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10370-D79F-432E-9059-6B1282F08F62}" v="1212" dt="2022-11-10T19:28:59.534"/>
    <p1510:client id="{9DB3ABC8-64E8-49E6-BB78-F0C6E4FB0641}" v="112" dt="2022-11-10T14:30:12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8FA97-2F3A-4F83-B64D-3E00E80879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729D50-1494-4847-B01C-6EC504149246}">
      <dgm:prSet/>
      <dgm:spPr/>
      <dgm:t>
        <a:bodyPr/>
        <a:lstStyle/>
        <a:p>
          <a:pPr rtl="0"/>
          <a:r>
            <a:rPr lang="en-US" dirty="0"/>
            <a:t>The data contains</a:t>
          </a:r>
          <a:r>
            <a:rPr lang="en-US" dirty="0">
              <a:latin typeface="Calibri Light" panose="020F0302020204030204"/>
            </a:rPr>
            <a:t> 3000</a:t>
          </a:r>
          <a:r>
            <a:rPr lang="en-US" dirty="0"/>
            <a:t> records</a:t>
          </a:r>
          <a:r>
            <a:rPr lang="en-US" dirty="0">
              <a:latin typeface="Calibri Light" panose="020F0302020204030204"/>
            </a:rPr>
            <a:t> with no</a:t>
          </a:r>
          <a:r>
            <a:rPr lang="en-US" dirty="0"/>
            <a:t> null </a:t>
          </a:r>
          <a:r>
            <a:rPr lang="en-US" dirty="0">
              <a:latin typeface="Calibri Light" panose="020F0302020204030204"/>
            </a:rPr>
            <a:t>values.</a:t>
          </a:r>
        </a:p>
      </dgm:t>
    </dgm:pt>
    <dgm:pt modelId="{68A5970A-BAAC-4CA7-B2C4-F5493FD729F3}" type="parTrans" cxnId="{A9F41F9C-F584-4555-9DCF-52CF6F3A69D7}">
      <dgm:prSet/>
      <dgm:spPr/>
      <dgm:t>
        <a:bodyPr/>
        <a:lstStyle/>
        <a:p>
          <a:endParaRPr lang="en-US"/>
        </a:p>
      </dgm:t>
    </dgm:pt>
    <dgm:pt modelId="{EC9E7D42-020E-49F1-B4CD-85EBB2A5E5F5}" type="sibTrans" cxnId="{A9F41F9C-F584-4555-9DCF-52CF6F3A69D7}">
      <dgm:prSet/>
      <dgm:spPr/>
      <dgm:t>
        <a:bodyPr/>
        <a:lstStyle/>
        <a:p>
          <a:endParaRPr lang="en-US"/>
        </a:p>
      </dgm:t>
    </dgm:pt>
    <dgm:pt modelId="{3C20EF2B-4B71-4C4F-89CC-BD41C36C494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The data is symmetrical, negligible skewness exists.   </a:t>
          </a:r>
          <a:endParaRPr lang="en-US" dirty="0"/>
        </a:p>
      </dgm:t>
    </dgm:pt>
    <dgm:pt modelId="{B32DDF2F-0CA3-4A97-9C6B-53D38CAD0F8E}" type="parTrans" cxnId="{EC4533FA-AAA5-401D-841B-640BCC7756CC}">
      <dgm:prSet/>
      <dgm:spPr/>
    </dgm:pt>
    <dgm:pt modelId="{96B686E8-788C-4C61-83D1-D41F7B9296EB}" type="sibTrans" cxnId="{EC4533FA-AAA5-401D-841B-640BCC7756CC}">
      <dgm:prSet/>
      <dgm:spPr/>
    </dgm:pt>
    <dgm:pt modelId="{CCAA63B3-B836-43F3-B520-70E8B5C53BB7}" type="pres">
      <dgm:prSet presAssocID="{76C8FA97-2F3A-4F83-B64D-3E00E808793B}" presName="Name0" presStyleCnt="0">
        <dgm:presLayoutVars>
          <dgm:dir/>
          <dgm:animLvl val="lvl"/>
          <dgm:resizeHandles val="exact"/>
        </dgm:presLayoutVars>
      </dgm:prSet>
      <dgm:spPr/>
    </dgm:pt>
    <dgm:pt modelId="{2F0EFEDC-FC50-4758-BDE5-4D8A491242AA}" type="pres">
      <dgm:prSet presAssocID="{4B729D50-1494-4847-B01C-6EC504149246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C5AD63E-4B41-4CFD-A1B2-A5B770733F4F}" type="pres">
      <dgm:prSet presAssocID="{EC9E7D42-020E-49F1-B4CD-85EBB2A5E5F5}" presName="parTxOnlySpace" presStyleCnt="0"/>
      <dgm:spPr/>
    </dgm:pt>
    <dgm:pt modelId="{D340F576-4A7F-443A-A9CB-75B6273BDB6E}" type="pres">
      <dgm:prSet presAssocID="{3C20EF2B-4B71-4C4F-89CC-BD41C36C494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7A781411-7194-4F5B-A1D6-F071D3FB9071}" type="presOf" srcId="{4B729D50-1494-4847-B01C-6EC504149246}" destId="{2F0EFEDC-FC50-4758-BDE5-4D8A491242AA}" srcOrd="0" destOrd="0" presId="urn:microsoft.com/office/officeart/2005/8/layout/chevron1"/>
    <dgm:cxn modelId="{110F824E-F44A-4CE5-9CD0-3EDBE40426F5}" type="presOf" srcId="{3C20EF2B-4B71-4C4F-89CC-BD41C36C494B}" destId="{D340F576-4A7F-443A-A9CB-75B6273BDB6E}" srcOrd="0" destOrd="0" presId="urn:microsoft.com/office/officeart/2005/8/layout/chevron1"/>
    <dgm:cxn modelId="{E1F35089-070A-4D45-8D8E-E5F93F617E2C}" type="presOf" srcId="{76C8FA97-2F3A-4F83-B64D-3E00E808793B}" destId="{CCAA63B3-B836-43F3-B520-70E8B5C53BB7}" srcOrd="0" destOrd="0" presId="urn:microsoft.com/office/officeart/2005/8/layout/chevron1"/>
    <dgm:cxn modelId="{A9F41F9C-F584-4555-9DCF-52CF6F3A69D7}" srcId="{76C8FA97-2F3A-4F83-B64D-3E00E808793B}" destId="{4B729D50-1494-4847-B01C-6EC504149246}" srcOrd="0" destOrd="0" parTransId="{68A5970A-BAAC-4CA7-B2C4-F5493FD729F3}" sibTransId="{EC9E7D42-020E-49F1-B4CD-85EBB2A5E5F5}"/>
    <dgm:cxn modelId="{EC4533FA-AAA5-401D-841B-640BCC7756CC}" srcId="{76C8FA97-2F3A-4F83-B64D-3E00E808793B}" destId="{3C20EF2B-4B71-4C4F-89CC-BD41C36C494B}" srcOrd="1" destOrd="0" parTransId="{B32DDF2F-0CA3-4A97-9C6B-53D38CAD0F8E}" sibTransId="{96B686E8-788C-4C61-83D1-D41F7B9296EB}"/>
    <dgm:cxn modelId="{69733F01-474C-47B1-8FC4-99302464778F}" type="presParOf" srcId="{CCAA63B3-B836-43F3-B520-70E8B5C53BB7}" destId="{2F0EFEDC-FC50-4758-BDE5-4D8A491242AA}" srcOrd="0" destOrd="0" presId="urn:microsoft.com/office/officeart/2005/8/layout/chevron1"/>
    <dgm:cxn modelId="{63EE46AD-5D2E-4034-B477-6188F6429BB6}" type="presParOf" srcId="{CCAA63B3-B836-43F3-B520-70E8B5C53BB7}" destId="{2C5AD63E-4B41-4CFD-A1B2-A5B770733F4F}" srcOrd="1" destOrd="0" presId="urn:microsoft.com/office/officeart/2005/8/layout/chevron1"/>
    <dgm:cxn modelId="{9C66D521-A5D4-4073-833F-94C56825B6D7}" type="presParOf" srcId="{CCAA63B3-B836-43F3-B520-70E8B5C53BB7}" destId="{D340F576-4A7F-443A-A9CB-75B6273BDB6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EFEDC-FC50-4758-BDE5-4D8A491242AA}">
      <dsp:nvSpPr>
        <dsp:cNvPr id="0" name=""/>
        <dsp:cNvSpPr/>
      </dsp:nvSpPr>
      <dsp:spPr>
        <a:xfrm>
          <a:off x="9604" y="948126"/>
          <a:ext cx="5741378" cy="22965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The data contains</a:t>
          </a:r>
          <a:r>
            <a:rPr lang="en-US" sz="3500" kern="1200" dirty="0">
              <a:latin typeface="Calibri Light" panose="020F0302020204030204"/>
            </a:rPr>
            <a:t> 3000</a:t>
          </a:r>
          <a:r>
            <a:rPr lang="en-US" sz="3500" kern="1200" dirty="0"/>
            <a:t> records</a:t>
          </a:r>
          <a:r>
            <a:rPr lang="en-US" sz="3500" kern="1200" dirty="0">
              <a:latin typeface="Calibri Light" panose="020F0302020204030204"/>
            </a:rPr>
            <a:t> with no</a:t>
          </a:r>
          <a:r>
            <a:rPr lang="en-US" sz="3500" kern="1200" dirty="0"/>
            <a:t> null </a:t>
          </a:r>
          <a:r>
            <a:rPr lang="en-US" sz="3500" kern="1200" dirty="0">
              <a:latin typeface="Calibri Light" panose="020F0302020204030204"/>
            </a:rPr>
            <a:t>values.</a:t>
          </a:r>
        </a:p>
      </dsp:txBody>
      <dsp:txXfrm>
        <a:off x="1157880" y="948126"/>
        <a:ext cx="3444827" cy="2296551"/>
      </dsp:txXfrm>
    </dsp:sp>
    <dsp:sp modelId="{D340F576-4A7F-443A-A9CB-75B6273BDB6E}">
      <dsp:nvSpPr>
        <dsp:cNvPr id="0" name=""/>
        <dsp:cNvSpPr/>
      </dsp:nvSpPr>
      <dsp:spPr>
        <a:xfrm>
          <a:off x="5176845" y="948126"/>
          <a:ext cx="5741378" cy="22965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libri Light" panose="020F0302020204030204"/>
            </a:rPr>
            <a:t>The data is symmetrical, negligible skewness exists.   </a:t>
          </a:r>
          <a:endParaRPr lang="en-US" sz="3500" kern="1200" dirty="0"/>
        </a:p>
      </dsp:txBody>
      <dsp:txXfrm>
        <a:off x="6325121" y="948126"/>
        <a:ext cx="3444827" cy="2296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889/notebooks/MINI%20PROJECT%201%20REGRESSION_MAITRI_DSFT8.ipynb#Interpretation:-Outlet-OUT027-has-achieved-the-highest-sales-whereas-OUT019-and-OUT10-have-achieved-the-lowest-sales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Wooden blocks stacked to create a bar graph">
            <a:extLst>
              <a:ext uri="{FF2B5EF4-FFF2-40B4-BE49-F238E27FC236}">
                <a16:creationId xmlns:a16="http://schemas.microsoft.com/office/drawing/2014/main" id="{6F9B7172-3B7B-0ED7-A5BB-8EEF8F1A3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75" r="5122" b="-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100" dirty="0">
                <a:solidFill>
                  <a:srgbClr val="FFFFFF"/>
                </a:solidFill>
                <a:ea typeface="Calibri Light"/>
                <a:cs typeface="Calibri Light"/>
              </a:rPr>
              <a:t>MINI PROJECT 2 : CLASSIFICATION</a:t>
            </a:r>
            <a:br>
              <a:rPr lang="en-US" sz="3100" dirty="0">
                <a:ea typeface="Calibri Light"/>
                <a:cs typeface="Calibri Light"/>
              </a:rPr>
            </a:br>
            <a:br>
              <a:rPr lang="en-US" sz="3100" dirty="0">
                <a:ea typeface="Calibri Light"/>
                <a:cs typeface="Calibri Light"/>
              </a:rPr>
            </a:br>
            <a:r>
              <a:rPr lang="en-US" sz="3100" dirty="0">
                <a:solidFill>
                  <a:srgbClr val="FFFFFF"/>
                </a:solidFill>
                <a:ea typeface="Calibri Light"/>
                <a:cs typeface="Calibri Light"/>
              </a:rPr>
              <a:t>Business Goal : Model to </a:t>
            </a:r>
            <a:r>
              <a:rPr lang="en-US" sz="3100" dirty="0">
                <a:solidFill>
                  <a:srgbClr val="FFFFFF"/>
                </a:solidFill>
                <a:ea typeface="+mj-lt"/>
                <a:cs typeface="+mj-lt"/>
              </a:rPr>
              <a:t>determine the Grade of house </a:t>
            </a:r>
          </a:p>
          <a:p>
            <a:pPr algn="r"/>
            <a:endParaRPr lang="en-US" sz="310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922" y="743803"/>
            <a:ext cx="2808844" cy="1382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  <a:ea typeface="Calibri"/>
                <a:cs typeface="Calibri"/>
              </a:rPr>
              <a:t>MAITRI NARANG DSFT 8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E788897F-FB95-7D6C-4602-F00DFBCE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15152"/>
            <a:ext cx="2880828" cy="31238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Distribution of all numeric features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B1E017B-A769-2480-674D-736C38271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809" y="467208"/>
            <a:ext cx="621898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7304C-6435-BF98-A069-C48AB22B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  <a:cs typeface="Calibri Light"/>
              </a:rPr>
              <a:t>CONCLUSIONS: 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2B03-66B9-C818-3B0A-A04C55CA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65072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Grade D has highest count of about 42.3%.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cs typeface="Calibri"/>
              </a:rPr>
              <a:t>Most houses have total 9 rooms, 4 bedrooms,4 washrooms and 3 floors.</a:t>
            </a:r>
          </a:p>
          <a:p>
            <a:r>
              <a:rPr lang="en-US" sz="2400" dirty="0"/>
              <a:t>Grade E has the lowest price range and density whereas Grade B has highest.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Price increases as total number of rooms increase </a:t>
            </a:r>
            <a:r>
              <a:rPr lang="en-US" sz="2400" dirty="0" err="1"/>
              <a:t>wrt</a:t>
            </a:r>
            <a:r>
              <a:rPr lang="en-US" sz="2400" dirty="0"/>
              <a:t> area.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Grade</a:t>
            </a:r>
            <a:r>
              <a:rPr lang="en-US" sz="2400" dirty="0"/>
              <a:t> D and E have lowest prices whereas A and B have highest.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/>
              <a:t>There is very minute difference in prices of houses with and without roof.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Price increases with increase in number of floors and highest at 7 floors.</a:t>
            </a:r>
            <a:endParaRPr lang="en-US" sz="2400" dirty="0">
              <a:cs typeface="Calibri" panose="020F0502020204030204"/>
            </a:endParaRPr>
          </a:p>
          <a:p>
            <a:endParaRPr lang="en-US" sz="2400" dirty="0">
              <a:cs typeface="Calibri" panose="020F0502020204030204"/>
            </a:endParaRPr>
          </a:p>
          <a:p>
            <a:endParaRPr lang="en-US" sz="2000" dirty="0">
              <a:cs typeface="Calibri" panose="020F0502020204030204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53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EBD6C-AC6E-746F-406B-01380826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90" y="306673"/>
            <a:ext cx="3615285" cy="60831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finalized model to predict the </a:t>
            </a:r>
            <a:r>
              <a:rPr lang="en-US" sz="2200" dirty="0">
                <a:solidFill>
                  <a:srgbClr val="FFFFFF"/>
                </a:solidFill>
              </a:rPr>
              <a:t>grade of house is STACKING which shows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performance score of </a:t>
            </a:r>
            <a:r>
              <a:rPr lang="en-US" sz="2200" dirty="0">
                <a:solidFill>
                  <a:srgbClr val="FFFFFF"/>
                </a:solidFill>
              </a:rPr>
              <a:t>91.5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% with minimum errors .</a:t>
            </a:r>
            <a:br>
              <a:rPr lang="en-US" sz="2200" kern="1200" dirty="0">
                <a:cs typeface="Calibri Light"/>
              </a:rPr>
            </a:br>
            <a:br>
              <a:rPr lang="en-US" sz="2200" dirty="0">
                <a:cs typeface="Calibri Light"/>
              </a:rPr>
            </a:br>
            <a:r>
              <a:rPr lang="en-US" sz="2200" dirty="0">
                <a:solidFill>
                  <a:schemeClr val="bg1"/>
                </a:solidFill>
              </a:rPr>
              <a:t>STACKING MODEL is the apt choice with highest accuracy of 91.5% , same mean median, normal distribution , no skewness and outliers .</a:t>
            </a:r>
            <a:endParaRPr lang="en-US" sz="2200">
              <a:solidFill>
                <a:schemeClr val="bg1"/>
              </a:solidFill>
              <a:cs typeface="Calibri Light"/>
            </a:endParaRPr>
          </a:p>
          <a:p>
            <a:br>
              <a:rPr lang="en-US" sz="2200" dirty="0"/>
            </a:br>
            <a:r>
              <a:rPr lang="en-US" sz="2200" dirty="0">
                <a:solidFill>
                  <a:srgbClr val="FFFFFF"/>
                </a:solidFill>
              </a:rPr>
              <a:t>Hence, the obtained model is very powerful and accurate to predictions. </a:t>
            </a:r>
            <a:endParaRPr lang="en-US" sz="2200" kern="1200" dirty="0">
              <a:solidFill>
                <a:srgbClr val="FFFFFF"/>
              </a:solidFill>
              <a:latin typeface="+mj-lt"/>
              <a:ea typeface="Calibri Light"/>
              <a:cs typeface="Calibri Light"/>
            </a:endParaRPr>
          </a:p>
        </p:txBody>
      </p:sp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BD082C4-15B1-3A2E-9FB1-115C5850B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723" y="829830"/>
            <a:ext cx="7957009" cy="5468360"/>
          </a:xfrm>
        </p:spPr>
      </p:pic>
    </p:spTree>
    <p:extLst>
      <p:ext uri="{BB962C8B-B14F-4D97-AF65-F5344CB8AC3E}">
        <p14:creationId xmlns:p14="http://schemas.microsoft.com/office/powerpoint/2010/main" val="261944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7B5CC-3121-E345-4DBB-D7A10FBF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THANKYOU 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E24D-3815-1B16-16AE-024E20A55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22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8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8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312E3-3065-C8EF-A624-FB1B00AC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About Data : 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82" name="Content Placeholder 2">
            <a:extLst>
              <a:ext uri="{FF2B5EF4-FFF2-40B4-BE49-F238E27FC236}">
                <a16:creationId xmlns:a16="http://schemas.microsoft.com/office/drawing/2014/main" id="{B58EF236-8F4C-EB4E-D4F4-AF6DDFC60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4070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78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3B64B-32AF-DD23-C13F-725FB301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7343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</a:t>
            </a:r>
            <a:r>
              <a:rPr lang="en-US" sz="2500" b="1" dirty="0">
                <a:solidFill>
                  <a:srgbClr val="FFFFFF"/>
                </a:solidFill>
              </a:rPr>
              <a:t>of house Grades:</a:t>
            </a:r>
            <a:br>
              <a:rPr lang="en-US" sz="2500" b="1" dirty="0">
                <a:solidFill>
                  <a:srgbClr val="FFFFFF"/>
                </a:solidFill>
              </a:rPr>
            </a:br>
            <a:r>
              <a:rPr lang="en-US" sz="2500" dirty="0">
                <a:solidFill>
                  <a:srgbClr val="FFFFFF"/>
                </a:solidFill>
              </a:rPr>
              <a:t>Here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we can</a:t>
            </a:r>
            <a:r>
              <a:rPr lang="en-US" sz="2500" dirty="0">
                <a:solidFill>
                  <a:srgbClr val="FFFFFF"/>
                </a:solidFill>
              </a:rPr>
              <a:t> see that almost half of the houses are Grade D. </a:t>
            </a:r>
            <a:endParaRPr lang="en-US" kern="1200" dirty="0">
              <a:latin typeface="+mj-lt"/>
              <a:ea typeface="Calibri Light"/>
              <a:cs typeface="Calibri Light"/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E41826E-6231-9B4F-1E52-0DC1C6257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535" y="1078692"/>
            <a:ext cx="11327549" cy="314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2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4EA7C-BE96-81A7-438A-1B4D046C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700"/>
              <a:t> Total rooms are highest 9 followed by 6 in most houses.</a:t>
            </a:r>
          </a:p>
          <a:p>
            <a:pPr algn="r"/>
            <a:endParaRPr lang="en-US" sz="3700" b="1" kern="1200">
              <a:latin typeface="+mj-lt"/>
              <a:ea typeface="Calibri Light"/>
              <a:cs typeface="Calibri Light"/>
            </a:endParaRPr>
          </a:p>
        </p:txBody>
      </p:sp>
      <p:pic>
        <p:nvPicPr>
          <p:cNvPr id="3" name="Picture 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7EB2AA4F-CBA7-E7FC-105B-944E8243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625294"/>
            <a:ext cx="11139778" cy="311913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189F6-B5F9-220C-B043-C2DC3F58A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5ACAC-D37E-FAAE-4DC4-57E08B85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100"/>
              <a:t>Total number of bedrooms are highest as 4 followed by 5 in most houses.</a:t>
            </a:r>
          </a:p>
          <a:p>
            <a:pPr algn="r"/>
            <a:endParaRPr lang="en-US" sz="3100" kern="1200">
              <a:latin typeface="+mj-lt"/>
              <a:ea typeface="Calibri Light"/>
              <a:cs typeface="Calibri Light"/>
            </a:endParaRPr>
          </a:p>
          <a:p>
            <a:pPr algn="r"/>
            <a:endParaRPr lang="en-US" sz="3100" kern="120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9384934-393F-EF4C-94CC-F8A3573C7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625294"/>
            <a:ext cx="11139778" cy="3119137"/>
          </a:xfrm>
          <a:prstGeom prst="rect">
            <a:avLst/>
          </a:prstGeom>
        </p:spPr>
      </p:pic>
      <p:sp>
        <p:nvSpPr>
          <p:cNvPr id="66" name="Content Placeholder 39">
            <a:extLst>
              <a:ext uri="{FF2B5EF4-FFF2-40B4-BE49-F238E27FC236}">
                <a16:creationId xmlns:a16="http://schemas.microsoft.com/office/drawing/2014/main" id="{79355740-B302-1137-5BCC-D6BD3028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9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2CC6-FAFD-74F8-6692-00B66301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202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number of bedrooms are highest as 4 followed by 5 in most houses.</a:t>
            </a:r>
          </a:p>
          <a:p>
            <a:pPr algn="ctr"/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BF5BA40-22F0-1F35-C631-9A74117FA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1990"/>
            <a:ext cx="10515599" cy="29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9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C3E40-D803-145B-C1CD-9646FAF6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182687"/>
            <a:ext cx="10534650" cy="18045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number of washrooms are highest as 4 followed by 5 in most houses.</a:t>
            </a:r>
          </a:p>
          <a:p>
            <a:pPr algn="ctr"/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6D46A97-2F92-C2BD-D93B-2E57DF862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824094"/>
            <a:ext cx="10744200" cy="30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7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FDE2086-0C2D-F415-3B74-C08DC45E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number of floors are highest as 3 followed by 5 in most houses</a:t>
            </a:r>
          </a:p>
          <a:p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607D93B-161F-7C2E-B6DB-E5D864132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0615" y="1625920"/>
            <a:ext cx="7578297" cy="30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7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B6A7-742F-A1C0-CEB1-19360C11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2144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latin typeface="+mj-lt"/>
                <a:ea typeface="+mj-ea"/>
                <a:cs typeface="+mj-cs"/>
              </a:rPr>
              <a:t>Grade E has the lowest price range and density whereas Grade B has highest.</a:t>
            </a:r>
            <a:endParaRPr lang="en-US" sz="2800" kern="1200" dirty="0">
              <a:latin typeface="+mj-lt"/>
              <a:cs typeface="Calibri Light"/>
            </a:endParaRPr>
          </a:p>
          <a:p>
            <a:pPr algn="ctr"/>
            <a:br>
              <a:rPr lang="en-US" sz="2800" kern="1200" dirty="0"/>
            </a:br>
            <a:r>
              <a:rPr lang="en-US" sz="2800" kern="1200" dirty="0"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¶</a:t>
            </a:r>
            <a:endParaRPr lang="en-US" sz="2800" kern="1200" dirty="0">
              <a:latin typeface="+mj-lt"/>
              <a:cs typeface="Calibri Light"/>
            </a:endParaRPr>
          </a:p>
          <a:p>
            <a:pPr algn="ctr"/>
            <a:endParaRPr lang="en-US" sz="1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FFC10F7-0584-B398-9988-D4C024B5C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6059" y="1863801"/>
            <a:ext cx="975988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9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MINI PROJECT 2 : CLASSIFICATION  Business Goal : Model to determine the Grade of house  </vt:lpstr>
      <vt:lpstr>About Data : </vt:lpstr>
      <vt:lpstr>Distribution of house Grades: Here, we can see that almost half of the houses are Grade D. </vt:lpstr>
      <vt:lpstr> Total rooms are highest 9 followed by 6 in most houses. </vt:lpstr>
      <vt:lpstr>Total number of bedrooms are highest as 4 followed by 5 in most houses.  </vt:lpstr>
      <vt:lpstr>Total number of bedrooms are highest as 4 followed by 5 in most houses. </vt:lpstr>
      <vt:lpstr>Total number of washrooms are highest as 4 followed by 5 in most houses.  </vt:lpstr>
      <vt:lpstr>Total number of floors are highest as 3 followed by 5 in most houses </vt:lpstr>
      <vt:lpstr>Grade E has the lowest price range and density whereas Grade B has highest.  ¶ </vt:lpstr>
      <vt:lpstr>Distribution of all numeric features</vt:lpstr>
      <vt:lpstr>CONCLUSIONS: </vt:lpstr>
      <vt:lpstr>The finalized model to predict the grade of house is STACKING which shows a performance score of 91.5% with minimum errors .  STACKING MODEL is the apt choice with highest accuracy of 91.5% , same mean median, normal distribution , no skewness and outliers .  Hence, the obtained model is very powerful and accurate to predictions. </vt:lpstr>
      <vt:lpstr>THANKYOU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391</cp:revision>
  <dcterms:created xsi:type="dcterms:W3CDTF">2022-11-10T14:26:05Z</dcterms:created>
  <dcterms:modified xsi:type="dcterms:W3CDTF">2022-11-10T19:29:44Z</dcterms:modified>
</cp:coreProperties>
</file>