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10370-D79F-432E-9059-6B1282F08F62}" v="1362" dt="2022-11-10T19:49:39.846"/>
    <p1510:client id="{5464C93B-0762-482C-B175-A905848785F4}" v="252" dt="2022-11-10T20:49:40.094"/>
    <p1510:client id="{9DB3ABC8-64E8-49E6-BB78-F0C6E4FB0641}" v="112" dt="2022-11-10T14:30:12.472"/>
    <p1510:client id="{AD6E2DBE-A0C4-4307-9D03-DB6623E860F4}" v="83" dt="2022-11-10T20:09:59.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8FA97-2F3A-4F83-B64D-3E00E808793B}"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4B729D50-1494-4847-B01C-6EC504149246}">
      <dgm:prSet/>
      <dgm:spPr/>
      <dgm:t>
        <a:bodyPr/>
        <a:lstStyle/>
        <a:p>
          <a:pPr rtl="0"/>
          <a:r>
            <a:rPr lang="en-US" dirty="0"/>
            <a:t>The data contains</a:t>
          </a:r>
          <a:r>
            <a:rPr lang="en-US" dirty="0">
              <a:latin typeface="Calibri Light" panose="020F0302020204030204"/>
            </a:rPr>
            <a:t> 200</a:t>
          </a:r>
          <a:r>
            <a:rPr lang="en-US" dirty="0"/>
            <a:t> records</a:t>
          </a:r>
          <a:r>
            <a:rPr lang="en-US" dirty="0">
              <a:latin typeface="Calibri Light" panose="020F0302020204030204"/>
            </a:rPr>
            <a:t> with no</a:t>
          </a:r>
          <a:r>
            <a:rPr lang="en-US" dirty="0"/>
            <a:t> null </a:t>
          </a:r>
          <a:r>
            <a:rPr lang="en-US" dirty="0">
              <a:latin typeface="Calibri Light" panose="020F0302020204030204"/>
            </a:rPr>
            <a:t>values.</a:t>
          </a:r>
        </a:p>
      </dgm:t>
    </dgm:pt>
    <dgm:pt modelId="{68A5970A-BAAC-4CA7-B2C4-F5493FD729F3}" type="parTrans" cxnId="{A9F41F9C-F584-4555-9DCF-52CF6F3A69D7}">
      <dgm:prSet/>
      <dgm:spPr/>
      <dgm:t>
        <a:bodyPr/>
        <a:lstStyle/>
        <a:p>
          <a:endParaRPr lang="en-US"/>
        </a:p>
      </dgm:t>
    </dgm:pt>
    <dgm:pt modelId="{EC9E7D42-020E-49F1-B4CD-85EBB2A5E5F5}" type="sibTrans" cxnId="{A9F41F9C-F584-4555-9DCF-52CF6F3A69D7}">
      <dgm:prSet/>
      <dgm:spPr/>
      <dgm:t>
        <a:bodyPr/>
        <a:lstStyle/>
        <a:p>
          <a:endParaRPr lang="en-US"/>
        </a:p>
      </dgm:t>
    </dgm:pt>
    <dgm:pt modelId="{3C20EF2B-4B71-4C4F-89CC-BD41C36C494B}">
      <dgm:prSet phldr="0"/>
      <dgm:spPr/>
      <dgm:t>
        <a:bodyPr/>
        <a:lstStyle/>
        <a:p>
          <a:pPr rtl="0"/>
          <a:r>
            <a:rPr lang="en-US" dirty="0">
              <a:latin typeface="Calibri Light" panose="020F0302020204030204"/>
            </a:rPr>
            <a:t>The data is symmetrical, no skewness exists.   </a:t>
          </a:r>
          <a:endParaRPr lang="en-US" dirty="0"/>
        </a:p>
      </dgm:t>
    </dgm:pt>
    <dgm:pt modelId="{B32DDF2F-0CA3-4A97-9C6B-53D38CAD0F8E}" type="parTrans" cxnId="{EC4533FA-AAA5-401D-841B-640BCC7756CC}">
      <dgm:prSet/>
      <dgm:spPr/>
    </dgm:pt>
    <dgm:pt modelId="{96B686E8-788C-4C61-83D1-D41F7B9296EB}" type="sibTrans" cxnId="{EC4533FA-AAA5-401D-841B-640BCC7756CC}">
      <dgm:prSet/>
      <dgm:spPr/>
    </dgm:pt>
    <dgm:pt modelId="{CCAA63B3-B836-43F3-B520-70E8B5C53BB7}" type="pres">
      <dgm:prSet presAssocID="{76C8FA97-2F3A-4F83-B64D-3E00E808793B}" presName="Name0" presStyleCnt="0">
        <dgm:presLayoutVars>
          <dgm:dir/>
          <dgm:animLvl val="lvl"/>
          <dgm:resizeHandles val="exact"/>
        </dgm:presLayoutVars>
      </dgm:prSet>
      <dgm:spPr/>
    </dgm:pt>
    <dgm:pt modelId="{2F0EFEDC-FC50-4758-BDE5-4D8A491242AA}" type="pres">
      <dgm:prSet presAssocID="{4B729D50-1494-4847-B01C-6EC504149246}" presName="parTxOnly" presStyleLbl="node1" presStyleIdx="0" presStyleCnt="2">
        <dgm:presLayoutVars>
          <dgm:chMax val="0"/>
          <dgm:chPref val="0"/>
          <dgm:bulletEnabled val="1"/>
        </dgm:presLayoutVars>
      </dgm:prSet>
      <dgm:spPr/>
    </dgm:pt>
    <dgm:pt modelId="{2C5AD63E-4B41-4CFD-A1B2-A5B770733F4F}" type="pres">
      <dgm:prSet presAssocID="{EC9E7D42-020E-49F1-B4CD-85EBB2A5E5F5}" presName="parTxOnlySpace" presStyleCnt="0"/>
      <dgm:spPr/>
    </dgm:pt>
    <dgm:pt modelId="{D340F576-4A7F-443A-A9CB-75B6273BDB6E}" type="pres">
      <dgm:prSet presAssocID="{3C20EF2B-4B71-4C4F-89CC-BD41C36C494B}" presName="parTxOnly" presStyleLbl="node1" presStyleIdx="1" presStyleCnt="2">
        <dgm:presLayoutVars>
          <dgm:chMax val="0"/>
          <dgm:chPref val="0"/>
          <dgm:bulletEnabled val="1"/>
        </dgm:presLayoutVars>
      </dgm:prSet>
      <dgm:spPr/>
    </dgm:pt>
  </dgm:ptLst>
  <dgm:cxnLst>
    <dgm:cxn modelId="{7A781411-7194-4F5B-A1D6-F071D3FB9071}" type="presOf" srcId="{4B729D50-1494-4847-B01C-6EC504149246}" destId="{2F0EFEDC-FC50-4758-BDE5-4D8A491242AA}" srcOrd="0" destOrd="0" presId="urn:microsoft.com/office/officeart/2005/8/layout/chevron1"/>
    <dgm:cxn modelId="{110F824E-F44A-4CE5-9CD0-3EDBE40426F5}" type="presOf" srcId="{3C20EF2B-4B71-4C4F-89CC-BD41C36C494B}" destId="{D340F576-4A7F-443A-A9CB-75B6273BDB6E}" srcOrd="0" destOrd="0" presId="urn:microsoft.com/office/officeart/2005/8/layout/chevron1"/>
    <dgm:cxn modelId="{E1F35089-070A-4D45-8D8E-E5F93F617E2C}" type="presOf" srcId="{76C8FA97-2F3A-4F83-B64D-3E00E808793B}" destId="{CCAA63B3-B836-43F3-B520-70E8B5C53BB7}" srcOrd="0" destOrd="0" presId="urn:microsoft.com/office/officeart/2005/8/layout/chevron1"/>
    <dgm:cxn modelId="{A9F41F9C-F584-4555-9DCF-52CF6F3A69D7}" srcId="{76C8FA97-2F3A-4F83-B64D-3E00E808793B}" destId="{4B729D50-1494-4847-B01C-6EC504149246}" srcOrd="0" destOrd="0" parTransId="{68A5970A-BAAC-4CA7-B2C4-F5493FD729F3}" sibTransId="{EC9E7D42-020E-49F1-B4CD-85EBB2A5E5F5}"/>
    <dgm:cxn modelId="{EC4533FA-AAA5-401D-841B-640BCC7756CC}" srcId="{76C8FA97-2F3A-4F83-B64D-3E00E808793B}" destId="{3C20EF2B-4B71-4C4F-89CC-BD41C36C494B}" srcOrd="1" destOrd="0" parTransId="{B32DDF2F-0CA3-4A97-9C6B-53D38CAD0F8E}" sibTransId="{96B686E8-788C-4C61-83D1-D41F7B9296EB}"/>
    <dgm:cxn modelId="{69733F01-474C-47B1-8FC4-99302464778F}" type="presParOf" srcId="{CCAA63B3-B836-43F3-B520-70E8B5C53BB7}" destId="{2F0EFEDC-FC50-4758-BDE5-4D8A491242AA}" srcOrd="0" destOrd="0" presId="urn:microsoft.com/office/officeart/2005/8/layout/chevron1"/>
    <dgm:cxn modelId="{63EE46AD-5D2E-4034-B477-6188F6429BB6}" type="presParOf" srcId="{CCAA63B3-B836-43F3-B520-70E8B5C53BB7}" destId="{2C5AD63E-4B41-4CFD-A1B2-A5B770733F4F}" srcOrd="1" destOrd="0" presId="urn:microsoft.com/office/officeart/2005/8/layout/chevron1"/>
    <dgm:cxn modelId="{9C66D521-A5D4-4073-833F-94C56825B6D7}" type="presParOf" srcId="{CCAA63B3-B836-43F3-B520-70E8B5C53BB7}" destId="{D340F576-4A7F-443A-A9CB-75B6273BDB6E}"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EFEDC-FC50-4758-BDE5-4D8A491242AA}">
      <dsp:nvSpPr>
        <dsp:cNvPr id="0" name=""/>
        <dsp:cNvSpPr/>
      </dsp:nvSpPr>
      <dsp:spPr>
        <a:xfrm>
          <a:off x="9604" y="948126"/>
          <a:ext cx="5741378" cy="22965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rtl="0">
            <a:lnSpc>
              <a:spcPct val="90000"/>
            </a:lnSpc>
            <a:spcBef>
              <a:spcPct val="0"/>
            </a:spcBef>
            <a:spcAft>
              <a:spcPct val="35000"/>
            </a:spcAft>
            <a:buNone/>
          </a:pPr>
          <a:r>
            <a:rPr lang="en-US" sz="3500" kern="1200" dirty="0"/>
            <a:t>The data contains</a:t>
          </a:r>
          <a:r>
            <a:rPr lang="en-US" sz="3500" kern="1200" dirty="0">
              <a:latin typeface="Calibri Light" panose="020F0302020204030204"/>
            </a:rPr>
            <a:t> 200</a:t>
          </a:r>
          <a:r>
            <a:rPr lang="en-US" sz="3500" kern="1200" dirty="0"/>
            <a:t> records</a:t>
          </a:r>
          <a:r>
            <a:rPr lang="en-US" sz="3500" kern="1200" dirty="0">
              <a:latin typeface="Calibri Light" panose="020F0302020204030204"/>
            </a:rPr>
            <a:t> with no</a:t>
          </a:r>
          <a:r>
            <a:rPr lang="en-US" sz="3500" kern="1200" dirty="0"/>
            <a:t> null </a:t>
          </a:r>
          <a:r>
            <a:rPr lang="en-US" sz="3500" kern="1200" dirty="0">
              <a:latin typeface="Calibri Light" panose="020F0302020204030204"/>
            </a:rPr>
            <a:t>values.</a:t>
          </a:r>
        </a:p>
      </dsp:txBody>
      <dsp:txXfrm>
        <a:off x="1157880" y="948126"/>
        <a:ext cx="3444827" cy="2296551"/>
      </dsp:txXfrm>
    </dsp:sp>
    <dsp:sp modelId="{D340F576-4A7F-443A-A9CB-75B6273BDB6E}">
      <dsp:nvSpPr>
        <dsp:cNvPr id="0" name=""/>
        <dsp:cNvSpPr/>
      </dsp:nvSpPr>
      <dsp:spPr>
        <a:xfrm>
          <a:off x="5176845" y="948126"/>
          <a:ext cx="5741378" cy="22965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rtl="0">
            <a:lnSpc>
              <a:spcPct val="90000"/>
            </a:lnSpc>
            <a:spcBef>
              <a:spcPct val="0"/>
            </a:spcBef>
            <a:spcAft>
              <a:spcPct val="35000"/>
            </a:spcAft>
            <a:buNone/>
          </a:pPr>
          <a:r>
            <a:rPr lang="en-US" sz="3500" kern="1200" dirty="0">
              <a:latin typeface="Calibri Light" panose="020F0302020204030204"/>
            </a:rPr>
            <a:t>The data is symmetrical, no skewness exists.   </a:t>
          </a:r>
          <a:endParaRPr lang="en-US" sz="3500" kern="1200" dirty="0"/>
        </a:p>
      </dsp:txBody>
      <dsp:txXfrm>
        <a:off x="6325121" y="948126"/>
        <a:ext cx="3444827" cy="22965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8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9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9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9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6865" y="818984"/>
            <a:ext cx="6596245" cy="3268520"/>
          </a:xfrm>
        </p:spPr>
        <p:txBody>
          <a:bodyPr>
            <a:normAutofit/>
          </a:bodyPr>
          <a:lstStyle/>
          <a:p>
            <a:pPr algn="r"/>
            <a:r>
              <a:rPr lang="en-US" sz="3700">
                <a:solidFill>
                  <a:srgbClr val="FFFFFF"/>
                </a:solidFill>
                <a:ea typeface="Calibri Light"/>
                <a:cs typeface="Calibri Light"/>
              </a:rPr>
              <a:t>MINI PROJECT 3 : CLUSTERING</a:t>
            </a:r>
            <a:br>
              <a:rPr lang="en-US" sz="3700">
                <a:solidFill>
                  <a:srgbClr val="FFFFFF"/>
                </a:solidFill>
                <a:ea typeface="Calibri Light"/>
                <a:cs typeface="Calibri Light"/>
              </a:rPr>
            </a:br>
            <a:br>
              <a:rPr lang="en-US" sz="3700">
                <a:solidFill>
                  <a:srgbClr val="FFFFFF"/>
                </a:solidFill>
                <a:ea typeface="Calibri Light"/>
                <a:cs typeface="Calibri Light"/>
              </a:rPr>
            </a:br>
            <a:r>
              <a:rPr lang="en-US" sz="3700">
                <a:solidFill>
                  <a:srgbClr val="FFFFFF"/>
                </a:solidFill>
                <a:ea typeface="Calibri Light"/>
                <a:cs typeface="Calibri Light"/>
              </a:rPr>
              <a:t>Business Goal :</a:t>
            </a:r>
            <a:br>
              <a:rPr lang="en-US" sz="3700">
                <a:solidFill>
                  <a:srgbClr val="FFFFFF"/>
                </a:solidFill>
                <a:ea typeface="Calibri Light"/>
                <a:cs typeface="Calibri Light"/>
              </a:rPr>
            </a:br>
            <a:r>
              <a:rPr lang="en-US" sz="3700">
                <a:solidFill>
                  <a:srgbClr val="FFFFFF"/>
                </a:solidFill>
                <a:ea typeface="Calibri Light"/>
                <a:cs typeface="Calibri Light"/>
              </a:rPr>
              <a:t> To create Customer cluster to identify the different types of customers   </a:t>
            </a:r>
          </a:p>
        </p:txBody>
      </p:sp>
      <p:sp>
        <p:nvSpPr>
          <p:cNvPr id="107" name="Rectangle 9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vert="horz" lIns="91440" tIns="45720" rIns="91440" bIns="45720" rtlCol="0">
            <a:normAutofit/>
          </a:bodyPr>
          <a:lstStyle/>
          <a:p>
            <a:pPr algn="r"/>
            <a:r>
              <a:rPr lang="en-US">
                <a:solidFill>
                  <a:srgbClr val="FFFFFF"/>
                </a:solidFill>
                <a:ea typeface="Calibri"/>
                <a:cs typeface="Calibri"/>
              </a:rPr>
              <a:t>MAITRI NARANG DSFT 8</a:t>
            </a:r>
            <a:endParaRPr lang="en-US">
              <a:solidFill>
                <a:srgbClr val="FFFFFF"/>
              </a:solidFill>
            </a:endParaRPr>
          </a:p>
        </p:txBody>
      </p:sp>
      <p:sp>
        <p:nvSpPr>
          <p:cNvPr id="101" name="Rectangle 10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scatter chart&#10;&#10;Description automatically generated">
            <a:extLst>
              <a:ext uri="{FF2B5EF4-FFF2-40B4-BE49-F238E27FC236}">
                <a16:creationId xmlns:a16="http://schemas.microsoft.com/office/drawing/2014/main" id="{D05F79B7-1BA7-C75B-ED99-20365E625F85}"/>
              </a:ext>
            </a:extLst>
          </p:cNvPr>
          <p:cNvPicPr>
            <a:picLocks noGrp="1" noChangeAspect="1"/>
          </p:cNvPicPr>
          <p:nvPr>
            <p:ph idx="1"/>
          </p:nvPr>
        </p:nvPicPr>
        <p:blipFill rotWithShape="1">
          <a:blip r:embed="rId2"/>
          <a:srcRect l="16" r="6821" b="-2"/>
          <a:stretch/>
        </p:blipFill>
        <p:spPr>
          <a:xfrm>
            <a:off x="4038599" y="10"/>
            <a:ext cx="8160026" cy="6875809"/>
          </a:xfrm>
          <a:prstGeom prst="rect">
            <a:avLst/>
          </a:prstGeom>
        </p:spPr>
      </p:pic>
      <p:sp>
        <p:nvSpPr>
          <p:cNvPr id="33" name="Freeform: Shape 2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D6C086-5746-2C30-F262-CCC1B959B8C6}"/>
              </a:ext>
            </a:extLst>
          </p:cNvPr>
          <p:cNvSpPr>
            <a:spLocks noGrp="1"/>
          </p:cNvSpPr>
          <p:nvPr>
            <p:ph type="title"/>
          </p:nvPr>
        </p:nvSpPr>
        <p:spPr>
          <a:xfrm>
            <a:off x="551791" y="421933"/>
            <a:ext cx="3052293" cy="5782766"/>
          </a:xfrm>
        </p:spPr>
        <p:txBody>
          <a:bodyPr vert="horz" lIns="91440" tIns="45720" rIns="91440" bIns="45720" rtlCol="0" anchor="t">
            <a:noAutofit/>
          </a:bodyPr>
          <a:lstStyle/>
          <a:p>
            <a:r>
              <a:rPr lang="en-US" sz="1800" b="1" u="sng" dirty="0">
                <a:solidFill>
                  <a:srgbClr val="FFFFFF"/>
                </a:solidFill>
              </a:rPr>
              <a:t>According to AGE :</a:t>
            </a:r>
            <a:br>
              <a:rPr lang="en-US" sz="1800" b="1" u="sng" dirty="0">
                <a:solidFill>
                  <a:srgbClr val="FFFFFF"/>
                </a:solidFill>
                <a:cs typeface="Calibri Light"/>
              </a:rPr>
            </a:br>
            <a:br>
              <a:rPr lang="en-US" sz="1800" b="1" dirty="0"/>
            </a:br>
            <a:r>
              <a:rPr lang="en-US" sz="1800" dirty="0">
                <a:solidFill>
                  <a:srgbClr val="FFFFFF"/>
                </a:solidFill>
              </a:rPr>
              <a:t>Aggregated into 4 different categories namely Usual Customers, Priority Customers, Senior Citizen Target Customers, Young Target Customers.</a:t>
            </a:r>
            <a:br>
              <a:rPr lang="en-US" sz="1800" dirty="0">
                <a:solidFill>
                  <a:srgbClr val="FFFFFF"/>
                </a:solidFill>
                <a:cs typeface="Calibri Light"/>
              </a:rPr>
            </a:br>
            <a:br>
              <a:rPr lang="en-US" sz="1800" dirty="0"/>
            </a:br>
            <a:r>
              <a:rPr lang="en-US" sz="1800" dirty="0">
                <a:solidFill>
                  <a:srgbClr val="FFFFFF"/>
                </a:solidFill>
              </a:rPr>
              <a:t> </a:t>
            </a:r>
            <a:r>
              <a:rPr lang="en-US" sz="1800" b="1" dirty="0">
                <a:solidFill>
                  <a:srgbClr val="FFFFFF"/>
                </a:solidFill>
              </a:rPr>
              <a:t>Thus, we can accordingly make different marketing strategies and policies to optimize the spending scores of the customer in the Mall.</a:t>
            </a:r>
            <a:endParaRPr lang="en-US" sz="1800" b="1">
              <a:solidFill>
                <a:srgbClr val="FFFFFF"/>
              </a:solidFill>
              <a:cs typeface="Calibri Light"/>
            </a:endParaRPr>
          </a:p>
          <a:p>
            <a:br>
              <a:rPr lang="en-US" sz="1800" dirty="0"/>
            </a:br>
            <a:r>
              <a:rPr lang="en-US" sz="1800" dirty="0">
                <a:solidFill>
                  <a:srgbClr val="FFFFFF"/>
                </a:solidFill>
              </a:rPr>
              <a:t>Here, our TARGET customers are the young aged customers who have high spending scores.</a:t>
            </a:r>
            <a:br>
              <a:rPr lang="en-US" sz="1800" dirty="0"/>
            </a:br>
            <a:r>
              <a:rPr lang="en-US" sz="1800" dirty="0">
                <a:solidFill>
                  <a:srgbClr val="FFFFFF"/>
                </a:solidFill>
                <a:cs typeface="Calibri Light"/>
              </a:rPr>
              <a:t>And  old aged customers which high spending scores.</a:t>
            </a:r>
          </a:p>
        </p:txBody>
      </p:sp>
    </p:spTree>
    <p:extLst>
      <p:ext uri="{BB962C8B-B14F-4D97-AF65-F5344CB8AC3E}">
        <p14:creationId xmlns:p14="http://schemas.microsoft.com/office/powerpoint/2010/main" val="60264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7B5CC-3121-E345-4DBB-D7A10FBFD98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THANKYOU </a:t>
            </a:r>
            <a:endParaRPr lang="en-US" sz="4000">
              <a:solidFill>
                <a:srgbClr val="FFFFFF"/>
              </a:solidFill>
            </a:endParaRPr>
          </a:p>
        </p:txBody>
      </p:sp>
      <p:sp>
        <p:nvSpPr>
          <p:cNvPr id="3" name="Content Placeholder 2">
            <a:extLst>
              <a:ext uri="{FF2B5EF4-FFF2-40B4-BE49-F238E27FC236}">
                <a16:creationId xmlns:a16="http://schemas.microsoft.com/office/drawing/2014/main" id="{BF5BE24D-3815-1B16-16AE-024E20A55F7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endParaRPr lang="en-US" sz="2000">
              <a:cs typeface="Calibri"/>
            </a:endParaRPr>
          </a:p>
        </p:txBody>
      </p:sp>
    </p:spTree>
    <p:extLst>
      <p:ext uri="{BB962C8B-B14F-4D97-AF65-F5344CB8AC3E}">
        <p14:creationId xmlns:p14="http://schemas.microsoft.com/office/powerpoint/2010/main" val="23022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8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A312E3-3065-C8EF-A624-FB1B00ACCEC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About Data : </a:t>
            </a:r>
            <a:endParaRPr lang="en-US" sz="4000">
              <a:solidFill>
                <a:srgbClr val="FFFFFF"/>
              </a:solidFill>
            </a:endParaRPr>
          </a:p>
        </p:txBody>
      </p:sp>
      <p:graphicFrame>
        <p:nvGraphicFramePr>
          <p:cNvPr id="82" name="Content Placeholder 2">
            <a:extLst>
              <a:ext uri="{FF2B5EF4-FFF2-40B4-BE49-F238E27FC236}">
                <a16:creationId xmlns:a16="http://schemas.microsoft.com/office/drawing/2014/main" id="{B58EF236-8F4C-EB4E-D4F4-AF6DDFC60138}"/>
              </a:ext>
            </a:extLst>
          </p:cNvPr>
          <p:cNvGraphicFramePr>
            <a:graphicFrameLocks noGrp="1"/>
          </p:cNvGraphicFramePr>
          <p:nvPr>
            <p:ph idx="1"/>
            <p:extLst>
              <p:ext uri="{D42A27DB-BD31-4B8C-83A1-F6EECF244321}">
                <p14:modId xmlns:p14="http://schemas.microsoft.com/office/powerpoint/2010/main" val="106640706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78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8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8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9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Shape 9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3F3B64B-32AF-DD23-C13F-725FB3018F0E}"/>
              </a:ext>
            </a:extLst>
          </p:cNvPr>
          <p:cNvSpPr>
            <a:spLocks noGrp="1"/>
          </p:cNvSpPr>
          <p:nvPr>
            <p:ph type="title"/>
          </p:nvPr>
        </p:nvSpPr>
        <p:spPr>
          <a:xfrm>
            <a:off x="660041" y="134744"/>
            <a:ext cx="3002055" cy="6050631"/>
          </a:xfrm>
        </p:spPr>
        <p:txBody>
          <a:bodyPr vert="horz" lIns="91440" tIns="45720" rIns="91440" bIns="45720" rtlCol="0" anchor="t">
            <a:normAutofit/>
          </a:bodyPr>
          <a:lstStyle/>
          <a:p>
            <a:r>
              <a:rPr lang="en-US" sz="2000" kern="1200" dirty="0">
                <a:solidFill>
                  <a:srgbClr val="FFFFFF"/>
                </a:solidFill>
                <a:latin typeface="+mj-lt"/>
                <a:ea typeface="+mj-ea"/>
                <a:cs typeface="+mj-cs"/>
              </a:rPr>
              <a:t>There are few people who earn more than 100 US Dollars. Most of the people have  earning of around 50-75 US Dollars. Also, we can say that the least Income is around 20 US Dollars.</a:t>
            </a:r>
            <a:br>
              <a:rPr lang="en-US" sz="2000" kern="1200" dirty="0"/>
            </a:br>
            <a:br>
              <a:rPr lang="en-US" sz="2000" kern="1200" dirty="0"/>
            </a:br>
            <a:r>
              <a:rPr lang="en-US" sz="2000" kern="1200" dirty="0">
                <a:solidFill>
                  <a:srgbClr val="FFFFFF"/>
                </a:solidFill>
                <a:latin typeface="+mj-lt"/>
                <a:ea typeface="+mj-ea"/>
                <a:cs typeface="+mj-cs"/>
              </a:rPr>
              <a:t>Taking inferences about the Customers.</a:t>
            </a:r>
            <a:endParaRPr lang="en-US" sz="2000" kern="1200" dirty="0">
              <a:solidFill>
                <a:srgbClr val="FFFFFF"/>
              </a:solidFill>
              <a:latin typeface="+mj-lt"/>
              <a:cs typeface="Calibri Light"/>
            </a:endParaRPr>
          </a:p>
          <a:p>
            <a:r>
              <a:rPr lang="en-US" sz="2000" kern="1200" dirty="0">
                <a:solidFill>
                  <a:srgbClr val="FFFFFF"/>
                </a:solidFill>
                <a:latin typeface="+mj-lt"/>
                <a:ea typeface="+mj-ea"/>
                <a:cs typeface="+mj-cs"/>
              </a:rPr>
              <a:t>The most regular customers for the Mall has age around 30-35 years of age. Whereas the  senior citizens age group is the least frequent visitor in the Mall. </a:t>
            </a:r>
            <a:endParaRPr lang="en-US" sz="2000" kern="1200" dirty="0">
              <a:solidFill>
                <a:srgbClr val="FFFFFF"/>
              </a:solidFill>
              <a:latin typeface="+mj-lt"/>
              <a:cs typeface="Calibri Light"/>
            </a:endParaRPr>
          </a:p>
          <a:p>
            <a:br>
              <a:rPr lang="en-US" sz="1300" kern="1200" dirty="0"/>
            </a:br>
            <a:endParaRPr lang="en-US" sz="1300" kern="1200">
              <a:solidFill>
                <a:srgbClr val="FFFFFF"/>
              </a:solidFill>
              <a:latin typeface="+mj-lt"/>
              <a:ea typeface="+mj-ea"/>
              <a:cs typeface="+mj-cs"/>
            </a:endParaRPr>
          </a:p>
        </p:txBody>
      </p:sp>
      <p:pic>
        <p:nvPicPr>
          <p:cNvPr id="5" name="Picture 6" descr="Chart, histogram&#10;&#10;Description automatically generated">
            <a:extLst>
              <a:ext uri="{FF2B5EF4-FFF2-40B4-BE49-F238E27FC236}">
                <a16:creationId xmlns:a16="http://schemas.microsoft.com/office/drawing/2014/main" id="{486AD864-9524-3820-D433-2040E3146098}"/>
              </a:ext>
            </a:extLst>
          </p:cNvPr>
          <p:cNvPicPr>
            <a:picLocks noGrp="1" noChangeAspect="1"/>
          </p:cNvPicPr>
          <p:nvPr>
            <p:ph idx="1"/>
          </p:nvPr>
        </p:nvPicPr>
        <p:blipFill>
          <a:blip r:embed="rId2"/>
          <a:stretch>
            <a:fillRect/>
          </a:stretch>
        </p:blipFill>
        <p:spPr>
          <a:xfrm>
            <a:off x="4225338" y="1264105"/>
            <a:ext cx="7779928" cy="4399062"/>
          </a:xfrm>
          <a:prstGeom prst="rect">
            <a:avLst/>
          </a:prstGeom>
        </p:spPr>
      </p:pic>
    </p:spTree>
    <p:extLst>
      <p:ext uri="{BB962C8B-B14F-4D97-AF65-F5344CB8AC3E}">
        <p14:creationId xmlns:p14="http://schemas.microsoft.com/office/powerpoint/2010/main" val="138882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4EA7C-BE96-81A7-438A-1B4D046C17B2}"/>
              </a:ext>
            </a:extLst>
          </p:cNvPr>
          <p:cNvSpPr>
            <a:spLocks noGrp="1"/>
          </p:cNvSpPr>
          <p:nvPr>
            <p:ph type="title"/>
          </p:nvPr>
        </p:nvSpPr>
        <p:spPr>
          <a:xfrm>
            <a:off x="640080" y="134869"/>
            <a:ext cx="4671670" cy="4952885"/>
          </a:xfrm>
        </p:spPr>
        <p:txBody>
          <a:bodyPr vert="horz" lIns="91440" tIns="45720" rIns="91440" bIns="45720" rtlCol="0" anchor="b">
            <a:normAutofit/>
          </a:bodyPr>
          <a:lstStyle/>
          <a:p>
            <a:r>
              <a:rPr lang="en-US" sz="2400" dirty="0">
                <a:ea typeface="+mj-lt"/>
                <a:cs typeface="+mj-lt"/>
              </a:rPr>
              <a:t>Interestingly, The Females are in the lead with a share of 56% whereas the Males have a share of 44%, that's a huge gap specially when the population of Males is comparatively higher than Females.</a:t>
            </a:r>
            <a:endParaRPr lang="en-US" sz="2400" dirty="0">
              <a:cs typeface="Calibri Light"/>
            </a:endParaRPr>
          </a:p>
          <a:p>
            <a:endParaRPr lang="en-US" sz="2200"/>
          </a:p>
        </p:txBody>
      </p:sp>
      <p:sp>
        <p:nvSpPr>
          <p:cNvPr id="11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B6189F6-B5F9-220C-B043-C2DC3F58A591}"/>
              </a:ext>
            </a:extLst>
          </p:cNvPr>
          <p:cNvSpPr>
            <a:spLocks noGrp="1"/>
          </p:cNvSpPr>
          <p:nvPr>
            <p:ph idx="1"/>
          </p:nvPr>
        </p:nvSpPr>
        <p:spPr>
          <a:xfrm>
            <a:off x="640080" y="2872899"/>
            <a:ext cx="4243589" cy="3320668"/>
          </a:xfrm>
        </p:spPr>
        <p:txBody>
          <a:bodyPr>
            <a:normAutofit/>
          </a:bodyPr>
          <a:lstStyle/>
          <a:p>
            <a:pPr marL="0" indent="0">
              <a:buNone/>
            </a:pPr>
            <a:endParaRPr lang="en-US" sz="2200">
              <a:cs typeface="Calibri" panose="020F0502020204030204"/>
            </a:endParaRPr>
          </a:p>
          <a:p>
            <a:endParaRPr lang="en-US" sz="2200">
              <a:cs typeface="Calibri" panose="020F0502020204030204"/>
            </a:endParaRPr>
          </a:p>
        </p:txBody>
      </p:sp>
      <p:pic>
        <p:nvPicPr>
          <p:cNvPr id="4" name="Picture 4" descr="Chart, pie chart&#10;&#10;Description automatically generated">
            <a:extLst>
              <a:ext uri="{FF2B5EF4-FFF2-40B4-BE49-F238E27FC236}">
                <a16:creationId xmlns:a16="http://schemas.microsoft.com/office/drawing/2014/main" id="{F53E7E08-FC34-2E71-93CB-5D457E23D36E}"/>
              </a:ext>
            </a:extLst>
          </p:cNvPr>
          <p:cNvPicPr>
            <a:picLocks noChangeAspect="1"/>
          </p:cNvPicPr>
          <p:nvPr/>
        </p:nvPicPr>
        <p:blipFill rotWithShape="1">
          <a:blip r:embed="rId2"/>
          <a:srcRect r="2" b="354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4442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225ACAC-D37E-FAAE-4DC4-57E08B85C25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1900" kern="1200" dirty="0">
                <a:solidFill>
                  <a:srgbClr val="FFFFFF"/>
                </a:solidFill>
                <a:latin typeface="+mj-lt"/>
                <a:ea typeface="+mj-ea"/>
                <a:cs typeface="+mj-cs"/>
              </a:rPr>
              <a:t>Interesting Fact, There are equal no. of Visitors in the Mall for the Agee 18 and 67. People of Age 55, 56, 69, 64 are very less frequent in the Malls. </a:t>
            </a:r>
            <a:br>
              <a:rPr lang="en-US" sz="1900" kern="1200" dirty="0">
                <a:solidFill>
                  <a:srgbClr val="FFFFFF"/>
                </a:solidFill>
                <a:latin typeface="+mj-lt"/>
                <a:cs typeface="Calibri Light"/>
              </a:rPr>
            </a:br>
            <a:br>
              <a:rPr lang="en-US" sz="1900" dirty="0"/>
            </a:br>
            <a:r>
              <a:rPr lang="en-US" sz="1900" kern="1200" dirty="0">
                <a:solidFill>
                  <a:srgbClr val="FFFFFF"/>
                </a:solidFill>
                <a:latin typeface="+mj-lt"/>
                <a:ea typeface="+mj-ea"/>
                <a:cs typeface="+mj-cs"/>
              </a:rPr>
              <a:t>People at Age 32 are the Most Frequent Visitors in the Mall.</a:t>
            </a:r>
          </a:p>
          <a:p>
            <a:endParaRPr lang="en-US" sz="1900" kern="1200">
              <a:solidFill>
                <a:srgbClr val="FFFFFF"/>
              </a:solidFill>
              <a:latin typeface="+mj-lt"/>
              <a:ea typeface="+mj-ea"/>
              <a:cs typeface="+mj-cs"/>
            </a:endParaRPr>
          </a:p>
          <a:p>
            <a:endParaRPr lang="en-US" sz="1900" kern="1200">
              <a:solidFill>
                <a:srgbClr val="FFFFFF"/>
              </a:solidFill>
              <a:latin typeface="+mj-lt"/>
              <a:ea typeface="+mj-ea"/>
              <a:cs typeface="+mj-cs"/>
            </a:endParaRPr>
          </a:p>
        </p:txBody>
      </p:sp>
      <p:pic>
        <p:nvPicPr>
          <p:cNvPr id="3" name="Picture 3" descr="Chart, histogram&#10;&#10;Description automatically generated">
            <a:extLst>
              <a:ext uri="{FF2B5EF4-FFF2-40B4-BE49-F238E27FC236}">
                <a16:creationId xmlns:a16="http://schemas.microsoft.com/office/drawing/2014/main" id="{DEABF121-1205-240E-FE88-47F14D28629E}"/>
              </a:ext>
            </a:extLst>
          </p:cNvPr>
          <p:cNvPicPr>
            <a:picLocks noGrp="1" noChangeAspect="1"/>
          </p:cNvPicPr>
          <p:nvPr>
            <p:ph idx="1"/>
          </p:nvPr>
        </p:nvPicPr>
        <p:blipFill>
          <a:blip r:embed="rId2"/>
          <a:stretch>
            <a:fillRect/>
          </a:stretch>
        </p:blipFill>
        <p:spPr>
          <a:xfrm>
            <a:off x="4502428" y="1261275"/>
            <a:ext cx="7225748" cy="4335449"/>
          </a:xfrm>
          <a:prstGeom prst="rect">
            <a:avLst/>
          </a:prstGeom>
        </p:spPr>
      </p:pic>
    </p:spTree>
    <p:extLst>
      <p:ext uri="{BB962C8B-B14F-4D97-AF65-F5344CB8AC3E}">
        <p14:creationId xmlns:p14="http://schemas.microsoft.com/office/powerpoint/2010/main" val="392339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472CC6-FAFD-74F8-6692-00B66301675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dirty="0">
                <a:solidFill>
                  <a:srgbClr val="FFFFFF"/>
                </a:solidFill>
                <a:latin typeface="+mj-lt"/>
                <a:ea typeface="+mj-ea"/>
                <a:cs typeface="+mj-cs"/>
              </a:rPr>
              <a:t>There are more Customers in the Mall who have their Annual Income as 54k US Dollars or 78 US Dollars.</a:t>
            </a:r>
          </a:p>
          <a:p>
            <a:endParaRPr lang="en-US" sz="3100" kern="1200">
              <a:solidFill>
                <a:srgbClr val="FFFFFF"/>
              </a:solidFill>
              <a:latin typeface="+mj-lt"/>
              <a:ea typeface="+mj-ea"/>
              <a:cs typeface="+mj-cs"/>
            </a:endParaRPr>
          </a:p>
        </p:txBody>
      </p:sp>
      <p:pic>
        <p:nvPicPr>
          <p:cNvPr id="11" name="Picture 12" descr="Chart, histogram&#10;&#10;Description automatically generated">
            <a:extLst>
              <a:ext uri="{FF2B5EF4-FFF2-40B4-BE49-F238E27FC236}">
                <a16:creationId xmlns:a16="http://schemas.microsoft.com/office/drawing/2014/main" id="{6D23F56D-3E8A-DA1E-AD21-8F1D0D6C7797}"/>
              </a:ext>
            </a:extLst>
          </p:cNvPr>
          <p:cNvPicPr>
            <a:picLocks noGrp="1" noChangeAspect="1"/>
          </p:cNvPicPr>
          <p:nvPr>
            <p:ph idx="1"/>
          </p:nvPr>
        </p:nvPicPr>
        <p:blipFill>
          <a:blip r:embed="rId2"/>
          <a:stretch>
            <a:fillRect/>
          </a:stretch>
        </p:blipFill>
        <p:spPr>
          <a:xfrm>
            <a:off x="4502428" y="1261275"/>
            <a:ext cx="7225748" cy="4335449"/>
          </a:xfrm>
          <a:prstGeom prst="rect">
            <a:avLst/>
          </a:prstGeom>
        </p:spPr>
      </p:pic>
    </p:spTree>
    <p:extLst>
      <p:ext uri="{BB962C8B-B14F-4D97-AF65-F5344CB8AC3E}">
        <p14:creationId xmlns:p14="http://schemas.microsoft.com/office/powerpoint/2010/main" val="325429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8BC3E40-D803-145B-C1CD-9646FAF6B094}"/>
              </a:ext>
            </a:extLst>
          </p:cNvPr>
          <p:cNvSpPr>
            <a:spLocks noGrp="1"/>
          </p:cNvSpPr>
          <p:nvPr>
            <p:ph type="title"/>
          </p:nvPr>
        </p:nvSpPr>
        <p:spPr>
          <a:xfrm>
            <a:off x="660041" y="2767106"/>
            <a:ext cx="2880828" cy="3071906"/>
          </a:xfrm>
        </p:spPr>
        <p:txBody>
          <a:bodyPr vert="horz" lIns="91440" tIns="45720" rIns="91440" bIns="45720" rtlCol="0" anchor="t">
            <a:noAutofit/>
          </a:bodyPr>
          <a:lstStyle/>
          <a:p>
            <a:r>
              <a:rPr lang="en-US" sz="1800" kern="1200" dirty="0">
                <a:solidFill>
                  <a:srgbClr val="FFFFFF"/>
                </a:solidFill>
                <a:latin typeface="+mj-lt"/>
                <a:ea typeface="+mj-ea"/>
                <a:cs typeface="+mj-cs"/>
              </a:rPr>
              <a:t>On a general level, we may conclude that most of the Customers have their Spending Score in the range of 35-60. Interesting there are customers having spending score also, and 99 Spending score also, Which shows that the mall caters to the variety of Customers with varying needs and requirements available in the Mall.</a:t>
            </a:r>
            <a:endParaRPr lang="en-US" sz="1800" kern="1200" dirty="0">
              <a:solidFill>
                <a:srgbClr val="FFFFFF"/>
              </a:solidFill>
              <a:latin typeface="+mj-lt"/>
              <a:cs typeface="Calibri Light"/>
            </a:endParaRPr>
          </a:p>
          <a:p>
            <a:endParaRPr lang="en-US" sz="1600" kern="1200">
              <a:solidFill>
                <a:srgbClr val="FFFFFF"/>
              </a:solidFill>
              <a:latin typeface="+mj-lt"/>
              <a:ea typeface="+mj-ea"/>
              <a:cs typeface="+mj-cs"/>
            </a:endParaRPr>
          </a:p>
          <a:p>
            <a:endParaRPr lang="en-US" sz="1600" kern="1200">
              <a:solidFill>
                <a:srgbClr val="FFFFFF"/>
              </a:solidFill>
              <a:latin typeface="+mj-lt"/>
              <a:ea typeface="+mj-ea"/>
              <a:cs typeface="+mj-cs"/>
            </a:endParaRPr>
          </a:p>
        </p:txBody>
      </p:sp>
      <p:pic>
        <p:nvPicPr>
          <p:cNvPr id="9" name="Picture 9" descr="Chart, histogram&#10;&#10;Description automatically generated">
            <a:extLst>
              <a:ext uri="{FF2B5EF4-FFF2-40B4-BE49-F238E27FC236}">
                <a16:creationId xmlns:a16="http://schemas.microsoft.com/office/drawing/2014/main" id="{3D24543F-1F86-F027-9527-79E5B18762E8}"/>
              </a:ext>
            </a:extLst>
          </p:cNvPr>
          <p:cNvPicPr>
            <a:picLocks noGrp="1" noChangeAspect="1"/>
          </p:cNvPicPr>
          <p:nvPr>
            <p:ph idx="1"/>
          </p:nvPr>
        </p:nvPicPr>
        <p:blipFill>
          <a:blip r:embed="rId2"/>
          <a:stretch>
            <a:fillRect/>
          </a:stretch>
        </p:blipFill>
        <p:spPr>
          <a:xfrm>
            <a:off x="4502428" y="1243212"/>
            <a:ext cx="7225748" cy="4371576"/>
          </a:xfrm>
          <a:prstGeom prst="rect">
            <a:avLst/>
          </a:prstGeom>
        </p:spPr>
      </p:pic>
    </p:spTree>
    <p:extLst>
      <p:ext uri="{BB962C8B-B14F-4D97-AF65-F5344CB8AC3E}">
        <p14:creationId xmlns:p14="http://schemas.microsoft.com/office/powerpoint/2010/main" val="415017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7304C-6435-BF98-A069-C48AB22B9055}"/>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cs typeface="Calibri Light"/>
              </a:rPr>
              <a:t>CONCLUSIONS: </a:t>
            </a:r>
            <a:endParaRPr lang="en-US" sz="3700">
              <a:solidFill>
                <a:srgbClr val="FFFFFF"/>
              </a:solidFill>
            </a:endParaRPr>
          </a:p>
        </p:txBody>
      </p:sp>
      <p:sp>
        <p:nvSpPr>
          <p:cNvPr id="3" name="Content Placeholder 2">
            <a:extLst>
              <a:ext uri="{FF2B5EF4-FFF2-40B4-BE49-F238E27FC236}">
                <a16:creationId xmlns:a16="http://schemas.microsoft.com/office/drawing/2014/main" id="{35802B03-66B9-C818-3B0A-A04C55CA2567}"/>
              </a:ext>
            </a:extLst>
          </p:cNvPr>
          <p:cNvSpPr>
            <a:spLocks noGrp="1"/>
          </p:cNvSpPr>
          <p:nvPr>
            <p:ph idx="1"/>
          </p:nvPr>
        </p:nvSpPr>
        <p:spPr>
          <a:xfrm>
            <a:off x="4810259" y="440304"/>
            <a:ext cx="6555347" cy="6716381"/>
          </a:xfrm>
        </p:spPr>
        <p:txBody>
          <a:bodyPr vert="horz" lIns="91440" tIns="45720" rIns="91440" bIns="45720" rtlCol="0" anchor="ctr">
            <a:normAutofit/>
          </a:bodyPr>
          <a:lstStyle/>
          <a:p>
            <a:r>
              <a:rPr lang="en-US" sz="2400" dirty="0">
                <a:ea typeface="+mn-lt"/>
                <a:cs typeface="+mn-lt"/>
              </a:rPr>
              <a:t>Most of the people have earning of around 50-75 US Dollars.</a:t>
            </a:r>
          </a:p>
          <a:p>
            <a:r>
              <a:rPr lang="en-US" sz="2400" dirty="0">
                <a:ea typeface="+mn-lt"/>
                <a:cs typeface="+mn-lt"/>
              </a:rPr>
              <a:t>The Females are in the lead with a share of 56% whereas the Males have a share of 44%.</a:t>
            </a:r>
            <a:endParaRPr lang="en-US" sz="2400" dirty="0">
              <a:cs typeface="Calibri"/>
            </a:endParaRPr>
          </a:p>
          <a:p>
            <a:r>
              <a:rPr lang="en-US" sz="2400" dirty="0">
                <a:ea typeface="+mn-lt"/>
                <a:cs typeface="+mn-lt"/>
              </a:rPr>
              <a:t>People at Age 32 are the Most Frequent Visitors in the Mall.</a:t>
            </a:r>
            <a:endParaRPr lang="en-US" sz="2400" dirty="0">
              <a:cs typeface="Calibri"/>
            </a:endParaRPr>
          </a:p>
          <a:p>
            <a:r>
              <a:rPr lang="en-US" sz="2400" dirty="0">
                <a:ea typeface="+mn-lt"/>
                <a:cs typeface="+mn-lt"/>
              </a:rPr>
              <a:t>There are more Customers in the Mall who have their Annual Income as 54k US Dollars or 78 US Dollars.</a:t>
            </a:r>
          </a:p>
          <a:p>
            <a:r>
              <a:rPr lang="en-US" sz="2400" dirty="0">
                <a:ea typeface="+mn-lt"/>
                <a:cs typeface="+mn-lt"/>
              </a:rPr>
              <a:t>There are more number of males who get paid more than females.</a:t>
            </a:r>
          </a:p>
          <a:p>
            <a:r>
              <a:rPr lang="en-US" sz="2400" dirty="0">
                <a:ea typeface="+mn-lt"/>
                <a:cs typeface="+mn-lt"/>
              </a:rPr>
              <a:t>The number of males and females are equal in number when it comes to low annual income.</a:t>
            </a:r>
            <a:endParaRPr lang="en-US" sz="2400" dirty="0">
              <a:cs typeface="Calibri" panose="020F0502020204030204"/>
            </a:endParaRPr>
          </a:p>
          <a:p>
            <a:pPr marL="0" indent="0">
              <a:buNone/>
            </a:pPr>
            <a:endParaRPr lang="en-US" sz="2400" dirty="0">
              <a:cs typeface="Calibri" panose="020F0502020204030204"/>
            </a:endParaRPr>
          </a:p>
          <a:p>
            <a:endParaRPr lang="en-US" sz="2400" dirty="0">
              <a:cs typeface="Calibri" panose="020F0502020204030204"/>
            </a:endParaRPr>
          </a:p>
          <a:p>
            <a:endParaRPr lang="en-US" sz="2000" dirty="0">
              <a:cs typeface="Calibri" panose="020F0502020204030204"/>
            </a:endParaRPr>
          </a:p>
          <a:p>
            <a:endParaRPr lang="en-US" sz="2000">
              <a:cs typeface="Calibri"/>
            </a:endParaRPr>
          </a:p>
        </p:txBody>
      </p:sp>
    </p:spTree>
    <p:extLst>
      <p:ext uri="{BB962C8B-B14F-4D97-AF65-F5344CB8AC3E}">
        <p14:creationId xmlns:p14="http://schemas.microsoft.com/office/powerpoint/2010/main" val="223453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D6EBD6C-AC6E-746F-406B-013808266FFB}"/>
              </a:ext>
            </a:extLst>
          </p:cNvPr>
          <p:cNvSpPr>
            <a:spLocks noGrp="1"/>
          </p:cNvSpPr>
          <p:nvPr>
            <p:ph type="title"/>
          </p:nvPr>
        </p:nvSpPr>
        <p:spPr>
          <a:xfrm>
            <a:off x="256090" y="306673"/>
            <a:ext cx="3615285" cy="6083182"/>
          </a:xfrm>
        </p:spPr>
        <p:txBody>
          <a:bodyPr vert="horz" lIns="91440" tIns="45720" rIns="91440" bIns="45720" rtlCol="0" anchor="t">
            <a:noAutofit/>
          </a:bodyPr>
          <a:lstStyle/>
          <a:p>
            <a:r>
              <a:rPr lang="en-US" sz="2000" kern="1200" dirty="0">
                <a:solidFill>
                  <a:srgbClr val="FFFFFF"/>
                </a:solidFill>
                <a:latin typeface="+mj-lt"/>
                <a:ea typeface="+mj-ea"/>
                <a:cs typeface="+mj-cs"/>
              </a:rPr>
              <a:t>The finalized model to predict the </a:t>
            </a:r>
            <a:r>
              <a:rPr lang="en-US" sz="2000" dirty="0">
                <a:solidFill>
                  <a:srgbClr val="FFFFFF"/>
                </a:solidFill>
              </a:rPr>
              <a:t>grade of house is </a:t>
            </a:r>
            <a:r>
              <a:rPr lang="en-US" sz="2000" dirty="0" err="1">
                <a:solidFill>
                  <a:srgbClr val="FFFFFF"/>
                </a:solidFill>
              </a:rPr>
              <a:t>KMeans</a:t>
            </a:r>
            <a:r>
              <a:rPr lang="en-US" sz="2000" dirty="0">
                <a:solidFill>
                  <a:srgbClr val="FFFFFF"/>
                </a:solidFill>
              </a:rPr>
              <a:t> which shows</a:t>
            </a:r>
            <a:r>
              <a:rPr lang="en-US" sz="2000" kern="1200" dirty="0">
                <a:solidFill>
                  <a:srgbClr val="FFFFFF"/>
                </a:solidFill>
                <a:latin typeface="+mj-lt"/>
                <a:ea typeface="+mj-ea"/>
                <a:cs typeface="+mj-cs"/>
              </a:rPr>
              <a:t> </a:t>
            </a:r>
            <a:r>
              <a:rPr lang="en-US" sz="2000" dirty="0">
                <a:solidFill>
                  <a:srgbClr val="FFFFFF"/>
                </a:solidFill>
              </a:rPr>
              <a:t>an accurate performance</a:t>
            </a:r>
            <a:r>
              <a:rPr lang="en-US" sz="2000" kern="1200" dirty="0">
                <a:solidFill>
                  <a:srgbClr val="FFFFFF"/>
                </a:solidFill>
                <a:latin typeface="+mj-lt"/>
                <a:ea typeface="+mj-ea"/>
                <a:cs typeface="+mj-cs"/>
              </a:rPr>
              <a:t> </a:t>
            </a:r>
            <a:r>
              <a:rPr lang="en-US" sz="2000" dirty="0">
                <a:solidFill>
                  <a:srgbClr val="FFFFFF"/>
                </a:solidFill>
              </a:rPr>
              <a:t> </a:t>
            </a:r>
            <a:r>
              <a:rPr lang="en-US" sz="2000" kern="1200" dirty="0">
                <a:solidFill>
                  <a:srgbClr val="FFFFFF"/>
                </a:solidFill>
                <a:latin typeface="+mj-lt"/>
                <a:ea typeface="+mj-ea"/>
                <a:cs typeface="+mj-cs"/>
              </a:rPr>
              <a:t>with minimum errors .</a:t>
            </a:r>
            <a:br>
              <a:rPr lang="en-US" sz="2000" kern="1200" dirty="0">
                <a:cs typeface="Calibri Light"/>
              </a:rPr>
            </a:br>
            <a:br>
              <a:rPr lang="en-US" sz="2000" dirty="0">
                <a:cs typeface="Calibri Light"/>
              </a:rPr>
            </a:br>
            <a:r>
              <a:rPr lang="en-US" sz="2000" dirty="0">
                <a:solidFill>
                  <a:schemeClr val="bg1"/>
                </a:solidFill>
              </a:rPr>
              <a:t>There are clearly Five segments of Customers namely Miser, General, Target, Spendthrift, Careful based on their Annual Income and Spending Score which are reportedly the best factors/attributes to determine the segments of a customer in a Mall.</a:t>
            </a:r>
            <a:br>
              <a:rPr lang="en-US" sz="2000" dirty="0">
                <a:solidFill>
                  <a:schemeClr val="bg1"/>
                </a:solidFill>
                <a:cs typeface="Calibri Light"/>
              </a:rPr>
            </a:br>
            <a:br>
              <a:rPr lang="en-US" sz="2000" dirty="0">
                <a:solidFill>
                  <a:schemeClr val="bg1"/>
                </a:solidFill>
                <a:cs typeface="Calibri Light"/>
              </a:rPr>
            </a:br>
            <a:r>
              <a:rPr lang="en-US" sz="2000" dirty="0">
                <a:solidFill>
                  <a:schemeClr val="bg1"/>
                </a:solidFill>
                <a:cs typeface="Calibri Light"/>
              </a:rPr>
              <a:t>Here, our TARGET customers are the ones who have a medium-high annual income and a high spending score. </a:t>
            </a:r>
            <a:br>
              <a:rPr lang="en-US" sz="2000" dirty="0">
                <a:cs typeface="Calibri Light"/>
              </a:rPr>
            </a:br>
            <a:br>
              <a:rPr lang="en-US" sz="2000" dirty="0">
                <a:cs typeface="Calibri Light"/>
              </a:rPr>
            </a:br>
            <a:br>
              <a:rPr lang="en-US" sz="2000" dirty="0"/>
            </a:br>
            <a:endParaRPr lang="en-US" sz="2000" dirty="0">
              <a:solidFill>
                <a:schemeClr val="bg1"/>
              </a:solidFill>
              <a:cs typeface="Calibri Light"/>
            </a:endParaRPr>
          </a:p>
          <a:p>
            <a:br>
              <a:rPr lang="en-US" sz="2000" dirty="0"/>
            </a:br>
            <a:endParaRPr lang="en-US" sz="2000" kern="1200">
              <a:solidFill>
                <a:srgbClr val="FFFFFF"/>
              </a:solidFill>
              <a:latin typeface="+mj-lt"/>
              <a:ea typeface="Calibri Light"/>
              <a:cs typeface="Calibri Light"/>
            </a:endParaRPr>
          </a:p>
        </p:txBody>
      </p:sp>
      <p:pic>
        <p:nvPicPr>
          <p:cNvPr id="7" name="Picture 7" descr="Chart, scatter chart&#10;&#10;Description automatically generated">
            <a:extLst>
              <a:ext uri="{FF2B5EF4-FFF2-40B4-BE49-F238E27FC236}">
                <a16:creationId xmlns:a16="http://schemas.microsoft.com/office/drawing/2014/main" id="{80783919-6A6E-3D7E-E6D3-C5B405D11F50}"/>
              </a:ext>
            </a:extLst>
          </p:cNvPr>
          <p:cNvPicPr>
            <a:picLocks noGrp="1" noChangeAspect="1"/>
          </p:cNvPicPr>
          <p:nvPr>
            <p:ph idx="1"/>
          </p:nvPr>
        </p:nvPicPr>
        <p:blipFill>
          <a:blip r:embed="rId2"/>
          <a:stretch>
            <a:fillRect/>
          </a:stretch>
        </p:blipFill>
        <p:spPr>
          <a:xfrm>
            <a:off x="4617166" y="474807"/>
            <a:ext cx="6923532" cy="5927292"/>
          </a:xfrm>
        </p:spPr>
      </p:pic>
    </p:spTree>
    <p:extLst>
      <p:ext uri="{BB962C8B-B14F-4D97-AF65-F5344CB8AC3E}">
        <p14:creationId xmlns:p14="http://schemas.microsoft.com/office/powerpoint/2010/main" val="26194458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MINI PROJECT 3 : CLUSTERING  Business Goal :  To create Customer cluster to identify the different types of customers   </vt:lpstr>
      <vt:lpstr>About Data : </vt:lpstr>
      <vt:lpstr>There are few people who earn more than 100 US Dollars. Most of the people have  earning of around 50-75 US Dollars. Also, we can say that the least Income is around 20 US Dollars.  Taking inferences about the Customers. The most regular customers for the Mall has age around 30-35 years of age. Whereas the  senior citizens age group is the least frequent visitor in the Mall.   </vt:lpstr>
      <vt:lpstr>Interestingly, The Females are in the lead with a share of 56% whereas the Males have a share of 44%, that's a huge gap specially when the population of Males is comparatively higher than Females. </vt:lpstr>
      <vt:lpstr>Interesting Fact, There are equal no. of Visitors in the Mall for the Agee 18 and 67. People of Age 55, 56, 69, 64 are very less frequent in the Malls.   People at Age 32 are the Most Frequent Visitors in the Mall.  </vt:lpstr>
      <vt:lpstr>There are more Customers in the Mall who have their Annual Income as 54k US Dollars or 78 US Dollars. </vt:lpstr>
      <vt:lpstr>On a general level, we may conclude that most of the Customers have their Spending Score in the range of 35-60. Interesting there are customers having spending score also, and 99 Spending score also, Which shows that the mall caters to the variety of Customers with varying needs and requirements available in the Mall.  </vt:lpstr>
      <vt:lpstr>CONCLUSIONS: </vt:lpstr>
      <vt:lpstr>The finalized model to predict the grade of house is KMeans which shows an accurate performance  with minimum errors .  There are clearly Five segments of Customers namely Miser, General, Target, Spendthrift, Careful based on their Annual Income and Spending Score which are reportedly the best factors/attributes to determine the segments of a customer in a Mall.  Here, our TARGET customers are the ones who have a medium-high annual income and a high spending score.      </vt:lpstr>
      <vt:lpstr>According to AGE :  Aggregated into 4 different categories namely Usual Customers, Priority Customers, Senior Citizen Target Customers, Young Target Customers.   Thus, we can accordingly make different marketing strategies and policies to optimize the spending scores of the customer in the Mall.  Here, our TARGET customers are the young aged customers who have high spending scores. And  old aged customers which high spending scores.</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539</cp:revision>
  <dcterms:created xsi:type="dcterms:W3CDTF">2022-11-10T14:26:05Z</dcterms:created>
  <dcterms:modified xsi:type="dcterms:W3CDTF">2022-11-10T20:50:04Z</dcterms:modified>
</cp:coreProperties>
</file>