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10370-D79F-432E-9059-6B1282F08F62}" v="1362" dt="2022-11-10T19:49:39.846"/>
    <p1510:client id="{5464C93B-0762-482C-B175-A905848785F4}" v="736" dt="2022-11-10T21:12:20.736"/>
    <p1510:client id="{5AA6B372-88EF-44D7-BFAC-1BB5D5E2CDEB}" v="151" dt="2022-11-13T19:27:00.973"/>
    <p1510:client id="{76584D4C-D410-4D48-954F-88C8AD0DCC7D}" v="7" dt="2022-11-13T19:21:34.809"/>
    <p1510:client id="{9DB3ABC8-64E8-49E6-BB78-F0C6E4FB0641}" v="112" dt="2022-11-10T14:30:12.472"/>
    <p1510:client id="{AD6E2DBE-A0C4-4307-9D03-DB6623E860F4}" v="83" dt="2022-11-10T20:09:59.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8FA97-2F3A-4F83-B64D-3E00E808793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B729D50-1494-4847-B01C-6EC504149246}">
      <dgm:prSet/>
      <dgm:spPr/>
      <dgm:t>
        <a:bodyPr/>
        <a:lstStyle/>
        <a:p>
          <a:pPr rtl="0"/>
          <a:r>
            <a:rPr lang="en-US" dirty="0"/>
            <a:t>The data contains</a:t>
          </a:r>
          <a:r>
            <a:rPr lang="en-US" dirty="0">
              <a:latin typeface="Calibri Light" panose="020F0302020204030204"/>
            </a:rPr>
            <a:t> 9994</a:t>
          </a:r>
          <a:r>
            <a:rPr lang="en-US" dirty="0"/>
            <a:t> records</a:t>
          </a:r>
          <a:r>
            <a:rPr lang="en-US" dirty="0">
              <a:latin typeface="Calibri Light" panose="020F0302020204030204"/>
            </a:rPr>
            <a:t> with no null values.</a:t>
          </a:r>
        </a:p>
      </dgm:t>
    </dgm:pt>
    <dgm:pt modelId="{68A5970A-BAAC-4CA7-B2C4-F5493FD729F3}" type="parTrans" cxnId="{A9F41F9C-F584-4555-9DCF-52CF6F3A69D7}">
      <dgm:prSet/>
      <dgm:spPr/>
      <dgm:t>
        <a:bodyPr/>
        <a:lstStyle/>
        <a:p>
          <a:endParaRPr lang="en-US"/>
        </a:p>
      </dgm:t>
    </dgm:pt>
    <dgm:pt modelId="{EC9E7D42-020E-49F1-B4CD-85EBB2A5E5F5}" type="sibTrans" cxnId="{A9F41F9C-F584-4555-9DCF-52CF6F3A69D7}">
      <dgm:prSet/>
      <dgm:spPr/>
      <dgm:t>
        <a:bodyPr/>
        <a:lstStyle/>
        <a:p>
          <a:endParaRPr lang="en-US"/>
        </a:p>
      </dgm:t>
    </dgm:pt>
    <dgm:pt modelId="{3C20EF2B-4B71-4C4F-89CC-BD41C36C494B}">
      <dgm:prSet phldr="0"/>
      <dgm:spPr/>
      <dgm:t>
        <a:bodyPr/>
        <a:lstStyle/>
        <a:p>
          <a:pPr rtl="0"/>
          <a:r>
            <a:rPr lang="en-US" dirty="0">
              <a:latin typeface="Calibri Light" panose="020F0302020204030204"/>
            </a:rPr>
            <a:t>The data is stationary.</a:t>
          </a:r>
        </a:p>
      </dgm:t>
    </dgm:pt>
    <dgm:pt modelId="{B32DDF2F-0CA3-4A97-9C6B-53D38CAD0F8E}" type="parTrans" cxnId="{EC4533FA-AAA5-401D-841B-640BCC7756CC}">
      <dgm:prSet/>
      <dgm:spPr/>
    </dgm:pt>
    <dgm:pt modelId="{96B686E8-788C-4C61-83D1-D41F7B9296EB}" type="sibTrans" cxnId="{EC4533FA-AAA5-401D-841B-640BCC7756CC}">
      <dgm:prSet/>
      <dgm:spPr/>
    </dgm:pt>
    <dgm:pt modelId="{CCAA63B3-B836-43F3-B520-70E8B5C53BB7}" type="pres">
      <dgm:prSet presAssocID="{76C8FA97-2F3A-4F83-B64D-3E00E808793B}" presName="Name0" presStyleCnt="0">
        <dgm:presLayoutVars>
          <dgm:dir/>
          <dgm:animLvl val="lvl"/>
          <dgm:resizeHandles val="exact"/>
        </dgm:presLayoutVars>
      </dgm:prSet>
      <dgm:spPr/>
    </dgm:pt>
    <dgm:pt modelId="{2F0EFEDC-FC50-4758-BDE5-4D8A491242AA}" type="pres">
      <dgm:prSet presAssocID="{4B729D50-1494-4847-B01C-6EC504149246}" presName="parTxOnly" presStyleLbl="node1" presStyleIdx="0" presStyleCnt="2">
        <dgm:presLayoutVars>
          <dgm:chMax val="0"/>
          <dgm:chPref val="0"/>
          <dgm:bulletEnabled val="1"/>
        </dgm:presLayoutVars>
      </dgm:prSet>
      <dgm:spPr/>
    </dgm:pt>
    <dgm:pt modelId="{2C5AD63E-4B41-4CFD-A1B2-A5B770733F4F}" type="pres">
      <dgm:prSet presAssocID="{EC9E7D42-020E-49F1-B4CD-85EBB2A5E5F5}" presName="parTxOnlySpace" presStyleCnt="0"/>
      <dgm:spPr/>
    </dgm:pt>
    <dgm:pt modelId="{D340F576-4A7F-443A-A9CB-75B6273BDB6E}" type="pres">
      <dgm:prSet presAssocID="{3C20EF2B-4B71-4C4F-89CC-BD41C36C494B}" presName="parTxOnly" presStyleLbl="node1" presStyleIdx="1" presStyleCnt="2">
        <dgm:presLayoutVars>
          <dgm:chMax val="0"/>
          <dgm:chPref val="0"/>
          <dgm:bulletEnabled val="1"/>
        </dgm:presLayoutVars>
      </dgm:prSet>
      <dgm:spPr/>
    </dgm:pt>
  </dgm:ptLst>
  <dgm:cxnLst>
    <dgm:cxn modelId="{4D47E04A-6503-40B5-B8B3-3F71C436678B}" type="presOf" srcId="{3C20EF2B-4B71-4C4F-89CC-BD41C36C494B}" destId="{D340F576-4A7F-443A-A9CB-75B6273BDB6E}" srcOrd="0" destOrd="0" presId="urn:microsoft.com/office/officeart/2005/8/layout/chevron1"/>
    <dgm:cxn modelId="{3545A87C-7228-4983-ABAB-6B4F7627C33E}" type="presOf" srcId="{4B729D50-1494-4847-B01C-6EC504149246}" destId="{2F0EFEDC-FC50-4758-BDE5-4D8A491242AA}" srcOrd="0" destOrd="0" presId="urn:microsoft.com/office/officeart/2005/8/layout/chevron1"/>
    <dgm:cxn modelId="{E1F35089-070A-4D45-8D8E-E5F93F617E2C}" type="presOf" srcId="{76C8FA97-2F3A-4F83-B64D-3E00E808793B}" destId="{CCAA63B3-B836-43F3-B520-70E8B5C53BB7}" srcOrd="0" destOrd="0" presId="urn:microsoft.com/office/officeart/2005/8/layout/chevron1"/>
    <dgm:cxn modelId="{A9F41F9C-F584-4555-9DCF-52CF6F3A69D7}" srcId="{76C8FA97-2F3A-4F83-B64D-3E00E808793B}" destId="{4B729D50-1494-4847-B01C-6EC504149246}" srcOrd="0" destOrd="0" parTransId="{68A5970A-BAAC-4CA7-B2C4-F5493FD729F3}" sibTransId="{EC9E7D42-020E-49F1-B4CD-85EBB2A5E5F5}"/>
    <dgm:cxn modelId="{EC4533FA-AAA5-401D-841B-640BCC7756CC}" srcId="{76C8FA97-2F3A-4F83-B64D-3E00E808793B}" destId="{3C20EF2B-4B71-4C4F-89CC-BD41C36C494B}" srcOrd="1" destOrd="0" parTransId="{B32DDF2F-0CA3-4A97-9C6B-53D38CAD0F8E}" sibTransId="{96B686E8-788C-4C61-83D1-D41F7B9296EB}"/>
    <dgm:cxn modelId="{45DF2396-B666-42A6-B06B-2563665EB533}" type="presParOf" srcId="{CCAA63B3-B836-43F3-B520-70E8B5C53BB7}" destId="{2F0EFEDC-FC50-4758-BDE5-4D8A491242AA}" srcOrd="0" destOrd="0" presId="urn:microsoft.com/office/officeart/2005/8/layout/chevron1"/>
    <dgm:cxn modelId="{06F666C7-1FB1-4154-8ABC-18B90E0095B4}" type="presParOf" srcId="{CCAA63B3-B836-43F3-B520-70E8B5C53BB7}" destId="{2C5AD63E-4B41-4CFD-A1B2-A5B770733F4F}" srcOrd="1" destOrd="0" presId="urn:microsoft.com/office/officeart/2005/8/layout/chevron1"/>
    <dgm:cxn modelId="{1A1E1325-5F43-4D24-AF9D-4841FA93F483}" type="presParOf" srcId="{CCAA63B3-B836-43F3-B520-70E8B5C53BB7}" destId="{D340F576-4A7F-443A-A9CB-75B6273BDB6E}"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EFEDC-FC50-4758-BDE5-4D8A491242AA}">
      <dsp:nvSpPr>
        <dsp:cNvPr id="0" name=""/>
        <dsp:cNvSpPr/>
      </dsp:nvSpPr>
      <dsp:spPr>
        <a:xfrm>
          <a:off x="9604" y="948126"/>
          <a:ext cx="5741378" cy="22965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rtl="0">
            <a:lnSpc>
              <a:spcPct val="90000"/>
            </a:lnSpc>
            <a:spcBef>
              <a:spcPct val="0"/>
            </a:spcBef>
            <a:spcAft>
              <a:spcPct val="35000"/>
            </a:spcAft>
            <a:buNone/>
          </a:pPr>
          <a:r>
            <a:rPr lang="en-US" sz="3900" kern="1200" dirty="0"/>
            <a:t>The data contains</a:t>
          </a:r>
          <a:r>
            <a:rPr lang="en-US" sz="3900" kern="1200" dirty="0">
              <a:latin typeface="Calibri Light" panose="020F0302020204030204"/>
            </a:rPr>
            <a:t> 9994</a:t>
          </a:r>
          <a:r>
            <a:rPr lang="en-US" sz="3900" kern="1200" dirty="0"/>
            <a:t> records</a:t>
          </a:r>
          <a:r>
            <a:rPr lang="en-US" sz="3900" kern="1200" dirty="0">
              <a:latin typeface="Calibri Light" panose="020F0302020204030204"/>
            </a:rPr>
            <a:t> with no null values.</a:t>
          </a:r>
        </a:p>
      </dsp:txBody>
      <dsp:txXfrm>
        <a:off x="1157880" y="948126"/>
        <a:ext cx="3444827" cy="2296551"/>
      </dsp:txXfrm>
    </dsp:sp>
    <dsp:sp modelId="{D340F576-4A7F-443A-A9CB-75B6273BDB6E}">
      <dsp:nvSpPr>
        <dsp:cNvPr id="0" name=""/>
        <dsp:cNvSpPr/>
      </dsp:nvSpPr>
      <dsp:spPr>
        <a:xfrm>
          <a:off x="5176845" y="948126"/>
          <a:ext cx="5741378" cy="22965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rtl="0">
            <a:lnSpc>
              <a:spcPct val="90000"/>
            </a:lnSpc>
            <a:spcBef>
              <a:spcPct val="0"/>
            </a:spcBef>
            <a:spcAft>
              <a:spcPct val="35000"/>
            </a:spcAft>
            <a:buNone/>
          </a:pPr>
          <a:r>
            <a:rPr lang="en-US" sz="3900" kern="1200" dirty="0">
              <a:latin typeface="Calibri Light" panose="020F0302020204030204"/>
            </a:rPr>
            <a:t>The data is stationary.</a:t>
          </a:r>
        </a:p>
      </dsp:txBody>
      <dsp:txXfrm>
        <a:off x="6325121" y="948126"/>
        <a:ext cx="3444827" cy="22965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8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9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9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4"/>
            <a:ext cx="6596245" cy="3268520"/>
          </a:xfrm>
        </p:spPr>
        <p:txBody>
          <a:bodyPr>
            <a:normAutofit/>
          </a:bodyPr>
          <a:lstStyle/>
          <a:p>
            <a:pPr algn="r"/>
            <a:r>
              <a:rPr lang="en-US" sz="3700" dirty="0">
                <a:solidFill>
                  <a:srgbClr val="FFFFFF"/>
                </a:solidFill>
                <a:ea typeface="Calibri Light"/>
                <a:cs typeface="Calibri Light"/>
              </a:rPr>
              <a:t>MINI PROJECT 4 : TIME SERIES </a:t>
            </a:r>
            <a:br>
              <a:rPr lang="en-US" sz="3700" dirty="0">
                <a:ea typeface="Calibri Light"/>
                <a:cs typeface="Calibri Light"/>
              </a:rPr>
            </a:br>
            <a:br>
              <a:rPr lang="en-US" sz="3700" dirty="0">
                <a:ea typeface="Calibri Light"/>
                <a:cs typeface="Calibri Light"/>
              </a:rPr>
            </a:br>
            <a:r>
              <a:rPr lang="en-US" sz="3700" dirty="0">
                <a:solidFill>
                  <a:srgbClr val="FFFFFF"/>
                </a:solidFill>
                <a:ea typeface="Calibri Light"/>
                <a:cs typeface="Calibri Light"/>
              </a:rPr>
              <a:t>Business Goal :</a:t>
            </a:r>
            <a:br>
              <a:rPr lang="en-US" sz="3700" dirty="0">
                <a:ea typeface="Calibri Light"/>
                <a:cs typeface="Calibri Light"/>
              </a:rPr>
            </a:br>
            <a:r>
              <a:rPr lang="en-US" sz="3700" dirty="0">
                <a:solidFill>
                  <a:srgbClr val="FFFFFF"/>
                </a:solidFill>
                <a:ea typeface="Calibri Light"/>
                <a:cs typeface="Calibri Light"/>
              </a:rPr>
              <a:t> To build a forecast model to predict the furniture sales of a certain store.   </a:t>
            </a:r>
          </a:p>
        </p:txBody>
      </p:sp>
      <p:sp>
        <p:nvSpPr>
          <p:cNvPr id="107" name="Rectangle 9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ormAutofit/>
          </a:bodyPr>
          <a:lstStyle/>
          <a:p>
            <a:pPr algn="r"/>
            <a:r>
              <a:rPr lang="en-US">
                <a:solidFill>
                  <a:srgbClr val="FFFFFF"/>
                </a:solidFill>
                <a:ea typeface="Calibri"/>
                <a:cs typeface="Calibri"/>
              </a:rPr>
              <a:t>MAITRI NARANG DSFT 8</a:t>
            </a:r>
            <a:endParaRPr lang="en-US">
              <a:solidFill>
                <a:srgbClr val="FFFFFF"/>
              </a:solidFill>
            </a:endParaRPr>
          </a:p>
        </p:txBody>
      </p:sp>
      <p:sp>
        <p:nvSpPr>
          <p:cNvPr id="101" name="Rectangle 10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8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A312E3-3065-C8EF-A624-FB1B00ACCEC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About Data : </a:t>
            </a:r>
            <a:endParaRPr lang="en-US" sz="4000">
              <a:solidFill>
                <a:srgbClr val="FFFFFF"/>
              </a:solidFill>
            </a:endParaRPr>
          </a:p>
        </p:txBody>
      </p:sp>
      <p:graphicFrame>
        <p:nvGraphicFramePr>
          <p:cNvPr id="82" name="Content Placeholder 2">
            <a:extLst>
              <a:ext uri="{FF2B5EF4-FFF2-40B4-BE49-F238E27FC236}">
                <a16:creationId xmlns:a16="http://schemas.microsoft.com/office/drawing/2014/main" id="{B58EF236-8F4C-EB4E-D4F4-AF6DDFC60138}"/>
              </a:ext>
            </a:extLst>
          </p:cNvPr>
          <p:cNvGraphicFramePr>
            <a:graphicFrameLocks noGrp="1"/>
          </p:cNvGraphicFramePr>
          <p:nvPr>
            <p:ph idx="1"/>
            <p:extLst>
              <p:ext uri="{D42A27DB-BD31-4B8C-83A1-F6EECF244321}">
                <p14:modId xmlns:p14="http://schemas.microsoft.com/office/powerpoint/2010/main" val="106640706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78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reeform: Shape 1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Rectangle 18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3B64B-32AF-DD23-C13F-725FB3018F0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marL="342900" indent="-342900" algn="r"/>
            <a:r>
              <a:rPr lang="en-US" sz="1600" kern="1200">
                <a:solidFill>
                  <a:srgbClr val="FFFFFF"/>
                </a:solidFill>
                <a:latin typeface="+mj-lt"/>
                <a:ea typeface="+mj-ea"/>
                <a:cs typeface="+mj-cs"/>
              </a:rPr>
              <a:t>The original sales </a:t>
            </a:r>
            <a:r>
              <a:rPr lang="en-US" sz="1600">
                <a:solidFill>
                  <a:srgbClr val="FFFFFF"/>
                </a:solidFill>
              </a:rPr>
              <a:t>data over</a:t>
            </a:r>
            <a:r>
              <a:rPr lang="en-US" sz="1600" kern="1200">
                <a:solidFill>
                  <a:srgbClr val="FFFFFF"/>
                </a:solidFill>
                <a:latin typeface="+mj-lt"/>
                <a:ea typeface="+mj-ea"/>
                <a:cs typeface="+mj-cs"/>
              </a:rPr>
              <a:t> the years clearly indicates a seasonality pattern.</a:t>
            </a:r>
            <a:br>
              <a:rPr lang="en-US" sz="1600" kern="1200">
                <a:solidFill>
                  <a:srgbClr val="FFFFFF"/>
                </a:solidFill>
              </a:rPr>
            </a:br>
            <a:br>
              <a:rPr lang="en-US" sz="1600" kern="1200">
                <a:solidFill>
                  <a:srgbClr val="FFFFFF"/>
                </a:solidFill>
              </a:rPr>
            </a:br>
            <a:r>
              <a:rPr lang="en-US" sz="1600" kern="1200">
                <a:solidFill>
                  <a:srgbClr val="FFFFFF"/>
                </a:solidFill>
                <a:latin typeface="+mj-lt"/>
                <a:ea typeface="+mj-ea"/>
                <a:cs typeface="+mj-cs"/>
              </a:rPr>
              <a:t> The sales are always low at the beginning of the year and high at the end of the year.</a:t>
            </a:r>
            <a:br>
              <a:rPr lang="en-US" sz="1600" kern="1200">
                <a:solidFill>
                  <a:srgbClr val="FFFFFF"/>
                </a:solidFill>
              </a:rPr>
            </a:br>
            <a:br>
              <a:rPr lang="en-US" sz="1600" kern="1200">
                <a:solidFill>
                  <a:srgbClr val="FFFFFF"/>
                </a:solidFill>
              </a:rPr>
            </a:br>
            <a:r>
              <a:rPr lang="en-US" sz="1600" kern="1200">
                <a:solidFill>
                  <a:srgbClr val="FFFFFF"/>
                </a:solidFill>
                <a:latin typeface="+mj-lt"/>
                <a:ea typeface="+mj-ea"/>
                <a:cs typeface="+mj-cs"/>
              </a:rPr>
              <a:t> </a:t>
            </a:r>
            <a:br>
              <a:rPr lang="en-US" sz="1600" kern="1200">
                <a:solidFill>
                  <a:srgbClr val="FFFFFF"/>
                </a:solidFill>
              </a:rPr>
            </a:br>
            <a:endParaRPr lang="en-US" sz="1600" kern="1200">
              <a:solidFill>
                <a:srgbClr val="FFFFFF"/>
              </a:solidFill>
              <a:latin typeface="+mj-lt"/>
              <a:cs typeface="Calibri Light" panose="020F0302020204030204"/>
            </a:endParaRPr>
          </a:p>
          <a:p>
            <a:pPr algn="r"/>
            <a:br>
              <a:rPr lang="en-US" sz="1600" kern="1200">
                <a:solidFill>
                  <a:srgbClr val="FFFFFF"/>
                </a:solidFill>
              </a:rPr>
            </a:br>
            <a:endParaRPr lang="en-US" sz="1600" kern="1200">
              <a:solidFill>
                <a:srgbClr val="FFFFFF"/>
              </a:solidFill>
              <a:latin typeface="+mj-lt"/>
              <a:ea typeface="+mj-ea"/>
              <a:cs typeface="+mj-cs"/>
            </a:endParaRPr>
          </a:p>
        </p:txBody>
      </p:sp>
      <p:sp>
        <p:nvSpPr>
          <p:cNvPr id="161" name="Content Placeholder 160">
            <a:extLst>
              <a:ext uri="{FF2B5EF4-FFF2-40B4-BE49-F238E27FC236}">
                <a16:creationId xmlns:a16="http://schemas.microsoft.com/office/drawing/2014/main" id="{4D8BCAC9-0C65-EAB5-9B71-2F96B32C28BD}"/>
              </a:ext>
            </a:extLst>
          </p:cNvPr>
          <p:cNvSpPr>
            <a:spLocks noGrp="1"/>
          </p:cNvSpPr>
          <p:nvPr>
            <p:ph idx="1"/>
          </p:nvPr>
        </p:nvSpPr>
        <p:spPr>
          <a:xfrm>
            <a:off x="4581727" y="649480"/>
            <a:ext cx="3025303" cy="5546047"/>
          </a:xfrm>
        </p:spPr>
        <p:txBody>
          <a:bodyPr anchor="ctr">
            <a:normAutofit/>
          </a:bodyPr>
          <a:lstStyle/>
          <a:p>
            <a:endParaRPr lang="en-US" sz="2000"/>
          </a:p>
        </p:txBody>
      </p:sp>
      <p:pic>
        <p:nvPicPr>
          <p:cNvPr id="3" name="Picture 3" descr="Chart, line chart&#10;&#10;Description automatically generated">
            <a:extLst>
              <a:ext uri="{FF2B5EF4-FFF2-40B4-BE49-F238E27FC236}">
                <a16:creationId xmlns:a16="http://schemas.microsoft.com/office/drawing/2014/main" id="{4641C9CA-CDAB-AE93-BF1D-63086D252811}"/>
              </a:ext>
            </a:extLst>
          </p:cNvPr>
          <p:cNvPicPr>
            <a:picLocks noChangeAspect="1"/>
          </p:cNvPicPr>
          <p:nvPr/>
        </p:nvPicPr>
        <p:blipFill>
          <a:blip r:embed="rId2"/>
          <a:stretch>
            <a:fillRect/>
          </a:stretch>
        </p:blipFill>
        <p:spPr>
          <a:xfrm>
            <a:off x="4498662" y="1588340"/>
            <a:ext cx="7114047" cy="3554653"/>
          </a:xfrm>
          <a:prstGeom prst="rect">
            <a:avLst/>
          </a:prstGeom>
        </p:spPr>
      </p:pic>
    </p:spTree>
    <p:extLst>
      <p:ext uri="{BB962C8B-B14F-4D97-AF65-F5344CB8AC3E}">
        <p14:creationId xmlns:p14="http://schemas.microsoft.com/office/powerpoint/2010/main" val="138882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BA8337-DCBE-B328-BD72-1EAE6226A00B}"/>
              </a:ext>
            </a:extLst>
          </p:cNvPr>
          <p:cNvSpPr>
            <a:spLocks noGrp="1"/>
          </p:cNvSpPr>
          <p:nvPr>
            <p:ph type="title"/>
          </p:nvPr>
        </p:nvSpPr>
        <p:spPr>
          <a:xfrm>
            <a:off x="660041" y="2767106"/>
            <a:ext cx="2880828" cy="3071906"/>
          </a:xfrm>
        </p:spPr>
        <p:txBody>
          <a:bodyPr vert="horz" lIns="91440" tIns="45720" rIns="91440" bIns="45720" rtlCol="0" anchor="t">
            <a:normAutofit fontScale="90000"/>
          </a:bodyPr>
          <a:lstStyle/>
          <a:p>
            <a:r>
              <a:rPr lang="en-US" sz="1600" kern="1200" dirty="0">
                <a:solidFill>
                  <a:srgbClr val="FFFFFF"/>
                </a:solidFill>
                <a:latin typeface="+mj-lt"/>
                <a:ea typeface="+mj-ea"/>
                <a:cs typeface="+mj-cs"/>
              </a:rPr>
              <a:t>The sales are always low at the beginning of the year and high at the end of the year.</a:t>
            </a:r>
            <a:br>
              <a:rPr lang="en-US" sz="1600" kern="1200" dirty="0"/>
            </a:br>
            <a:br>
              <a:rPr lang="en-US" sz="1600" kern="1200" dirty="0"/>
            </a:br>
            <a:r>
              <a:rPr lang="en-US" sz="1600" kern="1200" dirty="0">
                <a:solidFill>
                  <a:srgbClr val="FFFFFF"/>
                </a:solidFill>
                <a:latin typeface="+mj-lt"/>
                <a:ea typeface="+mj-ea"/>
                <a:cs typeface="+mj-cs"/>
              </a:rPr>
              <a:t>There is always an upward trend within any single year with a couple of low months in </a:t>
            </a:r>
            <a:r>
              <a:rPr lang="en-US" sz="1600" dirty="0">
                <a:solidFill>
                  <a:srgbClr val="FFFFFF"/>
                </a:solidFill>
              </a:rPr>
              <a:t>the mid of the year. The overall trend over the years is increasing. </a:t>
            </a:r>
            <a:br>
              <a:rPr lang="en-US" sz="1600" kern="1200" dirty="0"/>
            </a:br>
            <a:endParaRPr lang="en-US" sz="1600" kern="1200">
              <a:solidFill>
                <a:srgbClr val="FFFFFF"/>
              </a:solidFill>
              <a:latin typeface="+mj-lt"/>
              <a:ea typeface="+mj-ea"/>
              <a:cs typeface="+mj-cs"/>
            </a:endParaRPr>
          </a:p>
          <a:p>
            <a:pPr marL="571500" indent="-571500"/>
            <a:r>
              <a:rPr lang="en-US" sz="1600" kern="1200" dirty="0">
                <a:solidFill>
                  <a:srgbClr val="FFFFFF"/>
                </a:solidFill>
                <a:latin typeface="+mj-lt"/>
                <a:ea typeface="+mj-ea"/>
                <a:cs typeface="+mj-cs"/>
              </a:rPr>
              <a:t>The sales pattern is </a:t>
            </a:r>
            <a:r>
              <a:rPr lang="en-US" sz="1600" dirty="0">
                <a:solidFill>
                  <a:srgbClr val="FFFFFF"/>
                </a:solidFill>
              </a:rPr>
              <a:t>seasonal and</a:t>
            </a:r>
            <a:r>
              <a:rPr lang="en-US" sz="1600" kern="1200" dirty="0">
                <a:solidFill>
                  <a:srgbClr val="FFFFFF"/>
                </a:solidFill>
                <a:latin typeface="+mj-lt"/>
                <a:ea typeface="+mj-ea"/>
                <a:cs typeface="+mj-cs"/>
              </a:rPr>
              <a:t> occurs every year at same time.</a:t>
            </a:r>
            <a:br>
              <a:rPr lang="en-US" sz="1600" kern="1200" dirty="0"/>
            </a:br>
            <a:endParaRPr lang="en-US" sz="1600" kern="1200">
              <a:solidFill>
                <a:srgbClr val="FFFFFF"/>
              </a:solidFill>
              <a:latin typeface="+mj-lt"/>
              <a:cs typeface="Calibri Light" panose="020F0302020204030204"/>
            </a:endParaRPr>
          </a:p>
          <a:p>
            <a:endParaRPr lang="en-US" sz="1600" kern="1200">
              <a:solidFill>
                <a:srgbClr val="FFFFFF"/>
              </a:solidFill>
              <a:latin typeface="+mj-lt"/>
              <a:ea typeface="+mj-ea"/>
              <a:cs typeface="+mj-cs"/>
            </a:endParaRPr>
          </a:p>
        </p:txBody>
      </p:sp>
      <p:pic>
        <p:nvPicPr>
          <p:cNvPr id="6" name="Picture 6" descr="A picture containing chart&#10;&#10;Description automatically generated">
            <a:extLst>
              <a:ext uri="{FF2B5EF4-FFF2-40B4-BE49-F238E27FC236}">
                <a16:creationId xmlns:a16="http://schemas.microsoft.com/office/drawing/2014/main" id="{C27DE0FE-1709-475D-35E3-A84A951E9624}"/>
              </a:ext>
            </a:extLst>
          </p:cNvPr>
          <p:cNvPicPr>
            <a:picLocks noGrp="1" noChangeAspect="1"/>
          </p:cNvPicPr>
          <p:nvPr>
            <p:ph idx="1"/>
          </p:nvPr>
        </p:nvPicPr>
        <p:blipFill>
          <a:blip r:embed="rId2"/>
          <a:stretch>
            <a:fillRect/>
          </a:stretch>
        </p:blipFill>
        <p:spPr>
          <a:xfrm>
            <a:off x="4551829" y="466148"/>
            <a:ext cx="7279341" cy="6048519"/>
          </a:xfrm>
        </p:spPr>
      </p:pic>
    </p:spTree>
    <p:extLst>
      <p:ext uri="{BB962C8B-B14F-4D97-AF65-F5344CB8AC3E}">
        <p14:creationId xmlns:p14="http://schemas.microsoft.com/office/powerpoint/2010/main" val="147318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Freeform: Shape 1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54EA7C-BE96-81A7-438A-1B4D046C17B2}"/>
              </a:ext>
            </a:extLst>
          </p:cNvPr>
          <p:cNvSpPr>
            <a:spLocks noGrp="1"/>
          </p:cNvSpPr>
          <p:nvPr>
            <p:ph type="title"/>
          </p:nvPr>
        </p:nvSpPr>
        <p:spPr>
          <a:xfrm>
            <a:off x="660041" y="2767106"/>
            <a:ext cx="2880828" cy="3071906"/>
          </a:xfrm>
        </p:spPr>
        <p:txBody>
          <a:bodyPr vert="horz" lIns="91440" tIns="45720" rIns="91440" bIns="45720" rtlCol="0" anchor="t">
            <a:normAutofit fontScale="90000"/>
          </a:bodyPr>
          <a:lstStyle/>
          <a:p>
            <a:r>
              <a:rPr lang="en-US" sz="2000" dirty="0">
                <a:solidFill>
                  <a:srgbClr val="FFFFFF"/>
                </a:solidFill>
                <a:cs typeface="Calibri Light"/>
              </a:rPr>
              <a:t>The finalized model SARIMAX model which took in account the most important factors of sales </a:t>
            </a:r>
            <a:r>
              <a:rPr lang="en-US" sz="2000" dirty="0" err="1">
                <a:solidFill>
                  <a:srgbClr val="FFFFFF"/>
                </a:solidFill>
                <a:cs typeface="Calibri Light"/>
              </a:rPr>
              <a:t>I.e</a:t>
            </a:r>
            <a:r>
              <a:rPr lang="en-US" sz="2000" dirty="0">
                <a:solidFill>
                  <a:srgbClr val="FFFFFF"/>
                </a:solidFill>
                <a:cs typeface="Calibri Light"/>
              </a:rPr>
              <a:t> profit and discount, and predicted the output. </a:t>
            </a:r>
            <a:br>
              <a:rPr lang="en-US" sz="2000" dirty="0">
                <a:cs typeface="Calibri Light"/>
              </a:rPr>
            </a:br>
            <a:r>
              <a:rPr lang="en-US" sz="2000" dirty="0">
                <a:solidFill>
                  <a:srgbClr val="FFFFFF"/>
                </a:solidFill>
                <a:cs typeface="Calibri Light"/>
              </a:rPr>
              <a:t>The plot shows the actual and forecasted  values for some part of the data.</a:t>
            </a:r>
            <a:br>
              <a:rPr lang="en-US" sz="2000" dirty="0">
                <a:cs typeface="Calibri Light"/>
              </a:rPr>
            </a:br>
            <a:br>
              <a:rPr lang="en-US" sz="2000" dirty="0">
                <a:cs typeface="Calibri Light"/>
              </a:rPr>
            </a:br>
            <a:r>
              <a:rPr lang="en-US" sz="2000" dirty="0">
                <a:solidFill>
                  <a:srgbClr val="FFFFFF"/>
                </a:solidFill>
                <a:cs typeface="Calibri Light"/>
              </a:rPr>
              <a:t>Hence, this model is a good fit for predicting the furniture sales because of its low values for all error evaluation parameters and good performance as compared to other models.</a:t>
            </a:r>
            <a:br>
              <a:rPr lang="en-US" sz="1900" dirty="0">
                <a:cs typeface="Calibri Light"/>
              </a:rPr>
            </a:br>
            <a:endParaRPr lang="en-US" sz="1900" kern="1200" dirty="0">
              <a:solidFill>
                <a:srgbClr val="FFFFFF"/>
              </a:solidFill>
              <a:latin typeface="+mj-lt"/>
              <a:cs typeface="Calibri Light"/>
            </a:endParaRPr>
          </a:p>
          <a:p>
            <a:endParaRPr lang="en-US" sz="1900" kern="1200">
              <a:solidFill>
                <a:srgbClr val="FFFFFF"/>
              </a:solidFill>
              <a:latin typeface="+mj-lt"/>
              <a:ea typeface="+mj-ea"/>
              <a:cs typeface="+mj-cs"/>
            </a:endParaRPr>
          </a:p>
        </p:txBody>
      </p:sp>
      <p:pic>
        <p:nvPicPr>
          <p:cNvPr id="6" name="Picture 6" descr="Chart, line chart&#10;&#10;Description automatically generated">
            <a:extLst>
              <a:ext uri="{FF2B5EF4-FFF2-40B4-BE49-F238E27FC236}">
                <a16:creationId xmlns:a16="http://schemas.microsoft.com/office/drawing/2014/main" id="{E6B77807-A560-567E-D692-74BF07E9599D}"/>
              </a:ext>
            </a:extLst>
          </p:cNvPr>
          <p:cNvPicPr>
            <a:picLocks noGrp="1" noChangeAspect="1"/>
          </p:cNvPicPr>
          <p:nvPr>
            <p:ph idx="1"/>
          </p:nvPr>
        </p:nvPicPr>
        <p:blipFill>
          <a:blip r:embed="rId2"/>
          <a:stretch>
            <a:fillRect/>
          </a:stretch>
        </p:blipFill>
        <p:spPr>
          <a:xfrm>
            <a:off x="4430423" y="603900"/>
            <a:ext cx="7314334" cy="5513242"/>
          </a:xfrm>
        </p:spPr>
      </p:pic>
    </p:spTree>
    <p:extLst>
      <p:ext uri="{BB962C8B-B14F-4D97-AF65-F5344CB8AC3E}">
        <p14:creationId xmlns:p14="http://schemas.microsoft.com/office/powerpoint/2010/main" val="84442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7B5CC-3121-E345-4DBB-D7A10FBFD98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THANKYOU </a:t>
            </a:r>
            <a:endParaRPr lang="en-US" sz="4000">
              <a:solidFill>
                <a:srgbClr val="FFFFFF"/>
              </a:solidFill>
            </a:endParaRPr>
          </a:p>
        </p:txBody>
      </p:sp>
      <p:sp>
        <p:nvSpPr>
          <p:cNvPr id="3" name="Content Placeholder 2">
            <a:extLst>
              <a:ext uri="{FF2B5EF4-FFF2-40B4-BE49-F238E27FC236}">
                <a16:creationId xmlns:a16="http://schemas.microsoft.com/office/drawing/2014/main" id="{BF5BE24D-3815-1B16-16AE-024E20A55F7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endParaRPr lang="en-US" sz="2000">
              <a:cs typeface="Calibri"/>
            </a:endParaRPr>
          </a:p>
        </p:txBody>
      </p:sp>
    </p:spTree>
    <p:extLst>
      <p:ext uri="{BB962C8B-B14F-4D97-AF65-F5344CB8AC3E}">
        <p14:creationId xmlns:p14="http://schemas.microsoft.com/office/powerpoint/2010/main" val="230228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MINI PROJECT 4 : TIME SERIES   Business Goal :  To build a forecast model to predict the furniture sales of a certain store.   </vt:lpstr>
      <vt:lpstr>About Data : </vt:lpstr>
      <vt:lpstr>The original sales data over the years clearly indicates a seasonality pattern.   The sales are always low at the beginning of the year and high at the end of the year.      </vt:lpstr>
      <vt:lpstr>The sales are always low at the beginning of the year and high at the end of the year.  There is always an upward trend within any single year with a couple of low months in the mid of the year. The overall trend over the years is increasing.   The sales pattern is seasonal and occurs every year at same time.  </vt:lpstr>
      <vt:lpstr>The finalized model SARIMAX model which took in account the most important factors of sales I.e profit and discount, and predicted the output.  The plot shows the actual and forecasted  values for some part of the data.  Hence, this model is a good fit for predicting the furniture sales because of its low values for all error evaluation parameters and good performance as compared to other models.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671</cp:revision>
  <dcterms:created xsi:type="dcterms:W3CDTF">2022-11-10T14:26:05Z</dcterms:created>
  <dcterms:modified xsi:type="dcterms:W3CDTF">2022-11-13T19:27:16Z</dcterms:modified>
</cp:coreProperties>
</file>