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1" r:id="rId3"/>
    <p:sldId id="257" r:id="rId4"/>
    <p:sldId id="286" r:id="rId5"/>
    <p:sldId id="284" r:id="rId6"/>
    <p:sldId id="288" r:id="rId7"/>
    <p:sldId id="291" r:id="rId8"/>
    <p:sldId id="266" r:id="rId9"/>
    <p:sldId id="267" r:id="rId10"/>
    <p:sldId id="268" r:id="rId11"/>
    <p:sldId id="269" r:id="rId12"/>
    <p:sldId id="265" r:id="rId13"/>
    <p:sldId id="270" r:id="rId14"/>
    <p:sldId id="273" r:id="rId15"/>
    <p:sldId id="275" r:id="rId16"/>
    <p:sldId id="276" r:id="rId17"/>
    <p:sldId id="292" r:id="rId18"/>
    <p:sldId id="293" r:id="rId19"/>
    <p:sldId id="287" r:id="rId20"/>
    <p:sldId id="277" r:id="rId21"/>
    <p:sldId id="281"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9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4" d="100"/>
          <a:sy n="44" d="100"/>
        </p:scale>
        <p:origin x="66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9T19:36:08.9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1209,'28'-132,"-18"77,1 5,0 0,22-74,-23 88,1 9,-1-1,1 1,0-1,0 10,1-5,0 5,-1 4,1 1,0 4,1-1,22 1,37 18,-38 1,0-6,0-8,56-42,102-91,-139 105,0 14,103 18,-59 9,287-9,-361-5,0-4,30-32,-28 18,43-13,213 36,-131 5,-125-10,-1-9,26-22,-23 13,39-9,327 27,-187 15,-183-15,0-9,30-27,-28 18,42-8,263 26,-156 10,-160-1,1 5,-1 0,20 23,-17-9,33 9,69-23,-80-13,0 4,0 13,46 37,-59-31,0-6,0-8,34-5,31 9,12 87,48 13,4 1,-70-96,-60-19,0 10,1-1,27 33,-33-19,-1-4,0-1,1-8,-1-1,1-4,-1-4,28-19,-2-13,-1 8,1 14,0 5,49 23,-76 0,32 40,-20-17,4-1,-16-13,1 0,0-9,32 13,236-31,-266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17:55:16.6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1479 97,'-27'-1,"1"-2,-1-1,-29-9,12 3,27 7,-220-42,175 37,-119-1,-225 11,242-3,142 2,1 1,-27 7,-29 2,74-11,-2 0,-1 0,0 1,1 0,-1 0,-7 3,12-4,0 1,0-1,-1 1,1-1,0 1,0 0,0 0,0-1,0 1,0 0,1 0,-1 0,0 0,0 0,1 0,-1 0,0 0,1 0,-1 1,1-1,0 0,-1 0,1 0,0 1,0-1,0 0,-1 0,1 1,0-1,1 0,-1 2,7 44,2 34,-9-77,0 1,1 0,-1 0,1-1,0 1,0 0,1-1,0 1,2 5,-3-8,0-1,1 1,-1-1,0 0,0 0,1 0,-1 0,1 0,-1 0,1 0,-1 0,1 0,-1-1,1 1,0 0,-1-1,1 0,0 1,-1-1,1 0,0 0,0 0,-1 0,1 0,0 0,0-1,-1 1,1-1,1 0,10-3,-2 0,1-1,0 0,-1-1,0 0,0-1,11-10,3 0,-19 13,1 1,-1 0,1 0,0 1,0-1,0 1,0 1,0 0,13-1,10 1,32 3,-14 1,524-2,-305-2,-251 2,-1 1,1 1,0 0,-1 1,20 7,-17-5,-1 0,1-2,31 4,-29-7,-16-2,1 1,0 0,-1 1,1-1,-1 1,1 0,5 2,-9-3,-1 0,0 0,0 0,0 0,1 0,-1 0,0 0,0 0,0 1,1-1,-1 0,0 0,0 0,0 0,0 0,1 0,-1 1,0-1,0 0,0 0,0 0,0 1,0-1,0 0,0 0,1 0,-1 1,0-1,0 0,0 0,0 0,0 1,0-1,0 0,0 0,0 0,0 1,0-1,0 0,0 0,-1 1,1-1,0 0,0 0,0 0,0 0,0 1,0-1,0 0,-1 0,1 0,0 0,0 1,0-1,0 0,-1 0,1 0,0 0,0 0,0 0,-1 0,1 1,0-1,0 0,-1 0,-15 7,15-6,-48 15,-73 13,84-20,-4-1,-2-2,-53 1,-89-8,68-1,-625 2,723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February 10, 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858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February 10, 2024</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9552998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February 10, 2024</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4AEF59-F28E-467C-9EA3-92D1CFAD475A}" type="slidenum">
              <a:rPr lang="en-US" smtClean="0"/>
              <a:pPr/>
              <a:t>‹#›</a:t>
            </a:fld>
            <a:endParaRPr lang="en-US">
              <a:latin typeface="+mn-lt"/>
            </a:endParaRP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38177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February 10, 2024</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8251003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February 10, 2024</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4AEF59-F28E-467C-9EA3-92D1CFAD475A}" type="slidenum">
              <a:rPr lang="en-US" smtClean="0"/>
              <a:pPr/>
              <a:t>‹#›</a:t>
            </a:fld>
            <a:endParaRPr lang="en-US">
              <a:latin typeface="+mn-lt"/>
            </a:endParaRP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04946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February 10, 2024</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7112862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February 10, 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1202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February 10, 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527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February 10, 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3126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February 10, 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8785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February 10,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8847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February 10, 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523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February 10, 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656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February 10, 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0360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February 10, 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8625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February 10, 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1110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3960BD-7AC1-4217-9611-AAA56D3EE38F}" type="datetime4">
              <a:rPr lang="en-US" smtClean="0"/>
              <a:pPr/>
              <a:t>February 10, 2024</a:t>
            </a:fld>
            <a:endParaRPr lang="en-US" dirty="0">
              <a:latin typeface="+mn-lt"/>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04348903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customXml" Target="../ink/ink2.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customXml" Target="../ink/ink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182A5E-4202-4DE9-399B-1FFC230E0499}"/>
              </a:ext>
            </a:extLst>
          </p:cNvPr>
          <p:cNvSpPr txBox="1"/>
          <p:nvPr/>
        </p:nvSpPr>
        <p:spPr>
          <a:xfrm>
            <a:off x="2270184" y="97653"/>
            <a:ext cx="7658819" cy="5842753"/>
          </a:xfrm>
          <a:prstGeom prst="rect">
            <a:avLst/>
          </a:prstGeom>
          <a:noFill/>
        </p:spPr>
        <p:txBody>
          <a:bodyPr wrap="square">
            <a:spAutoFit/>
          </a:bodyPr>
          <a:lstStyle/>
          <a:p>
            <a:pPr marL="0" marR="0" algn="ctr">
              <a:spcBef>
                <a:spcPts val="2400"/>
              </a:spcBef>
              <a:spcAft>
                <a:spcPts val="0"/>
              </a:spcAft>
            </a:pPr>
            <a:endParaRPr lang="en-US" sz="4800" kern="140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endParaRPr>
          </a:p>
          <a:p>
            <a:pPr marL="0" marR="0" algn="ctr">
              <a:spcBef>
                <a:spcPts val="2400"/>
              </a:spcBef>
              <a:spcAft>
                <a:spcPts val="0"/>
              </a:spcAft>
            </a:pPr>
            <a:endParaRPr lang="en-US" sz="4800" kern="1400" dirty="0">
              <a:solidFill>
                <a:srgbClr val="007789"/>
              </a:solidFill>
              <a:latin typeface="Constantia" panose="02030602050306030303" pitchFamily="18" charset="0"/>
              <a:ea typeface="Times New Roman" panose="02020603050405020304" pitchFamily="18" charset="0"/>
              <a:cs typeface="Times New Roman" panose="02020603050405020304" pitchFamily="18" charset="0"/>
            </a:endParaRPr>
          </a:p>
          <a:p>
            <a:pPr marL="0" marR="0" algn="ctr">
              <a:spcBef>
                <a:spcPts val="2400"/>
              </a:spcBef>
              <a:spcAft>
                <a:spcPts val="0"/>
              </a:spcAft>
            </a:pPr>
            <a:r>
              <a:rPr lang="en-US" sz="3600" kern="1400" dirty="0">
                <a:effectLst/>
                <a:latin typeface="Constantia" panose="02030602050306030303" pitchFamily="18" charset="0"/>
                <a:ea typeface="Times New Roman" panose="02020603050405020304" pitchFamily="18" charset="0"/>
                <a:cs typeface="Times New Roman" panose="02020603050405020304" pitchFamily="18" charset="0"/>
              </a:rPr>
              <a:t>New York City Crime </a:t>
            </a:r>
          </a:p>
          <a:p>
            <a:pPr marL="0" marR="0" algn="ctr">
              <a:spcBef>
                <a:spcPts val="0"/>
              </a:spcBef>
              <a:spcAft>
                <a:spcPts val="200"/>
              </a:spcAft>
            </a:pPr>
            <a:r>
              <a:rPr lang="en-US" sz="3600" kern="1400" dirty="0">
                <a:effectLst/>
                <a:latin typeface="Constantia" panose="02030602050306030303" pitchFamily="18" charset="0"/>
                <a:ea typeface="Times New Roman" panose="02020603050405020304" pitchFamily="18" charset="0"/>
                <a:cs typeface="Times New Roman" panose="02020603050405020304" pitchFamily="18" charset="0"/>
              </a:rPr>
              <a:t>Report Analysis</a:t>
            </a:r>
            <a:endParaRPr lang="en-US" sz="3600" cap="all"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endParaRPr>
          </a:p>
          <a:p>
            <a:pPr marL="0" marR="0" algn="ctr">
              <a:lnSpc>
                <a:spcPct val="110000"/>
              </a:lnSpc>
              <a:spcBef>
                <a:spcPts val="0"/>
              </a:spcBef>
              <a:spcAft>
                <a:spcPts val="0"/>
              </a:spcAft>
            </a:pPr>
            <a:r>
              <a:rPr lang="en-US" sz="2400" cap="all"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rPr>
              <a:t> </a:t>
            </a:r>
          </a:p>
          <a:p>
            <a:pPr marL="0" marR="0" algn="ctr">
              <a:lnSpc>
                <a:spcPct val="110000"/>
              </a:lnSpc>
              <a:spcBef>
                <a:spcPts val="0"/>
              </a:spcBef>
              <a:spcAft>
                <a:spcPts val="0"/>
              </a:spcAft>
            </a:pPr>
            <a:r>
              <a:rPr lang="en-US" sz="2400" cap="all"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rPr>
              <a:t>Can we predict the future crimes by dynamics of New York City? </a:t>
            </a:r>
          </a:p>
          <a:p>
            <a:pPr marL="0" marR="0" algn="ctr">
              <a:lnSpc>
                <a:spcPct val="110000"/>
              </a:lnSpc>
              <a:spcBef>
                <a:spcPts val="0"/>
              </a:spcBef>
              <a:spcAft>
                <a:spcPts val="0"/>
              </a:spcAft>
            </a:pPr>
            <a:r>
              <a:rPr lang="en-US" sz="2400" cap="all"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rPr>
              <a:t> </a:t>
            </a:r>
            <a:r>
              <a:rPr lang="en-US" sz="1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gn="ctr">
              <a:lnSpc>
                <a:spcPct val="110000"/>
              </a:lnSpc>
              <a:spcBef>
                <a:spcPts val="0"/>
              </a:spcBef>
              <a:spcAft>
                <a:spcPts val="0"/>
              </a:spcAft>
            </a:pPr>
            <a:r>
              <a:rPr lang="en-US" sz="1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Submitted by:</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gn="ctr">
              <a:lnSpc>
                <a:spcPct val="110000"/>
              </a:lnSpc>
              <a:spcBef>
                <a:spcPts val="0"/>
              </a:spcBef>
              <a:spcAft>
                <a:spcPts val="0"/>
              </a:spcAft>
            </a:pPr>
            <a:r>
              <a:rPr lang="en-US"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Maitri</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marR="0" algn="ctr">
              <a:lnSpc>
                <a:spcPct val="110000"/>
              </a:lnSpc>
              <a:spcBef>
                <a:spcPts val="0"/>
              </a:spcBef>
              <a:spcAft>
                <a:spcPts val="0"/>
              </a:spcAft>
            </a:pPr>
            <a:r>
              <a:rPr lang="en-US" sz="18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362807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1551-A181-2EBC-5941-648EAB42E751}"/>
              </a:ext>
            </a:extLst>
          </p:cNvPr>
          <p:cNvSpPr>
            <a:spLocks noGrp="1"/>
          </p:cNvSpPr>
          <p:nvPr>
            <p:ph type="title"/>
          </p:nvPr>
        </p:nvSpPr>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What is the proportion of each law category for the crimes being reported?</a:t>
            </a:r>
            <a:endParaRPr lang="en-US" dirty="0">
              <a:solidFill>
                <a:schemeClr val="tx2"/>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AEF52764-95B6-5902-D535-4D6F7A1CDD5A}"/>
              </a:ext>
            </a:extLst>
          </p:cNvPr>
          <p:cNvSpPr>
            <a:spLocks noGrp="1"/>
          </p:cNvSpPr>
          <p:nvPr>
            <p:ph idx="1"/>
          </p:nvPr>
        </p:nvSpPr>
        <p:spPr>
          <a:xfrm>
            <a:off x="2111578" y="6032738"/>
            <a:ext cx="8146854" cy="431322"/>
          </a:xfrm>
        </p:spPr>
        <p:txBody>
          <a:bodyPr>
            <a:normAutofit fontScale="85000" lnSpcReduction="10000"/>
          </a:bodyPr>
          <a:lstStyle/>
          <a:p>
            <a:pPr marL="0" indent="0">
              <a:buNone/>
            </a:pPr>
            <a:r>
              <a:rPr lang="en-US" dirty="0">
                <a:solidFill>
                  <a:schemeClr val="accent6"/>
                </a:solidFill>
              </a:rPr>
              <a:t>More than  51.35% of crimes are Misdemeanors, while 33.06% are cases of Felony</a:t>
            </a:r>
          </a:p>
        </p:txBody>
      </p:sp>
      <p:pic>
        <p:nvPicPr>
          <p:cNvPr id="4" name="Picture 3" descr="A picture containing text, screenshot, font, diagram&#10;&#10;Description automatically generated">
            <a:extLst>
              <a:ext uri="{FF2B5EF4-FFF2-40B4-BE49-F238E27FC236}">
                <a16:creationId xmlns:a16="http://schemas.microsoft.com/office/drawing/2014/main" id="{23BCBB3F-EA34-0CC1-8B22-AF2323C51E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3405" y="2175712"/>
            <a:ext cx="4883201" cy="35069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92281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5B64-C65F-75CF-E96D-2F1EE872990C}"/>
              </a:ext>
            </a:extLst>
          </p:cNvPr>
          <p:cNvSpPr>
            <a:spLocks noGrp="1"/>
          </p:cNvSpPr>
          <p:nvPr>
            <p:ph type="title"/>
          </p:nvPr>
        </p:nvSpPr>
        <p:spPr>
          <a:xfrm>
            <a:off x="1811959" y="264545"/>
            <a:ext cx="9110933" cy="1464770"/>
          </a:xfrm>
        </p:spPr>
        <p:txBody>
          <a:bodyPr>
            <a:normAutofit/>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On what days and times is it most likely for a crime to occur in New York City?</a:t>
            </a:r>
            <a:endParaRPr lang="en-US" sz="2200" dirty="0">
              <a:solidFill>
                <a:schemeClr val="tx2"/>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86828AA6-25BF-FF6C-FEFB-5F9FBDED163A}"/>
              </a:ext>
            </a:extLst>
          </p:cNvPr>
          <p:cNvSpPr>
            <a:spLocks noGrp="1"/>
          </p:cNvSpPr>
          <p:nvPr>
            <p:ph idx="1"/>
          </p:nvPr>
        </p:nvSpPr>
        <p:spPr>
          <a:xfrm>
            <a:off x="1931704" y="6248399"/>
            <a:ext cx="9110933" cy="345056"/>
          </a:xfrm>
        </p:spPr>
        <p:txBody>
          <a:bodyPr>
            <a:normAutofit fontScale="92500" lnSpcReduction="10000"/>
          </a:bodyPr>
          <a:lstStyle/>
          <a:p>
            <a:pPr marL="0" indent="0">
              <a:buNone/>
            </a:pPr>
            <a:r>
              <a:rPr lang="en-US" dirty="0">
                <a:solidFill>
                  <a:schemeClr val="accent6"/>
                </a:solidFill>
              </a:rPr>
              <a:t>The crimes in the city are most likely to occur on a weekday between noon to 6 pm. </a:t>
            </a:r>
          </a:p>
        </p:txBody>
      </p:sp>
      <p:pic>
        <p:nvPicPr>
          <p:cNvPr id="6" name="Picture 5">
            <a:extLst>
              <a:ext uri="{FF2B5EF4-FFF2-40B4-BE49-F238E27FC236}">
                <a16:creationId xmlns:a16="http://schemas.microsoft.com/office/drawing/2014/main" id="{D7171C85-AFE2-A5EF-2E16-D5BA358BAAE3}"/>
              </a:ext>
            </a:extLst>
          </p:cNvPr>
          <p:cNvPicPr>
            <a:picLocks noChangeAspect="1"/>
          </p:cNvPicPr>
          <p:nvPr/>
        </p:nvPicPr>
        <p:blipFill>
          <a:blip r:embed="rId2"/>
          <a:stretch>
            <a:fillRect/>
          </a:stretch>
        </p:blipFill>
        <p:spPr>
          <a:xfrm>
            <a:off x="620179" y="1729315"/>
            <a:ext cx="7093409" cy="4139052"/>
          </a:xfrm>
          <a:prstGeom prst="rect">
            <a:avLst/>
          </a:prstGeom>
        </p:spPr>
      </p:pic>
      <p:pic>
        <p:nvPicPr>
          <p:cNvPr id="8" name="Picture 7">
            <a:extLst>
              <a:ext uri="{FF2B5EF4-FFF2-40B4-BE49-F238E27FC236}">
                <a16:creationId xmlns:a16="http://schemas.microsoft.com/office/drawing/2014/main" id="{73B13742-6A6E-1561-3AB3-8D318503F26E}"/>
              </a:ext>
            </a:extLst>
          </p:cNvPr>
          <p:cNvPicPr>
            <a:picLocks noChangeAspect="1"/>
          </p:cNvPicPr>
          <p:nvPr/>
        </p:nvPicPr>
        <p:blipFill>
          <a:blip r:embed="rId3"/>
          <a:stretch>
            <a:fillRect/>
          </a:stretch>
        </p:blipFill>
        <p:spPr>
          <a:xfrm>
            <a:off x="7598693" y="2222090"/>
            <a:ext cx="4491326" cy="3136491"/>
          </a:xfrm>
          <a:prstGeom prst="rect">
            <a:avLst/>
          </a:prstGeom>
        </p:spPr>
      </p:pic>
    </p:spTree>
    <p:extLst>
      <p:ext uri="{BB962C8B-B14F-4D97-AF65-F5344CB8AC3E}">
        <p14:creationId xmlns:p14="http://schemas.microsoft.com/office/powerpoint/2010/main" val="294251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BDDE-ED6F-5919-E001-A04FF163EF61}"/>
              </a:ext>
            </a:extLst>
          </p:cNvPr>
          <p:cNvSpPr>
            <a:spLocks noGrp="1"/>
          </p:cNvSpPr>
          <p:nvPr>
            <p:ph type="title"/>
          </p:nvPr>
        </p:nvSpPr>
        <p:spPr>
          <a:xfrm>
            <a:off x="1621765" y="621102"/>
            <a:ext cx="9239717" cy="1282160"/>
          </a:xfrm>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lang="en-US" sz="2200" kern="1400" cap="none"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Which</a:t>
            </a: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 have been the most unsafe locations in 2023 within the city of New York?</a:t>
            </a:r>
            <a:endParaRPr lang="en-US" dirty="0">
              <a:solidFill>
                <a:schemeClr val="tx2"/>
              </a:solidFill>
              <a:latin typeface="Constantia" panose="02030602050306030303" pitchFamily="18" charset="0"/>
            </a:endParaRPr>
          </a:p>
        </p:txBody>
      </p:sp>
      <p:sp>
        <p:nvSpPr>
          <p:cNvPr id="3" name="TextBox 2">
            <a:extLst>
              <a:ext uri="{FF2B5EF4-FFF2-40B4-BE49-F238E27FC236}">
                <a16:creationId xmlns:a16="http://schemas.microsoft.com/office/drawing/2014/main" id="{50E225CA-C581-40E1-16F2-3FB61861B253}"/>
              </a:ext>
            </a:extLst>
          </p:cNvPr>
          <p:cNvSpPr txBox="1"/>
          <p:nvPr/>
        </p:nvSpPr>
        <p:spPr>
          <a:xfrm>
            <a:off x="1228905" y="6062785"/>
            <a:ext cx="9454551" cy="923330"/>
          </a:xfrm>
          <a:prstGeom prst="rect">
            <a:avLst/>
          </a:prstGeom>
          <a:noFill/>
        </p:spPr>
        <p:txBody>
          <a:bodyPr wrap="square" rtlCol="0">
            <a:spAutoFit/>
          </a:bodyPr>
          <a:lstStyle/>
          <a:p>
            <a:pPr algn="ctr"/>
            <a:r>
              <a:rPr lang="en-US" dirty="0">
                <a:solidFill>
                  <a:schemeClr val="accent6"/>
                </a:solidFill>
              </a:rPr>
              <a:t>Orange regions are the most unsafe while Purple regions are the safest.</a:t>
            </a:r>
          </a:p>
          <a:p>
            <a:pPr algn="ctr"/>
            <a:r>
              <a:rPr lang="en-US" dirty="0">
                <a:solidFill>
                  <a:schemeClr val="accent6"/>
                </a:solidFill>
              </a:rPr>
              <a:t>Bronx, Queens, Manhattan, and Brooklyn are the areas with the most number of reported cases. </a:t>
            </a:r>
          </a:p>
        </p:txBody>
      </p:sp>
      <p:pic>
        <p:nvPicPr>
          <p:cNvPr id="5" name="Picture 4">
            <a:extLst>
              <a:ext uri="{FF2B5EF4-FFF2-40B4-BE49-F238E27FC236}">
                <a16:creationId xmlns:a16="http://schemas.microsoft.com/office/drawing/2014/main" id="{287E3392-7369-0B3C-FC95-407417BD5750}"/>
              </a:ext>
            </a:extLst>
          </p:cNvPr>
          <p:cNvPicPr>
            <a:picLocks noChangeAspect="1"/>
          </p:cNvPicPr>
          <p:nvPr/>
        </p:nvPicPr>
        <p:blipFill>
          <a:blip r:embed="rId2"/>
          <a:stretch>
            <a:fillRect/>
          </a:stretch>
        </p:blipFill>
        <p:spPr>
          <a:xfrm>
            <a:off x="1228906" y="1903261"/>
            <a:ext cx="10597909" cy="4159523"/>
          </a:xfrm>
          <a:prstGeom prst="rect">
            <a:avLst/>
          </a:prstGeom>
          <a:effectLst>
            <a:innerShdw blurRad="63500" dist="50800" dir="5400000">
              <a:prstClr val="black">
                <a:alpha val="50000"/>
              </a:prstClr>
            </a:innerShdw>
          </a:effectLst>
        </p:spPr>
      </p:pic>
      <p:sp>
        <p:nvSpPr>
          <p:cNvPr id="6" name="Oval 5">
            <a:extLst>
              <a:ext uri="{FF2B5EF4-FFF2-40B4-BE49-F238E27FC236}">
                <a16:creationId xmlns:a16="http://schemas.microsoft.com/office/drawing/2014/main" id="{3226D1B0-4C60-9437-F382-96F7F72F31BC}"/>
              </a:ext>
            </a:extLst>
          </p:cNvPr>
          <p:cNvSpPr/>
          <p:nvPr/>
        </p:nvSpPr>
        <p:spPr>
          <a:xfrm>
            <a:off x="4917056" y="3191774"/>
            <a:ext cx="2389517" cy="189781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33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1E27-7160-3EFC-9898-E45C8341690A}"/>
              </a:ext>
            </a:extLst>
          </p:cNvPr>
          <p:cNvSpPr>
            <a:spLocks noGrp="1"/>
          </p:cNvSpPr>
          <p:nvPr>
            <p:ph type="title"/>
          </p:nvPr>
        </p:nvSpPr>
        <p:spPr>
          <a:xfrm>
            <a:off x="1681316" y="387378"/>
            <a:ext cx="9705309" cy="1280890"/>
          </a:xfrm>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What proportion of crimes has been solved by now and how many crimes are monthly reported?</a:t>
            </a:r>
            <a:endParaRPr lang="en-US" dirty="0">
              <a:solidFill>
                <a:schemeClr val="tx2"/>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BAF416E2-BBB2-9BBB-10ED-2E59261CCB99}"/>
              </a:ext>
            </a:extLst>
          </p:cNvPr>
          <p:cNvSpPr>
            <a:spLocks noGrp="1"/>
          </p:cNvSpPr>
          <p:nvPr>
            <p:ph idx="1"/>
          </p:nvPr>
        </p:nvSpPr>
        <p:spPr>
          <a:xfrm>
            <a:off x="2792602" y="6170510"/>
            <a:ext cx="7286651" cy="359435"/>
          </a:xfrm>
        </p:spPr>
        <p:txBody>
          <a:bodyPr>
            <a:normAutofit fontScale="92500"/>
          </a:bodyPr>
          <a:lstStyle/>
          <a:p>
            <a:pPr marL="0" indent="0">
              <a:buNone/>
            </a:pPr>
            <a:r>
              <a:rPr lang="en-US" dirty="0">
                <a:solidFill>
                  <a:schemeClr val="accent6"/>
                </a:solidFill>
              </a:rPr>
              <a:t>More than 98.5 percent of the cases are Completed by the NYPD.</a:t>
            </a:r>
          </a:p>
        </p:txBody>
      </p:sp>
      <p:pic>
        <p:nvPicPr>
          <p:cNvPr id="4" name="Picture 3" descr="A screenshot of a graph&#10;&#10;Description automatically generated with medium confidence">
            <a:extLst>
              <a:ext uri="{FF2B5EF4-FFF2-40B4-BE49-F238E27FC236}">
                <a16:creationId xmlns:a16="http://schemas.microsoft.com/office/drawing/2014/main" id="{A28C6EA2-A937-F612-A4E3-0F9EF82B62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388" y="1905000"/>
            <a:ext cx="4088976" cy="3925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CA31A33-7DFC-C56D-D75A-00CEBF92BA11}"/>
              </a:ext>
            </a:extLst>
          </p:cNvPr>
          <p:cNvPicPr>
            <a:picLocks noChangeAspect="1"/>
          </p:cNvPicPr>
          <p:nvPr/>
        </p:nvPicPr>
        <p:blipFill>
          <a:blip r:embed="rId3"/>
          <a:stretch>
            <a:fillRect/>
          </a:stretch>
        </p:blipFill>
        <p:spPr>
          <a:xfrm>
            <a:off x="4868638" y="1905000"/>
            <a:ext cx="6635974" cy="3925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99116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A3AC-9DA8-1E0C-2CE1-6CB4451ED251}"/>
              </a:ext>
            </a:extLst>
          </p:cNvPr>
          <p:cNvSpPr>
            <a:spLocks noGrp="1"/>
          </p:cNvSpPr>
          <p:nvPr>
            <p:ph type="title"/>
          </p:nvPr>
        </p:nvSpPr>
        <p:spPr>
          <a:xfrm>
            <a:off x="2248796" y="358805"/>
            <a:ext cx="8911687" cy="1280890"/>
          </a:xfrm>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Which race do the suspects belong to the most?</a:t>
            </a:r>
            <a:endParaRPr lang="en-US" dirty="0">
              <a:solidFill>
                <a:schemeClr val="tx2"/>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0A6A2279-9509-DDF0-AD85-AD01FFB81FD8}"/>
              </a:ext>
            </a:extLst>
          </p:cNvPr>
          <p:cNvSpPr>
            <a:spLocks noGrp="1"/>
          </p:cNvSpPr>
          <p:nvPr>
            <p:ph idx="1"/>
          </p:nvPr>
        </p:nvSpPr>
        <p:spPr>
          <a:xfrm>
            <a:off x="2651464" y="5992428"/>
            <a:ext cx="6889071" cy="710213"/>
          </a:xfrm>
        </p:spPr>
        <p:txBody>
          <a:bodyPr>
            <a:normAutofit/>
          </a:bodyPr>
          <a:lstStyle/>
          <a:p>
            <a:pPr marL="0" indent="0" algn="ctr">
              <a:buNone/>
            </a:pPr>
            <a:r>
              <a:rPr lang="en-US" dirty="0">
                <a:solidFill>
                  <a:schemeClr val="accent6"/>
                </a:solidFill>
              </a:rPr>
              <a:t>. </a:t>
            </a:r>
          </a:p>
        </p:txBody>
      </p:sp>
      <p:sp>
        <p:nvSpPr>
          <p:cNvPr id="8" name="TextBox 7">
            <a:extLst>
              <a:ext uri="{FF2B5EF4-FFF2-40B4-BE49-F238E27FC236}">
                <a16:creationId xmlns:a16="http://schemas.microsoft.com/office/drawing/2014/main" id="{38117ED3-61A5-3F44-0EAA-37EB84276314}"/>
              </a:ext>
            </a:extLst>
          </p:cNvPr>
          <p:cNvSpPr txBox="1"/>
          <p:nvPr/>
        </p:nvSpPr>
        <p:spPr>
          <a:xfrm>
            <a:off x="2103688" y="5392263"/>
            <a:ext cx="8911687" cy="1477328"/>
          </a:xfrm>
          <a:prstGeom prst="rect">
            <a:avLst/>
          </a:prstGeom>
          <a:noFill/>
        </p:spPr>
        <p:txBody>
          <a:bodyPr wrap="square">
            <a:spAutoFit/>
          </a:bodyPr>
          <a:lstStyle/>
          <a:p>
            <a:pPr marL="0" indent="0">
              <a:buNone/>
            </a:pPr>
            <a:r>
              <a:rPr lang="en-US" dirty="0">
                <a:solidFill>
                  <a:schemeClr val="accent6"/>
                </a:solidFill>
              </a:rPr>
              <a:t>Mostly the race of the suspects are unknown in the reports.</a:t>
            </a:r>
          </a:p>
          <a:p>
            <a:r>
              <a:rPr lang="en-US" dirty="0">
                <a:solidFill>
                  <a:schemeClr val="accent6"/>
                </a:solidFill>
              </a:rPr>
              <a:t>There are greater number of suspects from the Black Community in the city. Followed by White Hispanics. The age group of most suspects were unknown yet evidently most of them were Adults.</a:t>
            </a:r>
          </a:p>
          <a:p>
            <a:pPr marL="0" indent="0">
              <a:buNone/>
            </a:pPr>
            <a:endParaRPr lang="en-US" dirty="0">
              <a:solidFill>
                <a:schemeClr val="accent6"/>
              </a:solidFill>
            </a:endParaRPr>
          </a:p>
        </p:txBody>
      </p:sp>
      <p:pic>
        <p:nvPicPr>
          <p:cNvPr id="10" name="Picture 9">
            <a:extLst>
              <a:ext uri="{FF2B5EF4-FFF2-40B4-BE49-F238E27FC236}">
                <a16:creationId xmlns:a16="http://schemas.microsoft.com/office/drawing/2014/main" id="{6A5DB8E0-EC25-002F-279D-047043BDF366}"/>
              </a:ext>
            </a:extLst>
          </p:cNvPr>
          <p:cNvPicPr>
            <a:picLocks noChangeAspect="1"/>
          </p:cNvPicPr>
          <p:nvPr/>
        </p:nvPicPr>
        <p:blipFill>
          <a:blip r:embed="rId2"/>
          <a:stretch>
            <a:fillRect/>
          </a:stretch>
        </p:blipFill>
        <p:spPr>
          <a:xfrm>
            <a:off x="2651464" y="1376516"/>
            <a:ext cx="7947710" cy="3922350"/>
          </a:xfrm>
          <a:prstGeom prst="rect">
            <a:avLst/>
          </a:prstGeom>
        </p:spPr>
      </p:pic>
    </p:spTree>
    <p:extLst>
      <p:ext uri="{BB962C8B-B14F-4D97-AF65-F5344CB8AC3E}">
        <p14:creationId xmlns:p14="http://schemas.microsoft.com/office/powerpoint/2010/main" val="371595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11310-7E57-A429-6226-421A3D125B24}"/>
              </a:ext>
            </a:extLst>
          </p:cNvPr>
          <p:cNvSpPr txBox="1"/>
          <p:nvPr/>
        </p:nvSpPr>
        <p:spPr>
          <a:xfrm rot="10800000" flipV="1">
            <a:off x="2094270" y="5711225"/>
            <a:ext cx="8911685" cy="646331"/>
          </a:xfrm>
          <a:prstGeom prst="rect">
            <a:avLst/>
          </a:prstGeom>
          <a:noFill/>
        </p:spPr>
        <p:txBody>
          <a:bodyPr wrap="square" rtlCol="0">
            <a:spAutoFit/>
          </a:bodyPr>
          <a:lstStyle/>
          <a:p>
            <a:r>
              <a:rPr lang="en-US" dirty="0">
                <a:solidFill>
                  <a:schemeClr val="accent6"/>
                </a:solidFill>
              </a:rPr>
              <a:t>The age group of most suspects were unknown yet evidently most of them were Adults.</a:t>
            </a:r>
          </a:p>
        </p:txBody>
      </p:sp>
      <p:sp>
        <p:nvSpPr>
          <p:cNvPr id="7" name="Title 1">
            <a:extLst>
              <a:ext uri="{FF2B5EF4-FFF2-40B4-BE49-F238E27FC236}">
                <a16:creationId xmlns:a16="http://schemas.microsoft.com/office/drawing/2014/main" id="{156FB8CF-8767-0733-19BA-B90399B26E11}"/>
              </a:ext>
            </a:extLst>
          </p:cNvPr>
          <p:cNvSpPr>
            <a:spLocks noGrp="1"/>
          </p:cNvSpPr>
          <p:nvPr>
            <p:ph type="title"/>
          </p:nvPr>
        </p:nvSpPr>
        <p:spPr>
          <a:xfrm>
            <a:off x="2356951" y="339140"/>
            <a:ext cx="8911687" cy="1280890"/>
          </a:xfrm>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Which race do the victim belong to the most?</a:t>
            </a:r>
            <a:endParaRPr lang="en-US" dirty="0">
              <a:solidFill>
                <a:schemeClr val="tx2"/>
              </a:solidFill>
              <a:latin typeface="Constantia" panose="02030602050306030303" pitchFamily="18" charset="0"/>
            </a:endParaRPr>
          </a:p>
        </p:txBody>
      </p:sp>
      <p:pic>
        <p:nvPicPr>
          <p:cNvPr id="11" name="Picture 10">
            <a:extLst>
              <a:ext uri="{FF2B5EF4-FFF2-40B4-BE49-F238E27FC236}">
                <a16:creationId xmlns:a16="http://schemas.microsoft.com/office/drawing/2014/main" id="{3ADE018C-6BB2-BC9D-90F4-92F8221472C5}"/>
              </a:ext>
            </a:extLst>
          </p:cNvPr>
          <p:cNvPicPr>
            <a:picLocks noChangeAspect="1"/>
          </p:cNvPicPr>
          <p:nvPr/>
        </p:nvPicPr>
        <p:blipFill>
          <a:blip r:embed="rId2"/>
          <a:stretch>
            <a:fillRect/>
          </a:stretch>
        </p:blipFill>
        <p:spPr>
          <a:xfrm>
            <a:off x="2356951" y="1371599"/>
            <a:ext cx="8291384" cy="4339625"/>
          </a:xfrm>
          <a:prstGeom prst="rect">
            <a:avLst/>
          </a:prstGeom>
        </p:spPr>
      </p:pic>
    </p:spTree>
    <p:extLst>
      <p:ext uri="{BB962C8B-B14F-4D97-AF65-F5344CB8AC3E}">
        <p14:creationId xmlns:p14="http://schemas.microsoft.com/office/powerpoint/2010/main" val="318111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34B5-E03C-E9DC-BB74-1B62F96CD8B5}"/>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kumimoji="0" lang="en-US" b="0" i="0" u="none" strike="noStrike" normalizeH="0" noProof="0" dirty="0">
                <a:ln>
                  <a:noFill/>
                </a:ln>
                <a:effectLst/>
                <a:uLnTx/>
                <a:uFillTx/>
              </a:rPr>
              <a:t>Prediction Models</a:t>
            </a:r>
            <a:endParaRPr lang="en-US" dirty="0"/>
          </a:p>
        </p:txBody>
      </p:sp>
    </p:spTree>
    <p:extLst>
      <p:ext uri="{BB962C8B-B14F-4D97-AF65-F5344CB8AC3E}">
        <p14:creationId xmlns:p14="http://schemas.microsoft.com/office/powerpoint/2010/main" val="253133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791D05-DE73-9FAE-3AA6-1EB4BF4AF4F1}"/>
              </a:ext>
            </a:extLst>
          </p:cNvPr>
          <p:cNvPicPr>
            <a:picLocks noChangeAspect="1"/>
          </p:cNvPicPr>
          <p:nvPr/>
        </p:nvPicPr>
        <p:blipFill>
          <a:blip r:embed="rId2"/>
          <a:stretch>
            <a:fillRect/>
          </a:stretch>
        </p:blipFill>
        <p:spPr>
          <a:xfrm>
            <a:off x="3532953" y="1905000"/>
            <a:ext cx="4064209" cy="1168460"/>
          </a:xfrm>
          <a:prstGeom prst="rect">
            <a:avLst/>
          </a:prstGeom>
        </p:spPr>
      </p:pic>
      <p:pic>
        <p:nvPicPr>
          <p:cNvPr id="7" name="Picture 6">
            <a:extLst>
              <a:ext uri="{FF2B5EF4-FFF2-40B4-BE49-F238E27FC236}">
                <a16:creationId xmlns:a16="http://schemas.microsoft.com/office/drawing/2014/main" id="{C37572AC-4DCB-740E-4FB6-9A6FB95BF877}"/>
              </a:ext>
            </a:extLst>
          </p:cNvPr>
          <p:cNvPicPr>
            <a:picLocks noChangeAspect="1"/>
          </p:cNvPicPr>
          <p:nvPr/>
        </p:nvPicPr>
        <p:blipFill rotWithShape="1">
          <a:blip r:embed="rId3"/>
          <a:srcRect l="61337"/>
          <a:stretch/>
        </p:blipFill>
        <p:spPr>
          <a:xfrm>
            <a:off x="7236542" y="1955802"/>
            <a:ext cx="1836522" cy="1066855"/>
          </a:xfrm>
          <a:prstGeom prst="rect">
            <a:avLst/>
          </a:prstGeom>
        </p:spPr>
      </p:pic>
      <p:pic>
        <p:nvPicPr>
          <p:cNvPr id="9" name="Picture 8">
            <a:extLst>
              <a:ext uri="{FF2B5EF4-FFF2-40B4-BE49-F238E27FC236}">
                <a16:creationId xmlns:a16="http://schemas.microsoft.com/office/drawing/2014/main" id="{8A5D9C6F-A07B-0B87-0DCB-40EEFB30B6D7}"/>
              </a:ext>
            </a:extLst>
          </p:cNvPr>
          <p:cNvPicPr>
            <a:picLocks noChangeAspect="1"/>
          </p:cNvPicPr>
          <p:nvPr/>
        </p:nvPicPr>
        <p:blipFill>
          <a:blip r:embed="rId4"/>
          <a:stretch>
            <a:fillRect/>
          </a:stretch>
        </p:blipFill>
        <p:spPr>
          <a:xfrm>
            <a:off x="1189703" y="3022656"/>
            <a:ext cx="10481187" cy="3673112"/>
          </a:xfrm>
          <a:prstGeom prst="rect">
            <a:avLst/>
          </a:prstGeom>
        </p:spPr>
      </p:pic>
      <p:sp>
        <p:nvSpPr>
          <p:cNvPr id="10" name="Title 1">
            <a:extLst>
              <a:ext uri="{FF2B5EF4-FFF2-40B4-BE49-F238E27FC236}">
                <a16:creationId xmlns:a16="http://schemas.microsoft.com/office/drawing/2014/main" id="{40B2355B-C59F-5688-0E20-123B3E76D048}"/>
              </a:ext>
            </a:extLst>
          </p:cNvPr>
          <p:cNvSpPr>
            <a:spLocks noGrp="1"/>
          </p:cNvSpPr>
          <p:nvPr>
            <p:ph type="title"/>
          </p:nvPr>
        </p:nvSpPr>
        <p:spPr>
          <a:xfrm>
            <a:off x="1347020" y="422787"/>
            <a:ext cx="10697496" cy="1258530"/>
          </a:xfrm>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 by Weather </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1" i="0" u="none" strike="noStrike" kern="1400" cap="all" spc="600" normalizeH="0" baseline="0" noProof="0" dirty="0">
                <a:ln>
                  <a:noFill/>
                </a:ln>
                <a:solidFill>
                  <a:schemeClr val="tx1"/>
                </a:solidFill>
                <a:effectLst/>
                <a:uLnTx/>
                <a:uFillTx/>
                <a:latin typeface="Constantia" panose="02030602050306030303" pitchFamily="18" charset="0"/>
                <a:ea typeface="Times New Roman" panose="02020603050405020304" pitchFamily="18" charset="0"/>
                <a:cs typeface="Times New Roman" panose="02020603050405020304" pitchFamily="18" charset="0"/>
              </a:rPr>
              <a:t>linear regression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lang="en-US" sz="2200" kern="1400" spc="600"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During which season is the highest crime</a:t>
            </a: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a:t>
            </a:r>
            <a:endParaRPr lang="en-US" dirty="0">
              <a:solidFill>
                <a:schemeClr val="tx2"/>
              </a:solidFill>
              <a:latin typeface="Constantia" panose="02030602050306030303" pitchFamily="18" charset="0"/>
            </a:endParaRPr>
          </a:p>
        </p:txBody>
      </p:sp>
    </p:spTree>
    <p:extLst>
      <p:ext uri="{BB962C8B-B14F-4D97-AF65-F5344CB8AC3E}">
        <p14:creationId xmlns:p14="http://schemas.microsoft.com/office/powerpoint/2010/main" val="687029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0B2355B-C59F-5688-0E20-123B3E76D048}"/>
              </a:ext>
            </a:extLst>
          </p:cNvPr>
          <p:cNvSpPr>
            <a:spLocks noGrp="1"/>
          </p:cNvSpPr>
          <p:nvPr>
            <p:ph type="title"/>
          </p:nvPr>
        </p:nvSpPr>
        <p:spPr>
          <a:xfrm>
            <a:off x="1347020" y="422787"/>
            <a:ext cx="10697496" cy="1258530"/>
          </a:xfrm>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 by Weather </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1" i="0" u="none" strike="noStrike" kern="1400" cap="all" spc="600" normalizeH="0" baseline="0" noProof="0" dirty="0">
                <a:ln>
                  <a:noFill/>
                </a:ln>
                <a:solidFill>
                  <a:schemeClr val="tx1"/>
                </a:solidFill>
                <a:effectLst/>
                <a:uLnTx/>
                <a:uFillTx/>
                <a:latin typeface="Constantia" panose="02030602050306030303" pitchFamily="18" charset="0"/>
                <a:ea typeface="Times New Roman" panose="02020603050405020304" pitchFamily="18" charset="0"/>
                <a:cs typeface="Times New Roman" panose="02020603050405020304" pitchFamily="18" charset="0"/>
              </a:rPr>
              <a:t>linear regression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lang="en-US" sz="2200" kern="1400" spc="600"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Do Temperature cause surge in crimes</a:t>
            </a: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a:t>
            </a:r>
            <a:endParaRPr lang="en-US" dirty="0">
              <a:solidFill>
                <a:schemeClr val="tx2"/>
              </a:solidFill>
              <a:latin typeface="Constantia" panose="02030602050306030303" pitchFamily="18" charset="0"/>
            </a:endParaRPr>
          </a:p>
        </p:txBody>
      </p:sp>
      <p:pic>
        <p:nvPicPr>
          <p:cNvPr id="3" name="Picture 2">
            <a:extLst>
              <a:ext uri="{FF2B5EF4-FFF2-40B4-BE49-F238E27FC236}">
                <a16:creationId xmlns:a16="http://schemas.microsoft.com/office/drawing/2014/main" id="{F08AAB93-70B4-03E1-7258-08B6691B08B3}"/>
              </a:ext>
            </a:extLst>
          </p:cNvPr>
          <p:cNvPicPr>
            <a:picLocks noChangeAspect="1"/>
          </p:cNvPicPr>
          <p:nvPr/>
        </p:nvPicPr>
        <p:blipFill>
          <a:blip r:embed="rId2"/>
          <a:stretch>
            <a:fillRect/>
          </a:stretch>
        </p:blipFill>
        <p:spPr>
          <a:xfrm>
            <a:off x="2982898" y="1424061"/>
            <a:ext cx="6540836" cy="3105310"/>
          </a:xfrm>
          <a:prstGeom prst="rect">
            <a:avLst/>
          </a:prstGeom>
        </p:spPr>
      </p:pic>
      <p:sp>
        <p:nvSpPr>
          <p:cNvPr id="13" name="Rectangle 4">
            <a:extLst>
              <a:ext uri="{FF2B5EF4-FFF2-40B4-BE49-F238E27FC236}">
                <a16:creationId xmlns:a16="http://schemas.microsoft.com/office/drawing/2014/main" id="{8FE0DC14-6B5E-FD5C-71C8-056BF06C6CF9}"/>
              </a:ext>
            </a:extLst>
          </p:cNvPr>
          <p:cNvSpPr>
            <a:spLocks noChangeArrowheads="1"/>
          </p:cNvSpPr>
          <p:nvPr/>
        </p:nvSpPr>
        <p:spPr bwMode="auto">
          <a:xfrm>
            <a:off x="835742" y="5232615"/>
            <a:ext cx="10835148" cy="52322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D1D5DB"/>
                </a:solidFill>
                <a:latin typeface="Abadi" panose="020F0502020204030204" pitchFamily="34" charset="0"/>
              </a:rPr>
              <a:t>T</a:t>
            </a:r>
            <a:r>
              <a:rPr kumimoji="0" lang="en-US" altLang="en-US" sz="2800" b="0" i="0" u="none" strike="noStrike" cap="none" normalizeH="0" baseline="0" dirty="0">
                <a:ln>
                  <a:noFill/>
                </a:ln>
                <a:solidFill>
                  <a:srgbClr val="D1D5DB"/>
                </a:solidFill>
                <a:effectLst/>
                <a:latin typeface="Abadi" panose="020F0502020204030204" pitchFamily="34" charset="0"/>
              </a:rPr>
              <a:t>he change in </a:t>
            </a:r>
            <a:r>
              <a:rPr kumimoji="0" lang="en-US" altLang="en-US" sz="2800" b="1" i="0" u="none" strike="noStrike" cap="none" normalizeH="0" baseline="0" dirty="0" err="1">
                <a:ln>
                  <a:noFill/>
                </a:ln>
                <a:solidFill>
                  <a:schemeClr val="bg2">
                    <a:lumMod val="50000"/>
                  </a:schemeClr>
                </a:solidFill>
                <a:effectLst/>
                <a:latin typeface="Abadi" panose="020F0502020204030204" pitchFamily="34" charset="0"/>
              </a:rPr>
              <a:t>Total_Crimes</a:t>
            </a:r>
            <a:r>
              <a:rPr kumimoji="0" lang="en-US" altLang="en-US" sz="2800" b="0" i="0" u="none" strike="noStrike" cap="none" normalizeH="0" baseline="0" dirty="0">
                <a:ln>
                  <a:noFill/>
                </a:ln>
                <a:solidFill>
                  <a:srgbClr val="D1D5DB"/>
                </a:solidFill>
                <a:effectLst/>
                <a:latin typeface="Abadi" panose="020F0502020204030204" pitchFamily="34" charset="0"/>
              </a:rPr>
              <a:t> for a one-unit change in </a:t>
            </a:r>
            <a:r>
              <a:rPr kumimoji="0" lang="en-US" altLang="en-US" sz="2800" b="1" i="0" u="none" strike="noStrike" cap="none" normalizeH="0" baseline="0" dirty="0">
                <a:ln>
                  <a:noFill/>
                </a:ln>
                <a:solidFill>
                  <a:schemeClr val="bg2">
                    <a:lumMod val="50000"/>
                  </a:schemeClr>
                </a:solidFill>
                <a:effectLst/>
                <a:latin typeface="Abadi" panose="020F0502020204030204" pitchFamily="34" charset="0"/>
              </a:rPr>
              <a:t>Temperature</a:t>
            </a:r>
            <a:r>
              <a:rPr kumimoji="0" lang="en-US" altLang="en-US" sz="2800" b="0" i="0" u="none" strike="noStrike" cap="none" normalizeH="0" baseline="0" dirty="0">
                <a:ln>
                  <a:noFill/>
                </a:ln>
                <a:solidFill>
                  <a:schemeClr val="tx1"/>
                </a:solidFill>
                <a:effectLst/>
                <a:latin typeface="Abadi" panose="020F0502020204030204" pitchFamily="34" charset="0"/>
              </a:rPr>
              <a:t> </a:t>
            </a:r>
          </a:p>
        </p:txBody>
      </p:sp>
    </p:spTree>
    <p:extLst>
      <p:ext uri="{BB962C8B-B14F-4D97-AF65-F5344CB8AC3E}">
        <p14:creationId xmlns:p14="http://schemas.microsoft.com/office/powerpoint/2010/main" val="2489825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44E8-7686-7E49-FB30-439853E179D5}"/>
              </a:ext>
            </a:extLst>
          </p:cNvPr>
          <p:cNvSpPr>
            <a:spLocks noGrp="1"/>
          </p:cNvSpPr>
          <p:nvPr>
            <p:ph type="title"/>
          </p:nvPr>
        </p:nvSpPr>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The Decision </a:t>
            </a:r>
            <a:r>
              <a:rPr lang="en-US" sz="2200" kern="1400" cap="none"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T</a:t>
            </a: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r</a:t>
            </a:r>
            <a:r>
              <a:rPr lang="en-US" sz="2200" kern="1400" spc="600"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e</a:t>
            </a: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e model: Predicting suspect gender</a:t>
            </a:r>
            <a:endParaRPr lang="en-US" dirty="0">
              <a:solidFill>
                <a:schemeClr val="tx2"/>
              </a:solidFill>
              <a:latin typeface="Constantia" panose="02030602050306030303" pitchFamily="18" charset="0"/>
            </a:endParaRPr>
          </a:p>
        </p:txBody>
      </p:sp>
      <p:pic>
        <p:nvPicPr>
          <p:cNvPr id="7" name="Content Placeholder 6" descr="A picture containing text, diagram, font, line&#10;&#10;Description automatically generated">
            <a:extLst>
              <a:ext uri="{FF2B5EF4-FFF2-40B4-BE49-F238E27FC236}">
                <a16:creationId xmlns:a16="http://schemas.microsoft.com/office/drawing/2014/main" id="{53F0F797-5F19-9210-6E27-380546E256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053086"/>
            <a:ext cx="8915400" cy="4520241"/>
          </a:xfrm>
        </p:spPr>
      </p:pic>
    </p:spTree>
    <p:extLst>
      <p:ext uri="{BB962C8B-B14F-4D97-AF65-F5344CB8AC3E}">
        <p14:creationId xmlns:p14="http://schemas.microsoft.com/office/powerpoint/2010/main" val="90714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223A-3DB2-96EE-00D8-1A996C3DF9EB}"/>
              </a:ext>
            </a:extLst>
          </p:cNvPr>
          <p:cNvSpPr>
            <a:spLocks noGrp="1"/>
          </p:cNvSpPr>
          <p:nvPr>
            <p:ph type="title"/>
          </p:nvPr>
        </p:nvSpPr>
        <p:spPr>
          <a:xfrm>
            <a:off x="709684" y="1562100"/>
            <a:ext cx="3795642" cy="3733800"/>
          </a:xfrm>
        </p:spPr>
        <p:txBody>
          <a:bodyPr>
            <a:normAutofit/>
          </a:bodyPr>
          <a:lstStyle/>
          <a:p>
            <a:pPr algn="ctr"/>
            <a:r>
              <a:rPr lang="en-US" kern="1400">
                <a:effectLst/>
                <a:latin typeface="Constantia" panose="02030602050306030303" pitchFamily="18" charset="0"/>
                <a:ea typeface="Times New Roman" panose="02020603050405020304" pitchFamily="18" charset="0"/>
                <a:cs typeface="Times New Roman" panose="02020603050405020304" pitchFamily="18" charset="0"/>
              </a:rPr>
              <a:t>Project overview</a:t>
            </a:r>
            <a:endParaRPr lang="en-US"/>
          </a:p>
        </p:txBody>
      </p:sp>
      <p:sp>
        <p:nvSpPr>
          <p:cNvPr id="3" name="Content Placeholder 2">
            <a:extLst>
              <a:ext uri="{FF2B5EF4-FFF2-40B4-BE49-F238E27FC236}">
                <a16:creationId xmlns:a16="http://schemas.microsoft.com/office/drawing/2014/main" id="{EC909BF1-EC56-4C1B-E86D-38406E726899}"/>
              </a:ext>
            </a:extLst>
          </p:cNvPr>
          <p:cNvSpPr>
            <a:spLocks noGrp="1"/>
          </p:cNvSpPr>
          <p:nvPr>
            <p:ph idx="1"/>
          </p:nvPr>
        </p:nvSpPr>
        <p:spPr>
          <a:xfrm>
            <a:off x="5859262" y="733425"/>
            <a:ext cx="5180213" cy="5391150"/>
          </a:xfrm>
        </p:spPr>
        <p:txBody>
          <a:bodyPr anchor="ctr">
            <a:normAutofit/>
          </a:bodyPr>
          <a:lstStyle/>
          <a:p>
            <a:pPr marL="0" marR="0" indent="0">
              <a:lnSpc>
                <a:spcPct val="90000"/>
              </a:lnSpc>
              <a:spcBef>
                <a:spcPts val="600"/>
              </a:spcBef>
              <a:spcAft>
                <a:spcPts val="1000"/>
              </a:spcAft>
              <a:buNone/>
            </a:pPr>
            <a:r>
              <a:rPr lang="en-US" sz="1700" dirty="0">
                <a:latin typeface="Constantia" panose="02030602050306030303" pitchFamily="18" charset="0"/>
                <a:ea typeface="Constantia" panose="02030602050306030303" pitchFamily="18" charset="0"/>
                <a:cs typeface="Times New Roman" panose="02020603050405020304" pitchFamily="18" charset="0"/>
              </a:rPr>
              <a:t>S</a:t>
            </a:r>
            <a:r>
              <a:rPr lang="en-US" sz="1700" dirty="0">
                <a:effectLst/>
                <a:latin typeface="Constantia" panose="02030602050306030303" pitchFamily="18" charset="0"/>
                <a:ea typeface="Constantia" panose="02030602050306030303" pitchFamily="18" charset="0"/>
                <a:cs typeface="Times New Roman" panose="02020603050405020304" pitchFamily="18" charset="0"/>
              </a:rPr>
              <a:t>howcasing analytical capabilities of Python language </a:t>
            </a:r>
            <a:r>
              <a:rPr lang="en-US" sz="1700" dirty="0">
                <a:latin typeface="Constantia" panose="02030602050306030303" pitchFamily="18" charset="0"/>
                <a:ea typeface="Constantia" panose="02030602050306030303" pitchFamily="18" charset="0"/>
                <a:cs typeface="Times New Roman" panose="02020603050405020304" pitchFamily="18" charset="0"/>
              </a:rPr>
              <a:t>including:</a:t>
            </a:r>
          </a:p>
          <a:p>
            <a:pPr>
              <a:lnSpc>
                <a:spcPct val="90000"/>
              </a:lnSpc>
              <a:spcBef>
                <a:spcPts val="600"/>
              </a:spcBef>
              <a:spcAft>
                <a:spcPts val="1000"/>
              </a:spcAft>
              <a:buFont typeface="Wingdings" panose="05000000000000000000" pitchFamily="2" charset="2"/>
              <a:buChar char="ü"/>
            </a:pPr>
            <a:r>
              <a:rPr lang="en-US" sz="1700" dirty="0">
                <a:latin typeface="Constantia" panose="02030602050306030303" pitchFamily="18" charset="0"/>
                <a:ea typeface="Constantia" panose="02030602050306030303" pitchFamily="18" charset="0"/>
                <a:cs typeface="Times New Roman" panose="02020603050405020304" pitchFamily="18" charset="0"/>
              </a:rPr>
              <a:t>D</a:t>
            </a:r>
            <a:r>
              <a:rPr lang="en-US" sz="1700" dirty="0">
                <a:effectLst/>
                <a:latin typeface="Constantia" panose="02030602050306030303" pitchFamily="18" charset="0"/>
                <a:ea typeface="Constantia" panose="02030602050306030303" pitchFamily="18" charset="0"/>
                <a:cs typeface="Times New Roman" panose="02020603050405020304" pitchFamily="18" charset="0"/>
              </a:rPr>
              <a:t>ata import</a:t>
            </a:r>
          </a:p>
          <a:p>
            <a:pPr>
              <a:lnSpc>
                <a:spcPct val="90000"/>
              </a:lnSpc>
              <a:spcBef>
                <a:spcPts val="600"/>
              </a:spcBef>
              <a:spcAft>
                <a:spcPts val="1000"/>
              </a:spcAft>
              <a:buFont typeface="Wingdings" panose="05000000000000000000" pitchFamily="2" charset="2"/>
              <a:buChar char="ü"/>
            </a:pPr>
            <a:r>
              <a:rPr lang="en-US" sz="1700" dirty="0">
                <a:latin typeface="Constantia" panose="02030602050306030303" pitchFamily="18" charset="0"/>
                <a:ea typeface="Constantia" panose="02030602050306030303" pitchFamily="18" charset="0"/>
                <a:cs typeface="Times New Roman" panose="02020603050405020304" pitchFamily="18" charset="0"/>
              </a:rPr>
              <a:t>D</a:t>
            </a:r>
            <a:r>
              <a:rPr lang="en-US" sz="1700" dirty="0">
                <a:effectLst/>
                <a:latin typeface="Constantia" panose="02030602050306030303" pitchFamily="18" charset="0"/>
                <a:ea typeface="Constantia" panose="02030602050306030303" pitchFamily="18" charset="0"/>
                <a:cs typeface="Times New Roman" panose="02020603050405020304" pitchFamily="18" charset="0"/>
              </a:rPr>
              <a:t>ata cleaning</a:t>
            </a:r>
          </a:p>
          <a:p>
            <a:pPr>
              <a:lnSpc>
                <a:spcPct val="90000"/>
              </a:lnSpc>
              <a:spcBef>
                <a:spcPts val="600"/>
              </a:spcBef>
              <a:spcAft>
                <a:spcPts val="1000"/>
              </a:spcAft>
              <a:buFont typeface="Wingdings" panose="05000000000000000000" pitchFamily="2" charset="2"/>
              <a:buChar char="ü"/>
            </a:pPr>
            <a:r>
              <a:rPr lang="en-US" sz="1700" dirty="0">
                <a:latin typeface="Constantia" panose="02030602050306030303" pitchFamily="18" charset="0"/>
                <a:ea typeface="Constantia" panose="02030602050306030303" pitchFamily="18" charset="0"/>
                <a:cs typeface="Times New Roman" panose="02020603050405020304" pitchFamily="18" charset="0"/>
              </a:rPr>
              <a:t>D</a:t>
            </a:r>
            <a:r>
              <a:rPr lang="en-US" sz="1700" dirty="0">
                <a:effectLst/>
                <a:latin typeface="Constantia" panose="02030602050306030303" pitchFamily="18" charset="0"/>
                <a:ea typeface="Constantia" panose="02030602050306030303" pitchFamily="18" charset="0"/>
                <a:cs typeface="Times New Roman" panose="02020603050405020304" pitchFamily="18" charset="0"/>
              </a:rPr>
              <a:t>escriptive data analysis</a:t>
            </a:r>
          </a:p>
          <a:p>
            <a:pPr>
              <a:lnSpc>
                <a:spcPct val="90000"/>
              </a:lnSpc>
              <a:spcBef>
                <a:spcPts val="600"/>
              </a:spcBef>
              <a:spcAft>
                <a:spcPts val="1000"/>
              </a:spcAft>
              <a:buFont typeface="Wingdings" panose="05000000000000000000" pitchFamily="2" charset="2"/>
              <a:buChar char="ü"/>
            </a:pPr>
            <a:r>
              <a:rPr lang="en-US" sz="1700" dirty="0">
                <a:latin typeface="Constantia" panose="02030602050306030303" pitchFamily="18" charset="0"/>
                <a:ea typeface="Constantia" panose="02030602050306030303" pitchFamily="18" charset="0"/>
                <a:cs typeface="Times New Roman" panose="02020603050405020304" pitchFamily="18" charset="0"/>
              </a:rPr>
              <a:t>Exploratory data analysis via </a:t>
            </a:r>
            <a:r>
              <a:rPr lang="en-US" sz="1700" dirty="0">
                <a:effectLst/>
                <a:latin typeface="Constantia" panose="02030602050306030303" pitchFamily="18" charset="0"/>
                <a:ea typeface="Constantia" panose="02030602050306030303" pitchFamily="18" charset="0"/>
                <a:cs typeface="Times New Roman" panose="02020603050405020304" pitchFamily="18" charset="0"/>
              </a:rPr>
              <a:t>visualizations</a:t>
            </a:r>
          </a:p>
          <a:p>
            <a:pPr>
              <a:lnSpc>
                <a:spcPct val="90000"/>
              </a:lnSpc>
              <a:spcBef>
                <a:spcPts val="600"/>
              </a:spcBef>
              <a:spcAft>
                <a:spcPts val="1000"/>
              </a:spcAft>
              <a:buFont typeface="Wingdings" panose="05000000000000000000" pitchFamily="2" charset="2"/>
              <a:buChar char="ü"/>
            </a:pPr>
            <a:r>
              <a:rPr lang="en-US" sz="1700" dirty="0">
                <a:latin typeface="Constantia" panose="02030602050306030303" pitchFamily="18" charset="0"/>
                <a:ea typeface="Constantia" panose="02030602050306030303" pitchFamily="18" charset="0"/>
                <a:cs typeface="Times New Roman" panose="02020603050405020304" pitchFamily="18" charset="0"/>
              </a:rPr>
              <a:t>P</a:t>
            </a:r>
            <a:r>
              <a:rPr lang="en-US" sz="1700" dirty="0">
                <a:effectLst/>
                <a:latin typeface="Constantia" panose="02030602050306030303" pitchFamily="18" charset="0"/>
                <a:ea typeface="Constantia" panose="02030602050306030303" pitchFamily="18" charset="0"/>
                <a:cs typeface="Times New Roman" panose="02020603050405020304" pitchFamily="18" charset="0"/>
              </a:rPr>
              <a:t>redictive modeling</a:t>
            </a:r>
          </a:p>
          <a:p>
            <a:pPr>
              <a:lnSpc>
                <a:spcPct val="90000"/>
              </a:lnSpc>
              <a:spcBef>
                <a:spcPts val="600"/>
              </a:spcBef>
              <a:spcAft>
                <a:spcPts val="1000"/>
              </a:spcAft>
              <a:buFont typeface="Wingdings" panose="05000000000000000000" pitchFamily="2" charset="2"/>
              <a:buChar char="ü"/>
            </a:pPr>
            <a:r>
              <a:rPr lang="en-US" sz="1700" dirty="0">
                <a:effectLst/>
                <a:latin typeface="Constantia" panose="02030602050306030303" pitchFamily="18" charset="0"/>
                <a:ea typeface="Constantia" panose="02030602050306030303" pitchFamily="18" charset="0"/>
                <a:cs typeface="Times New Roman" panose="02020603050405020304" pitchFamily="18" charset="0"/>
              </a:rPr>
              <a:t>Model Evaluation</a:t>
            </a:r>
          </a:p>
          <a:p>
            <a:pPr marL="0" indent="0">
              <a:lnSpc>
                <a:spcPct val="90000"/>
              </a:lnSpc>
              <a:spcBef>
                <a:spcPts val="600"/>
              </a:spcBef>
              <a:spcAft>
                <a:spcPts val="1000"/>
              </a:spcAft>
              <a:buNone/>
            </a:pPr>
            <a:endParaRPr lang="en-US" sz="1700" dirty="0">
              <a:latin typeface="Constantia" panose="02030602050306030303" pitchFamily="18" charset="0"/>
              <a:ea typeface="Constantia" panose="02030602050306030303" pitchFamily="18" charset="0"/>
              <a:cs typeface="Times New Roman" panose="02020603050405020304" pitchFamily="18" charset="0"/>
            </a:endParaRPr>
          </a:p>
          <a:p>
            <a:pPr marL="0" indent="0">
              <a:lnSpc>
                <a:spcPct val="90000"/>
              </a:lnSpc>
              <a:spcBef>
                <a:spcPts val="600"/>
              </a:spcBef>
              <a:spcAft>
                <a:spcPts val="1000"/>
              </a:spcAft>
              <a:buNone/>
            </a:pPr>
            <a:r>
              <a:rPr lang="en-US" sz="1700" b="1" dirty="0">
                <a:effectLst/>
                <a:latin typeface="Constantia" panose="02030602050306030303" pitchFamily="18" charset="0"/>
                <a:ea typeface="Constantia" panose="02030602050306030303" pitchFamily="18" charset="0"/>
                <a:cs typeface="Times New Roman" panose="02020603050405020304" pitchFamily="18" charset="0"/>
              </a:rPr>
              <a:t>Project Goal: </a:t>
            </a:r>
          </a:p>
          <a:p>
            <a:pPr marL="0" indent="0">
              <a:lnSpc>
                <a:spcPct val="90000"/>
              </a:lnSpc>
              <a:spcBef>
                <a:spcPts val="600"/>
              </a:spcBef>
              <a:spcAft>
                <a:spcPts val="1000"/>
              </a:spcAft>
              <a:buNone/>
            </a:pPr>
            <a:r>
              <a:rPr lang="en-US" sz="1700" dirty="0">
                <a:latin typeface="Constantia" panose="02030602050306030303" pitchFamily="18" charset="0"/>
                <a:ea typeface="Constantia" panose="02030602050306030303" pitchFamily="18" charset="0"/>
                <a:cs typeface="Times New Roman" panose="02020603050405020304" pitchFamily="18" charset="0"/>
              </a:rPr>
              <a:t>T</a:t>
            </a:r>
            <a:r>
              <a:rPr lang="en-US" sz="1700" dirty="0">
                <a:effectLst/>
                <a:latin typeface="Constantia" panose="02030602050306030303" pitchFamily="18" charset="0"/>
                <a:ea typeface="Constantia" panose="02030602050306030303" pitchFamily="18" charset="0"/>
                <a:cs typeface="Times New Roman" panose="02020603050405020304" pitchFamily="18" charset="0"/>
              </a:rPr>
              <a:t>o produce analytical results which can contribute to making the city of New York a safer place to visit, work or live.</a:t>
            </a:r>
          </a:p>
          <a:p>
            <a:pPr>
              <a:lnSpc>
                <a:spcPct val="90000"/>
              </a:lnSpc>
            </a:pPr>
            <a:endParaRPr lang="en-US" sz="1700" dirty="0"/>
          </a:p>
        </p:txBody>
      </p:sp>
    </p:spTree>
    <p:extLst>
      <p:ext uri="{BB962C8B-B14F-4D97-AF65-F5344CB8AC3E}">
        <p14:creationId xmlns:p14="http://schemas.microsoft.com/office/powerpoint/2010/main" val="311415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44E8-7686-7E49-FB30-439853E179D5}"/>
              </a:ext>
            </a:extLst>
          </p:cNvPr>
          <p:cNvSpPr>
            <a:spLocks noGrp="1"/>
          </p:cNvSpPr>
          <p:nvPr>
            <p:ph type="title"/>
          </p:nvPr>
        </p:nvSpPr>
        <p:spPr/>
        <p:txBody>
          <a:bodyPr>
            <a:normAutofit/>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The Decision </a:t>
            </a:r>
            <a:r>
              <a:rPr lang="en-US" sz="2200" kern="1400" cap="none"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T</a:t>
            </a:r>
            <a:r>
              <a:rPr kumimoji="0" lang="en-US" sz="2200" b="0" i="0" u="none" strike="noStrike" kern="1400" cap="none" spc="600" normalizeH="0" baseline="0" noProof="0" dirty="0" err="1">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ree</a:t>
            </a: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 model: Accuracy level</a:t>
            </a:r>
            <a:endParaRPr lang="en-US" dirty="0">
              <a:solidFill>
                <a:schemeClr val="tx2"/>
              </a:solidFill>
              <a:latin typeface="Constantia" panose="02030602050306030303" pitchFamily="18" charset="0"/>
            </a:endParaRPr>
          </a:p>
        </p:txBody>
      </p:sp>
      <p:pic>
        <p:nvPicPr>
          <p:cNvPr id="5" name="Content Placeholder 4">
            <a:extLst>
              <a:ext uri="{FF2B5EF4-FFF2-40B4-BE49-F238E27FC236}">
                <a16:creationId xmlns:a16="http://schemas.microsoft.com/office/drawing/2014/main" id="{9150F322-CBE2-4C42-047C-E65ED9F9D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611" y="2031593"/>
            <a:ext cx="6407479" cy="685835"/>
          </a:xfrm>
        </p:spPr>
      </p:pic>
      <p:pic>
        <p:nvPicPr>
          <p:cNvPr id="9" name="Picture 8" descr="A screenshot of a computer&#10;&#10;Description automatically generated with low confidence">
            <a:extLst>
              <a:ext uri="{FF2B5EF4-FFF2-40B4-BE49-F238E27FC236}">
                <a16:creationId xmlns:a16="http://schemas.microsoft.com/office/drawing/2014/main" id="{76D0D7FD-53F4-8A90-FBF5-717AFA771037}"/>
              </a:ext>
            </a:extLst>
          </p:cNvPr>
          <p:cNvPicPr>
            <a:picLocks noChangeAspect="1"/>
          </p:cNvPicPr>
          <p:nvPr/>
        </p:nvPicPr>
        <p:blipFill rotWithShape="1">
          <a:blip r:embed="rId3">
            <a:extLst>
              <a:ext uri="{28A0092B-C50C-407E-A947-70E740481C1C}">
                <a14:useLocalDpi xmlns:a14="http://schemas.microsoft.com/office/drawing/2010/main" val="0"/>
              </a:ext>
            </a:extLst>
          </a:blip>
          <a:srcRect b="10127"/>
          <a:stretch/>
        </p:blipFill>
        <p:spPr>
          <a:xfrm>
            <a:off x="373872" y="2717429"/>
            <a:ext cx="6674896" cy="3449922"/>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FB7F14B-A36B-A171-A696-36EC7BBFB3F4}"/>
                  </a:ext>
                </a:extLst>
              </p14:cNvPr>
              <p14:cNvContentPartPr/>
              <p14:nvPr/>
            </p14:nvContentPartPr>
            <p14:xfrm>
              <a:off x="7970862" y="4033520"/>
              <a:ext cx="2121480" cy="436880"/>
            </p14:xfrm>
          </p:contentPart>
        </mc:Choice>
        <mc:Fallback xmlns="">
          <p:pic>
            <p:nvPicPr>
              <p:cNvPr id="4" name="Ink 3">
                <a:extLst>
                  <a:ext uri="{FF2B5EF4-FFF2-40B4-BE49-F238E27FC236}">
                    <a16:creationId xmlns:a16="http://schemas.microsoft.com/office/drawing/2014/main" id="{7FB7F14B-A36B-A171-A696-36EC7BBFB3F4}"/>
                  </a:ext>
                </a:extLst>
              </p:cNvPr>
              <p:cNvPicPr/>
              <p:nvPr/>
            </p:nvPicPr>
            <p:blipFill>
              <a:blip r:embed="rId5"/>
              <a:stretch>
                <a:fillRect/>
              </a:stretch>
            </p:blipFill>
            <p:spPr>
              <a:xfrm>
                <a:off x="7916862" y="3925203"/>
                <a:ext cx="2229120" cy="653154"/>
              </a:xfrm>
              <a:prstGeom prst="rect">
                <a:avLst/>
              </a:prstGeom>
            </p:spPr>
          </p:pic>
        </mc:Fallback>
      </mc:AlternateContent>
      <p:pic>
        <p:nvPicPr>
          <p:cNvPr id="10" name="Picture 9">
            <a:extLst>
              <a:ext uri="{FF2B5EF4-FFF2-40B4-BE49-F238E27FC236}">
                <a16:creationId xmlns:a16="http://schemas.microsoft.com/office/drawing/2014/main" id="{CD823BA7-ACC3-66B9-4C8E-A3A6493D74AA}"/>
              </a:ext>
            </a:extLst>
          </p:cNvPr>
          <p:cNvPicPr>
            <a:picLocks noChangeAspect="1"/>
          </p:cNvPicPr>
          <p:nvPr/>
        </p:nvPicPr>
        <p:blipFill>
          <a:blip r:embed="rId6"/>
          <a:stretch>
            <a:fillRect/>
          </a:stretch>
        </p:blipFill>
        <p:spPr>
          <a:xfrm>
            <a:off x="6340415" y="3328076"/>
            <a:ext cx="5909094" cy="1818667"/>
          </a:xfrm>
          <a:prstGeom prst="rect">
            <a:avLst/>
          </a:prstGeom>
        </p:spPr>
      </p:pic>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709A5A38-D740-1F53-307F-693E5E2D99F4}"/>
                  </a:ext>
                </a:extLst>
              </p14:cNvPr>
              <p14:cNvContentPartPr/>
              <p14:nvPr/>
            </p14:nvContentPartPr>
            <p14:xfrm>
              <a:off x="9163637" y="4269430"/>
              <a:ext cx="556920" cy="113760"/>
            </p14:xfrm>
          </p:contentPart>
        </mc:Choice>
        <mc:Fallback xmlns="">
          <p:pic>
            <p:nvPicPr>
              <p:cNvPr id="15" name="Ink 14">
                <a:extLst>
                  <a:ext uri="{FF2B5EF4-FFF2-40B4-BE49-F238E27FC236}">
                    <a16:creationId xmlns:a16="http://schemas.microsoft.com/office/drawing/2014/main" id="{709A5A38-D740-1F53-307F-693E5E2D99F4}"/>
                  </a:ext>
                </a:extLst>
              </p:cNvPr>
              <p:cNvPicPr/>
              <p:nvPr/>
            </p:nvPicPr>
            <p:blipFill>
              <a:blip r:embed="rId8"/>
              <a:stretch>
                <a:fillRect/>
              </a:stretch>
            </p:blipFill>
            <p:spPr>
              <a:xfrm>
                <a:off x="9145637" y="4233790"/>
                <a:ext cx="592560" cy="185400"/>
              </a:xfrm>
              <a:prstGeom prst="rect">
                <a:avLst/>
              </a:prstGeom>
            </p:spPr>
          </p:pic>
        </mc:Fallback>
      </mc:AlternateContent>
      <p:sp>
        <p:nvSpPr>
          <p:cNvPr id="16" name="TextBox 15">
            <a:extLst>
              <a:ext uri="{FF2B5EF4-FFF2-40B4-BE49-F238E27FC236}">
                <a16:creationId xmlns:a16="http://schemas.microsoft.com/office/drawing/2014/main" id="{7C88BE58-6BEF-D884-E855-E1409DD13C30}"/>
              </a:ext>
            </a:extLst>
          </p:cNvPr>
          <p:cNvSpPr txBox="1"/>
          <p:nvPr/>
        </p:nvSpPr>
        <p:spPr>
          <a:xfrm>
            <a:off x="6780362" y="5555411"/>
            <a:ext cx="3311980" cy="253916"/>
          </a:xfrm>
          <a:prstGeom prst="rect">
            <a:avLst/>
          </a:prstGeom>
          <a:noFill/>
        </p:spPr>
        <p:txBody>
          <a:bodyPr wrap="square" rtlCol="0">
            <a:spAutoFit/>
          </a:bodyPr>
          <a:lstStyle/>
          <a:p>
            <a:r>
              <a:rPr lang="en-US" sz="1050" dirty="0"/>
              <a:t>Accuracy Rate≈0.7369</a:t>
            </a:r>
          </a:p>
        </p:txBody>
      </p:sp>
    </p:spTree>
    <p:extLst>
      <p:ext uri="{BB962C8B-B14F-4D97-AF65-F5344CB8AC3E}">
        <p14:creationId xmlns:p14="http://schemas.microsoft.com/office/powerpoint/2010/main" val="394233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44E8-7686-7E49-FB30-439853E179D5}"/>
              </a:ext>
            </a:extLst>
          </p:cNvPr>
          <p:cNvSpPr>
            <a:spLocks noGrp="1"/>
          </p:cNvSpPr>
          <p:nvPr>
            <p:ph type="title"/>
          </p:nvPr>
        </p:nvSpPr>
        <p:spPr>
          <a:xfrm>
            <a:off x="1068131" y="946031"/>
            <a:ext cx="10480721" cy="1216024"/>
          </a:xfrm>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Random forest model: Feature selection</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endParaRPr lang="en-US" dirty="0">
              <a:solidFill>
                <a:schemeClr val="tx2"/>
              </a:solidFill>
              <a:latin typeface="Constantia" panose="02030602050306030303" pitchFamily="18" charset="0"/>
            </a:endParaRPr>
          </a:p>
        </p:txBody>
      </p:sp>
      <p:pic>
        <p:nvPicPr>
          <p:cNvPr id="9" name="Content Placeholder 8" descr="A picture containing text, screenshot, diagram, plot&#10;&#10;Description automatically generated">
            <a:extLst>
              <a:ext uri="{FF2B5EF4-FFF2-40B4-BE49-F238E27FC236}">
                <a16:creationId xmlns:a16="http://schemas.microsoft.com/office/drawing/2014/main" id="{66E7798A-CC47-B47C-5E24-4EBCD6F92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243" y="2241755"/>
            <a:ext cx="6966365" cy="399648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62842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7D00-B2E8-7153-E212-9D9306FC6918}"/>
              </a:ext>
            </a:extLst>
          </p:cNvPr>
          <p:cNvSpPr>
            <a:spLocks noGrp="1"/>
          </p:cNvSpPr>
          <p:nvPr>
            <p:ph type="title"/>
          </p:nvPr>
        </p:nvSpPr>
        <p:spPr>
          <a:xfrm>
            <a:off x="1050879" y="609601"/>
            <a:ext cx="9621448" cy="1216024"/>
          </a:xfrm>
        </p:spPr>
        <p:txBody>
          <a:bodyPr>
            <a:normAutofit/>
          </a:bodyPr>
          <a:lstStyle/>
          <a:p>
            <a:r>
              <a:rPr lang="en-US" kern="1400">
                <a:effectLst/>
                <a:latin typeface="Constantia" panose="02030602050306030303" pitchFamily="18" charset="0"/>
                <a:ea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A8F6B826-C897-06B9-D060-4C7F46360F9F}"/>
              </a:ext>
            </a:extLst>
          </p:cNvPr>
          <p:cNvSpPr>
            <a:spLocks noGrp="1"/>
          </p:cNvSpPr>
          <p:nvPr>
            <p:ph idx="1"/>
          </p:nvPr>
        </p:nvSpPr>
        <p:spPr>
          <a:xfrm>
            <a:off x="1050879" y="1825625"/>
            <a:ext cx="9621448" cy="4428751"/>
          </a:xfrm>
        </p:spPr>
        <p:txBody>
          <a:bodyPr>
            <a:normAutofit/>
          </a:bodyPr>
          <a:lstStyle/>
          <a:p>
            <a:pPr>
              <a:lnSpc>
                <a:spcPct val="90000"/>
              </a:lnSpc>
            </a:pPr>
            <a:r>
              <a:rPr lang="en-US" sz="1400" dirty="0"/>
              <a:t>Most of the suspects and the victims are middle-aged adults involved in crime incidents around New Yor City.</a:t>
            </a:r>
          </a:p>
          <a:p>
            <a:pPr>
              <a:lnSpc>
                <a:spcPct val="90000"/>
              </a:lnSpc>
            </a:pPr>
            <a:r>
              <a:rPr lang="en-US" sz="1400" dirty="0"/>
              <a:t>Most crimes occur in Brooklyn and the patrol borough of the Manhattan.</a:t>
            </a:r>
          </a:p>
          <a:p>
            <a:pPr>
              <a:lnSpc>
                <a:spcPct val="90000"/>
              </a:lnSpc>
            </a:pPr>
            <a:r>
              <a:rPr lang="en-US" sz="1400" dirty="0"/>
              <a:t>Most crime incidents occur inside the police precincts.</a:t>
            </a:r>
          </a:p>
          <a:p>
            <a:pPr>
              <a:lnSpc>
                <a:spcPct val="90000"/>
              </a:lnSpc>
            </a:pPr>
            <a:r>
              <a:rPr lang="en-US" sz="1400" dirty="0"/>
              <a:t>Most of the suspects are adults from the ‘black’ and ‘white Hispanic’ race.</a:t>
            </a:r>
          </a:p>
          <a:p>
            <a:pPr>
              <a:lnSpc>
                <a:spcPct val="90000"/>
              </a:lnSpc>
            </a:pPr>
            <a:r>
              <a:rPr lang="en-US" sz="1400" dirty="0"/>
              <a:t>Most crimes are either Petit larceny or Harassment and more than 50% of the crimes fall under the law category of ‘Misdemeanor’.</a:t>
            </a:r>
          </a:p>
          <a:p>
            <a:pPr>
              <a:lnSpc>
                <a:spcPct val="90000"/>
              </a:lnSpc>
            </a:pPr>
            <a:r>
              <a:rPr lang="en-US" sz="1400" dirty="0"/>
              <a:t>98.5% of the reported cases are closed by the NYPD.</a:t>
            </a:r>
          </a:p>
          <a:p>
            <a:pPr>
              <a:lnSpc>
                <a:spcPct val="90000"/>
              </a:lnSpc>
            </a:pPr>
            <a:r>
              <a:rPr lang="en-US" sz="1400" dirty="0"/>
              <a:t>Crime reports took a dip in February across the 5 boroughs within NYC.</a:t>
            </a:r>
          </a:p>
          <a:p>
            <a:pPr>
              <a:lnSpc>
                <a:spcPct val="90000"/>
              </a:lnSpc>
            </a:pPr>
            <a:r>
              <a:rPr lang="en-US" sz="1400" dirty="0"/>
              <a:t>Most crimes are reported on weekdays between noon to 6 pm.</a:t>
            </a:r>
          </a:p>
          <a:p>
            <a:pPr>
              <a:lnSpc>
                <a:spcPct val="90000"/>
              </a:lnSpc>
            </a:pPr>
            <a:r>
              <a:rPr lang="en-US" sz="1400" dirty="0"/>
              <a:t>There is no significant correlation between the variables, however, one can predict if weather conditions can surge in crime rates.  </a:t>
            </a:r>
          </a:p>
          <a:p>
            <a:pPr>
              <a:lnSpc>
                <a:spcPct val="90000"/>
              </a:lnSpc>
            </a:pPr>
            <a:r>
              <a:rPr lang="en-US" sz="1400" dirty="0"/>
              <a:t>The random forest model gives us ‘suspect sex’ and ‘suspect race’ as the two most influential features in predicting the age group of the suspect, with 73% accuracy.</a:t>
            </a:r>
          </a:p>
          <a:p>
            <a:pPr>
              <a:lnSpc>
                <a:spcPct val="90000"/>
              </a:lnSpc>
            </a:pPr>
            <a:endParaRPr lang="en-US" sz="1400" dirty="0"/>
          </a:p>
          <a:p>
            <a:pPr>
              <a:lnSpc>
                <a:spcPct val="90000"/>
              </a:lnSpc>
            </a:pPr>
            <a:endParaRPr lang="en-US" sz="1400" dirty="0"/>
          </a:p>
          <a:p>
            <a:pPr>
              <a:lnSpc>
                <a:spcPct val="90000"/>
              </a:lnSpc>
            </a:pPr>
            <a:endParaRPr lang="en-US" sz="1400" dirty="0"/>
          </a:p>
        </p:txBody>
      </p:sp>
    </p:spTree>
    <p:extLst>
      <p:ext uri="{BB962C8B-B14F-4D97-AF65-F5344CB8AC3E}">
        <p14:creationId xmlns:p14="http://schemas.microsoft.com/office/powerpoint/2010/main" val="1857457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E0DF00D-0C21-3BB5-A280-C83BED09B787}"/>
              </a:ext>
            </a:extLst>
          </p:cNvPr>
          <p:cNvSpPr>
            <a:spLocks noGrp="1"/>
          </p:cNvSpPr>
          <p:nvPr>
            <p:ph idx="1"/>
          </p:nvPr>
        </p:nvSpPr>
        <p:spPr>
          <a:xfrm>
            <a:off x="1050879" y="2974019"/>
            <a:ext cx="9621448" cy="3280357"/>
          </a:xfrm>
        </p:spPr>
        <p:txBody>
          <a:bodyPr>
            <a:normAutofit/>
          </a:bodyPr>
          <a:lstStyle/>
          <a:p>
            <a:pPr marL="0" indent="0" algn="ctr">
              <a:buNone/>
            </a:pPr>
            <a:r>
              <a:rPr kumimoji="0" lang="en-US" b="0" i="0" u="none" strike="noStrike" kern="1400" cap="all" spc="600" normalizeH="0" baseline="0" noProof="0" dirty="0">
                <a:ln>
                  <a:noFill/>
                </a:ln>
                <a:effectLst/>
                <a:uLnTx/>
                <a:uFillTx/>
                <a:latin typeface="Constantia" panose="02030602050306030303" pitchFamily="18" charset="0"/>
                <a:ea typeface="Times New Roman" panose="02020603050405020304" pitchFamily="18" charset="0"/>
                <a:cs typeface="Times New Roman" panose="02020603050405020304" pitchFamily="18" charset="0"/>
              </a:rPr>
              <a:t>Thank you!</a:t>
            </a:r>
            <a:endParaRPr lang="en-US" dirty="0"/>
          </a:p>
        </p:txBody>
      </p:sp>
    </p:spTree>
    <p:extLst>
      <p:ext uri="{BB962C8B-B14F-4D97-AF65-F5344CB8AC3E}">
        <p14:creationId xmlns:p14="http://schemas.microsoft.com/office/powerpoint/2010/main" val="1367283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7488-4BEB-5DCD-1BC9-3331AB553670}"/>
              </a:ext>
            </a:extLst>
          </p:cNvPr>
          <p:cNvSpPr>
            <a:spLocks noGrp="1"/>
          </p:cNvSpPr>
          <p:nvPr>
            <p:ph type="title"/>
          </p:nvPr>
        </p:nvSpPr>
        <p:spPr>
          <a:xfrm>
            <a:off x="709684" y="1562100"/>
            <a:ext cx="3795642" cy="3733800"/>
          </a:xfrm>
        </p:spPr>
        <p:txBody>
          <a:bodyPr>
            <a:normAutofit/>
          </a:bodyPr>
          <a:lstStyle/>
          <a:p>
            <a:pPr marL="0" marR="0" algn="ctr">
              <a:spcBef>
                <a:spcPts val="2400"/>
              </a:spcBef>
              <a:spcAft>
                <a:spcPts val="0"/>
              </a:spcAft>
            </a:pPr>
            <a:r>
              <a:rPr lang="en-US" kern="1400" dirty="0">
                <a:effectLst/>
                <a:latin typeface="Constantia" panose="02030602050306030303" pitchFamily="18" charset="0"/>
                <a:ea typeface="Times New Roman" panose="02020603050405020304" pitchFamily="18" charset="0"/>
                <a:cs typeface="Times New Roman" panose="02020603050405020304" pitchFamily="18" charset="0"/>
              </a:rPr>
              <a:t>About the dataset</a:t>
            </a:r>
            <a:endParaRPr lang="en-US" dirty="0"/>
          </a:p>
        </p:txBody>
      </p:sp>
      <p:sp>
        <p:nvSpPr>
          <p:cNvPr id="3" name="Content Placeholder 2">
            <a:extLst>
              <a:ext uri="{FF2B5EF4-FFF2-40B4-BE49-F238E27FC236}">
                <a16:creationId xmlns:a16="http://schemas.microsoft.com/office/drawing/2014/main" id="{68E3BCB9-52DF-8E39-215D-43B78AB902C8}"/>
              </a:ext>
            </a:extLst>
          </p:cNvPr>
          <p:cNvSpPr>
            <a:spLocks noGrp="1"/>
          </p:cNvSpPr>
          <p:nvPr>
            <p:ph idx="1"/>
          </p:nvPr>
        </p:nvSpPr>
        <p:spPr>
          <a:xfrm>
            <a:off x="6096000" y="2317071"/>
            <a:ext cx="4889480" cy="3364637"/>
          </a:xfrm>
        </p:spPr>
        <p:txBody>
          <a:bodyPr anchor="ctr">
            <a:normAutofit lnSpcReduction="10000"/>
          </a:bodyPr>
          <a:lstStyle/>
          <a:p>
            <a:r>
              <a:rPr lang="en-US" dirty="0"/>
              <a:t>New York City Crime Report Data</a:t>
            </a:r>
          </a:p>
          <a:p>
            <a:r>
              <a:rPr lang="en-US" dirty="0"/>
              <a:t> Each record represents a criminal complaint in the New York City</a:t>
            </a:r>
          </a:p>
          <a:p>
            <a:r>
              <a:rPr lang="en-US" dirty="0"/>
              <a:t>Includes all valid felonies, misdemeanors, or violations reported to the New York City Police Department (NYPD) </a:t>
            </a:r>
          </a:p>
          <a:p>
            <a:r>
              <a:rPr lang="en-US" dirty="0"/>
              <a:t>Data entries are from Jan 2023 to September 2023.</a:t>
            </a:r>
            <a:endParaRPr lang="en-US" dirty="0">
              <a:effectLst/>
              <a:latin typeface="Constantia" panose="02030602050306030303" pitchFamily="18" charset="0"/>
              <a:ea typeface="Constantia" panose="02030602050306030303" pitchFamily="18" charset="0"/>
              <a:cs typeface="Times New Roman" panose="02020603050405020304" pitchFamily="18" charset="0"/>
            </a:endParaRPr>
          </a:p>
          <a:p>
            <a:r>
              <a:rPr lang="en-US" dirty="0">
                <a:solidFill>
                  <a:srgbClr val="FF0000"/>
                </a:solidFill>
                <a:effectLst/>
                <a:ea typeface="Constantia" panose="02030602050306030303" pitchFamily="18" charset="0"/>
                <a:cs typeface="Times New Roman" panose="02020603050405020304" pitchFamily="18" charset="0"/>
              </a:rPr>
              <a:t>21 column variables and over 4 lakh records</a:t>
            </a:r>
            <a:r>
              <a:rPr lang="en-US" dirty="0">
                <a:effectLst/>
                <a:ea typeface="Constantia" panose="02030602050306030303" pitchFamily="18" charset="0"/>
                <a:cs typeface="Times New Roman" panose="02020603050405020304" pitchFamily="18" charset="0"/>
              </a:rPr>
              <a:t>.</a:t>
            </a:r>
          </a:p>
          <a:p>
            <a:endParaRPr lang="en-US" dirty="0">
              <a:effectLst/>
              <a:latin typeface="Constantia" panose="02030602050306030303" pitchFamily="18" charset="0"/>
              <a:ea typeface="Constantia" panose="02030602050306030303" pitchFamily="18" charset="0"/>
              <a:cs typeface="Times New Roman" panose="02020603050405020304" pitchFamily="18" charset="0"/>
            </a:endParaRPr>
          </a:p>
          <a:p>
            <a:endParaRPr lang="en-US" dirty="0">
              <a:effectLst/>
              <a:latin typeface="Constantia" panose="02030602050306030303" pitchFamily="18" charset="0"/>
              <a:ea typeface="Constantia" panose="02030602050306030303"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918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53BA-AA83-5444-1568-1890AE7D894C}"/>
              </a:ext>
            </a:extLst>
          </p:cNvPr>
          <p:cNvSpPr>
            <a:spLocks noGrp="1"/>
          </p:cNvSpPr>
          <p:nvPr>
            <p:ph type="title"/>
          </p:nvPr>
        </p:nvSpPr>
        <p:spPr>
          <a:xfrm>
            <a:off x="1050879" y="609601"/>
            <a:ext cx="9505664" cy="1216024"/>
          </a:xfrm>
        </p:spPr>
        <p:txBody>
          <a:bodyPr>
            <a:normAutofit/>
          </a:bodyPr>
          <a:lstStyle/>
          <a:p>
            <a:r>
              <a:rPr lang="en-US" kern="1400">
                <a:latin typeface="Constantia" panose="02030602050306030303" pitchFamily="18" charset="0"/>
                <a:cs typeface="Times New Roman" panose="02020603050405020304" pitchFamily="18" charset="0"/>
              </a:rPr>
              <a:t>Data import </a:t>
            </a:r>
            <a:endParaRPr lang="en-US" dirty="0"/>
          </a:p>
        </p:txBody>
      </p:sp>
      <p:sp>
        <p:nvSpPr>
          <p:cNvPr id="3" name="Content Placeholder 2">
            <a:extLst>
              <a:ext uri="{FF2B5EF4-FFF2-40B4-BE49-F238E27FC236}">
                <a16:creationId xmlns:a16="http://schemas.microsoft.com/office/drawing/2014/main" id="{5C9F22D9-E733-687B-6BB2-90980EE18F26}"/>
              </a:ext>
            </a:extLst>
          </p:cNvPr>
          <p:cNvSpPr>
            <a:spLocks noGrp="1"/>
          </p:cNvSpPr>
          <p:nvPr>
            <p:ph idx="1"/>
          </p:nvPr>
        </p:nvSpPr>
        <p:spPr>
          <a:xfrm>
            <a:off x="1417854" y="2157213"/>
            <a:ext cx="9076892" cy="4097537"/>
          </a:xfrm>
        </p:spPr>
        <p:txBody>
          <a:bodyPr/>
          <a:lstStyle/>
          <a:p>
            <a:pPr marL="0" indent="0" defTabSz="841248">
              <a:spcBef>
                <a:spcPts val="920"/>
              </a:spcBef>
              <a:buNone/>
            </a:pPr>
            <a:endParaRPr lang="en-US" sz="1840" kern="1200" spc="46" baseline="0">
              <a:solidFill>
                <a:schemeClr val="tx1">
                  <a:lumMod val="85000"/>
                  <a:lumOff val="15000"/>
                </a:schemeClr>
              </a:solidFill>
              <a:latin typeface="+mn-lt"/>
              <a:ea typeface="Batang" panose="02030600000101010101" pitchFamily="18" charset="-127"/>
              <a:cs typeface="+mn-cs"/>
            </a:endParaRPr>
          </a:p>
          <a:p>
            <a:pPr marL="0" indent="0">
              <a:buNone/>
            </a:pPr>
            <a:endParaRPr lang="en-US" dirty="0"/>
          </a:p>
        </p:txBody>
      </p:sp>
      <p:sp>
        <p:nvSpPr>
          <p:cNvPr id="4" name="TextBox 3">
            <a:extLst>
              <a:ext uri="{FF2B5EF4-FFF2-40B4-BE49-F238E27FC236}">
                <a16:creationId xmlns:a16="http://schemas.microsoft.com/office/drawing/2014/main" id="{D9023319-77CC-2FE7-F498-16627D4084D9}"/>
              </a:ext>
            </a:extLst>
          </p:cNvPr>
          <p:cNvSpPr txBox="1"/>
          <p:nvPr/>
        </p:nvSpPr>
        <p:spPr>
          <a:xfrm>
            <a:off x="1697254" y="5553900"/>
            <a:ext cx="8364367" cy="347146"/>
          </a:xfrm>
          <a:prstGeom prst="rect">
            <a:avLst/>
          </a:prstGeom>
          <a:noFill/>
        </p:spPr>
        <p:txBody>
          <a:bodyPr wrap="square" rtlCol="0">
            <a:spAutoFit/>
          </a:bodyPr>
          <a:lstStyle/>
          <a:p>
            <a:pPr defTabSz="841248">
              <a:spcAft>
                <a:spcPts val="600"/>
              </a:spcAft>
            </a:pPr>
            <a:r>
              <a:rPr lang="en-US" sz="1656" kern="1200" dirty="0">
                <a:solidFill>
                  <a:schemeClr val="tx1"/>
                </a:solidFill>
                <a:latin typeface="+mn-lt"/>
                <a:ea typeface="+mn-ea"/>
                <a:cs typeface="+mn-cs"/>
              </a:rPr>
              <a:t>Since data is imported directly from the URL, the models will always show relevancy with time.</a:t>
            </a:r>
            <a:endParaRPr lang="en-US" dirty="0"/>
          </a:p>
        </p:txBody>
      </p:sp>
      <p:pic>
        <p:nvPicPr>
          <p:cNvPr id="6" name="Picture 5">
            <a:extLst>
              <a:ext uri="{FF2B5EF4-FFF2-40B4-BE49-F238E27FC236}">
                <a16:creationId xmlns:a16="http://schemas.microsoft.com/office/drawing/2014/main" id="{86B8F434-F220-1B83-1548-8FB0B9711FBD}"/>
              </a:ext>
            </a:extLst>
          </p:cNvPr>
          <p:cNvPicPr>
            <a:picLocks noChangeAspect="1"/>
          </p:cNvPicPr>
          <p:nvPr/>
        </p:nvPicPr>
        <p:blipFill>
          <a:blip r:embed="rId2"/>
          <a:stretch>
            <a:fillRect/>
          </a:stretch>
        </p:blipFill>
        <p:spPr>
          <a:xfrm>
            <a:off x="1760912" y="2157213"/>
            <a:ext cx="7531487" cy="539778"/>
          </a:xfrm>
          <a:prstGeom prst="rect">
            <a:avLst/>
          </a:prstGeom>
        </p:spPr>
      </p:pic>
      <p:pic>
        <p:nvPicPr>
          <p:cNvPr id="10" name="Picture 9">
            <a:extLst>
              <a:ext uri="{FF2B5EF4-FFF2-40B4-BE49-F238E27FC236}">
                <a16:creationId xmlns:a16="http://schemas.microsoft.com/office/drawing/2014/main" id="{A74A1CB3-8A73-801C-B007-D0C45649AD48}"/>
              </a:ext>
            </a:extLst>
          </p:cNvPr>
          <p:cNvPicPr>
            <a:picLocks noChangeAspect="1"/>
          </p:cNvPicPr>
          <p:nvPr/>
        </p:nvPicPr>
        <p:blipFill>
          <a:blip r:embed="rId3"/>
          <a:stretch>
            <a:fillRect/>
          </a:stretch>
        </p:blipFill>
        <p:spPr>
          <a:xfrm>
            <a:off x="1697254" y="3033714"/>
            <a:ext cx="5631926" cy="1648820"/>
          </a:xfrm>
          <a:prstGeom prst="rect">
            <a:avLst/>
          </a:prstGeom>
        </p:spPr>
      </p:pic>
    </p:spTree>
    <p:extLst>
      <p:ext uri="{BB962C8B-B14F-4D97-AF65-F5344CB8AC3E}">
        <p14:creationId xmlns:p14="http://schemas.microsoft.com/office/powerpoint/2010/main" val="122003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9DAE-7EED-89CC-D464-E9E84398F866}"/>
              </a:ext>
            </a:extLst>
          </p:cNvPr>
          <p:cNvSpPr>
            <a:spLocks noGrp="1"/>
          </p:cNvSpPr>
          <p:nvPr>
            <p:ph type="title"/>
          </p:nvPr>
        </p:nvSpPr>
        <p:spPr/>
        <p:txBody>
          <a:bodyPr>
            <a:normAutofit/>
          </a:bodyPr>
          <a:lstStyle/>
          <a:p>
            <a:pPr marL="0" marR="0">
              <a:spcBef>
                <a:spcPts val="2400"/>
              </a:spcBef>
              <a:spcAft>
                <a:spcPts val="0"/>
              </a:spcAft>
            </a:pPr>
            <a:r>
              <a:rPr lang="en-US" sz="22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lang="en-US" sz="28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br>
            <a:br>
              <a:rPr lang="en-US" sz="28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br>
            <a:r>
              <a:rPr lang="en-US" sz="18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t>data cleaning</a:t>
            </a:r>
            <a:endParaRPr lang="en-US" dirty="0">
              <a:solidFill>
                <a:schemeClr val="tx1"/>
              </a:solidFill>
            </a:endParaRPr>
          </a:p>
        </p:txBody>
      </p:sp>
      <p:sp>
        <p:nvSpPr>
          <p:cNvPr id="5" name="Content Placeholder 4">
            <a:extLst>
              <a:ext uri="{FF2B5EF4-FFF2-40B4-BE49-F238E27FC236}">
                <a16:creationId xmlns:a16="http://schemas.microsoft.com/office/drawing/2014/main" id="{E093543F-BE52-2426-E878-E5C24C1B033C}"/>
              </a:ext>
            </a:extLst>
          </p:cNvPr>
          <p:cNvSpPr>
            <a:spLocks noGrp="1"/>
          </p:cNvSpPr>
          <p:nvPr>
            <p:ph idx="1"/>
          </p:nvPr>
        </p:nvSpPr>
        <p:spPr>
          <a:xfrm>
            <a:off x="1050879" y="2404665"/>
            <a:ext cx="9810604" cy="4428753"/>
          </a:xfrm>
        </p:spPr>
        <p:txBody>
          <a:bodyPr>
            <a:normAutofit/>
          </a:bodyPr>
          <a:lstStyle/>
          <a:p>
            <a:r>
              <a:rPr lang="en-US" dirty="0">
                <a:solidFill>
                  <a:schemeClr val="accent6"/>
                </a:solidFill>
              </a:rPr>
              <a:t>Removed unwanted columns from the data frame</a:t>
            </a:r>
          </a:p>
          <a:p>
            <a:r>
              <a:rPr lang="en-US" dirty="0">
                <a:solidFill>
                  <a:schemeClr val="accent6"/>
                </a:solidFill>
              </a:rPr>
              <a:t>Checked null values and replaced them </a:t>
            </a:r>
          </a:p>
          <a:p>
            <a:r>
              <a:rPr lang="en-US" dirty="0">
                <a:solidFill>
                  <a:schemeClr val="accent6"/>
                </a:solidFill>
              </a:rPr>
              <a:t>Changed variables to appropriate datatype and filter records for 2023</a:t>
            </a:r>
          </a:p>
          <a:p>
            <a:r>
              <a:rPr lang="en-US" dirty="0">
                <a:solidFill>
                  <a:schemeClr val="accent6"/>
                </a:solidFill>
              </a:rPr>
              <a:t>Removed timestamps from date column </a:t>
            </a:r>
          </a:p>
          <a:p>
            <a:r>
              <a:rPr lang="en-US" dirty="0">
                <a:solidFill>
                  <a:schemeClr val="accent6"/>
                </a:solidFill>
              </a:rPr>
              <a:t>Removed minutes and hours from time column to use it in visualization</a:t>
            </a:r>
          </a:p>
          <a:p>
            <a:r>
              <a:rPr lang="en-US" dirty="0">
                <a:solidFill>
                  <a:schemeClr val="accent6"/>
                </a:solidFill>
              </a:rPr>
              <a:t>Replaced null values under ‘suspect gender’ with Unknown</a:t>
            </a:r>
          </a:p>
          <a:p>
            <a:r>
              <a:rPr lang="en-US" dirty="0">
                <a:solidFill>
                  <a:schemeClr val="accent6"/>
                </a:solidFill>
              </a:rPr>
              <a:t>Rename the columns </a:t>
            </a:r>
          </a:p>
          <a:p>
            <a:r>
              <a:rPr lang="en-US" dirty="0">
                <a:solidFill>
                  <a:schemeClr val="accent6"/>
                </a:solidFill>
              </a:rPr>
              <a:t>Transform Age group of the suspect and the victim into correct age group label</a:t>
            </a:r>
          </a:p>
          <a:p>
            <a:pPr marL="0" indent="0">
              <a:buNone/>
            </a:pPr>
            <a:endParaRPr lang="en-US" dirty="0">
              <a:solidFill>
                <a:schemeClr val="accent6"/>
              </a:solidFill>
            </a:endParaRPr>
          </a:p>
          <a:p>
            <a:pPr marL="0" indent="0">
              <a:buNone/>
            </a:pPr>
            <a:endParaRPr lang="en-US" dirty="0">
              <a:solidFill>
                <a:schemeClr val="accent6"/>
              </a:solidFill>
            </a:endParaRPr>
          </a:p>
          <a:p>
            <a:endParaRPr lang="en-US" dirty="0">
              <a:solidFill>
                <a:schemeClr val="accent6"/>
              </a:solidFill>
            </a:endParaRPr>
          </a:p>
        </p:txBody>
      </p:sp>
      <p:pic>
        <p:nvPicPr>
          <p:cNvPr id="4" name="Picture 3">
            <a:extLst>
              <a:ext uri="{FF2B5EF4-FFF2-40B4-BE49-F238E27FC236}">
                <a16:creationId xmlns:a16="http://schemas.microsoft.com/office/drawing/2014/main" id="{F6E6B99D-5356-8734-2C96-82A30F6D8F19}"/>
              </a:ext>
            </a:extLst>
          </p:cNvPr>
          <p:cNvPicPr>
            <a:picLocks noChangeAspect="1"/>
          </p:cNvPicPr>
          <p:nvPr/>
        </p:nvPicPr>
        <p:blipFill>
          <a:blip r:embed="rId2"/>
          <a:stretch>
            <a:fillRect/>
          </a:stretch>
        </p:blipFill>
        <p:spPr>
          <a:xfrm>
            <a:off x="1497015" y="5637561"/>
            <a:ext cx="5855001" cy="381020"/>
          </a:xfrm>
          <a:prstGeom prst="rect">
            <a:avLst/>
          </a:prstGeom>
        </p:spPr>
      </p:pic>
    </p:spTree>
    <p:extLst>
      <p:ext uri="{BB962C8B-B14F-4D97-AF65-F5344CB8AC3E}">
        <p14:creationId xmlns:p14="http://schemas.microsoft.com/office/powerpoint/2010/main" val="4005150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9DAE-7EED-89CC-D464-E9E84398F866}"/>
              </a:ext>
            </a:extLst>
          </p:cNvPr>
          <p:cNvSpPr>
            <a:spLocks noGrp="1"/>
          </p:cNvSpPr>
          <p:nvPr>
            <p:ph type="title"/>
          </p:nvPr>
        </p:nvSpPr>
        <p:spPr>
          <a:xfrm>
            <a:off x="1050878" y="254494"/>
            <a:ext cx="9810604" cy="1216024"/>
          </a:xfrm>
        </p:spPr>
        <p:txBody>
          <a:bodyPr>
            <a:normAutofit/>
          </a:bodyPr>
          <a:lstStyle/>
          <a:p>
            <a:pPr marL="0" marR="0">
              <a:spcBef>
                <a:spcPts val="2400"/>
              </a:spcBef>
              <a:spcAft>
                <a:spcPts val="0"/>
              </a:spcAft>
            </a:pPr>
            <a:r>
              <a:rPr lang="en-US" sz="22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lang="en-US" sz="28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br>
            <a:r>
              <a:rPr lang="en-US" sz="1800" kern="1400" dirty="0">
                <a:solidFill>
                  <a:schemeClr val="tx1"/>
                </a:solidFill>
                <a:latin typeface="Constantia" panose="02030602050306030303" pitchFamily="18" charset="0"/>
                <a:ea typeface="Times New Roman" panose="02020603050405020304" pitchFamily="18" charset="0"/>
                <a:cs typeface="Times New Roman" panose="02020603050405020304" pitchFamily="18" charset="0"/>
              </a:rPr>
              <a:t>D</a:t>
            </a:r>
            <a:r>
              <a:rPr lang="en-US" sz="18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t>escriptive Analysis</a:t>
            </a:r>
            <a:endParaRPr lang="en-US" dirty="0">
              <a:solidFill>
                <a:schemeClr val="tx1"/>
              </a:solidFill>
            </a:endParaRPr>
          </a:p>
        </p:txBody>
      </p:sp>
      <p:sp>
        <p:nvSpPr>
          <p:cNvPr id="5" name="Content Placeholder 4">
            <a:extLst>
              <a:ext uri="{FF2B5EF4-FFF2-40B4-BE49-F238E27FC236}">
                <a16:creationId xmlns:a16="http://schemas.microsoft.com/office/drawing/2014/main" id="{E093543F-BE52-2426-E878-E5C24C1B033C}"/>
              </a:ext>
            </a:extLst>
          </p:cNvPr>
          <p:cNvSpPr>
            <a:spLocks noGrp="1"/>
          </p:cNvSpPr>
          <p:nvPr>
            <p:ph idx="1"/>
          </p:nvPr>
        </p:nvSpPr>
        <p:spPr>
          <a:xfrm>
            <a:off x="2845789" y="5459936"/>
            <a:ext cx="6500422" cy="1735207"/>
          </a:xfrm>
        </p:spPr>
        <p:txBody>
          <a:bodyPr/>
          <a:lstStyle/>
          <a:p>
            <a:r>
              <a:rPr lang="en-US" dirty="0">
                <a:solidFill>
                  <a:schemeClr val="accent6"/>
                </a:solidFill>
              </a:rPr>
              <a:t>The average age of suspects is 45 years</a:t>
            </a:r>
          </a:p>
          <a:p>
            <a:r>
              <a:rPr lang="en-US" dirty="0">
                <a:solidFill>
                  <a:schemeClr val="accent6"/>
                </a:solidFill>
              </a:rPr>
              <a:t>The average age of victims is approximately 47 years</a:t>
            </a:r>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E38D0959-792E-214B-07D9-B35E2A7C1378}"/>
              </a:ext>
            </a:extLst>
          </p:cNvPr>
          <p:cNvPicPr>
            <a:picLocks noChangeAspect="1"/>
          </p:cNvPicPr>
          <p:nvPr/>
        </p:nvPicPr>
        <p:blipFill>
          <a:blip r:embed="rId2"/>
          <a:stretch>
            <a:fillRect/>
          </a:stretch>
        </p:blipFill>
        <p:spPr>
          <a:xfrm>
            <a:off x="2705968" y="1398064"/>
            <a:ext cx="6500422" cy="37978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880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34B5-E03C-E9DC-BB74-1B62F96CD8B5}"/>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kumimoji="0" lang="en-US" b="0" i="0" u="none" strike="noStrike" normalizeH="0" noProof="0" dirty="0">
                <a:ln>
                  <a:noFill/>
                </a:ln>
                <a:effectLst/>
                <a:uLnTx/>
                <a:uFillTx/>
              </a:rPr>
              <a:t>Data Visualization</a:t>
            </a:r>
            <a:endParaRPr lang="en-US" dirty="0"/>
          </a:p>
        </p:txBody>
      </p:sp>
    </p:spTree>
    <p:extLst>
      <p:ext uri="{BB962C8B-B14F-4D97-AF65-F5344CB8AC3E}">
        <p14:creationId xmlns:p14="http://schemas.microsoft.com/office/powerpoint/2010/main" val="91268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72F1-1F67-073A-9A83-BB1A615A2D04}"/>
              </a:ext>
            </a:extLst>
          </p:cNvPr>
          <p:cNvSpPr>
            <a:spLocks noGrp="1"/>
          </p:cNvSpPr>
          <p:nvPr>
            <p:ph type="title"/>
          </p:nvPr>
        </p:nvSpPr>
        <p:spPr>
          <a:xfrm>
            <a:off x="1874520" y="365761"/>
            <a:ext cx="9665208" cy="1307592"/>
          </a:xfrm>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What are the top 12 offenses reported in New</a:t>
            </a:r>
            <a:r>
              <a:rPr lang="en-US" sz="2200" kern="1400" cap="none"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Y</a:t>
            </a:r>
            <a:r>
              <a:rPr lang="en-US" sz="2200" kern="1400"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 </a:t>
            </a:r>
            <a:r>
              <a:rPr kumimoji="0" lang="en-US" sz="2200" b="0" i="0" u="none" strike="noStrike" kern="1400" cap="none" spc="600" normalizeH="0" baseline="0" noProof="0" dirty="0" err="1">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ork</a:t>
            </a:r>
            <a:r>
              <a:rPr lang="en-US" sz="2200" kern="1400" cap="none"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 </a:t>
            </a:r>
            <a: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city in 2023?</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endParaRPr lang="en-US" dirty="0">
              <a:solidFill>
                <a:schemeClr val="tx2"/>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61F22A58-BB72-2B9D-E76A-48DA4D8645B7}"/>
              </a:ext>
            </a:extLst>
          </p:cNvPr>
          <p:cNvSpPr>
            <a:spLocks noGrp="1"/>
          </p:cNvSpPr>
          <p:nvPr>
            <p:ph idx="1"/>
          </p:nvPr>
        </p:nvSpPr>
        <p:spPr>
          <a:xfrm>
            <a:off x="834501" y="6076804"/>
            <a:ext cx="11206695" cy="781196"/>
          </a:xfrm>
        </p:spPr>
        <p:txBody>
          <a:bodyPr>
            <a:normAutofit fontScale="85000" lnSpcReduction="10000"/>
          </a:bodyPr>
          <a:lstStyle/>
          <a:p>
            <a:pPr marL="0" indent="0" algn="ctr">
              <a:buNone/>
            </a:pPr>
            <a:r>
              <a:rPr lang="en-US" b="1" dirty="0">
                <a:solidFill>
                  <a:schemeClr val="tx1"/>
                </a:solidFill>
              </a:rPr>
              <a:t>Petit larceny and Harassment are the most common crimes in the city with about 47,241 and 31,767 cases, respectively. </a:t>
            </a:r>
          </a:p>
          <a:p>
            <a:pPr marL="0" indent="0" algn="ctr">
              <a:buNone/>
            </a:pPr>
            <a:r>
              <a:rPr lang="en-US" b="1" dirty="0">
                <a:solidFill>
                  <a:schemeClr val="tx1"/>
                </a:solidFill>
              </a:rPr>
              <a:t>Sex Crimes are least likely to occur.  </a:t>
            </a:r>
          </a:p>
        </p:txBody>
      </p:sp>
      <p:pic>
        <p:nvPicPr>
          <p:cNvPr id="8" name="Picture 7">
            <a:extLst>
              <a:ext uri="{FF2B5EF4-FFF2-40B4-BE49-F238E27FC236}">
                <a16:creationId xmlns:a16="http://schemas.microsoft.com/office/drawing/2014/main" id="{9CBF5214-0ECD-8DB4-582F-FD2262D9066E}"/>
              </a:ext>
            </a:extLst>
          </p:cNvPr>
          <p:cNvPicPr>
            <a:picLocks noChangeAspect="1"/>
          </p:cNvPicPr>
          <p:nvPr/>
        </p:nvPicPr>
        <p:blipFill rotWithShape="1">
          <a:blip r:embed="rId2"/>
          <a:srcRect l="3277" t="7337"/>
          <a:stretch/>
        </p:blipFill>
        <p:spPr>
          <a:xfrm>
            <a:off x="969818" y="2115127"/>
            <a:ext cx="6167029" cy="3431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8DA1D8A4-1142-A8E7-D65A-FE85225002E0}"/>
              </a:ext>
            </a:extLst>
          </p:cNvPr>
          <p:cNvPicPr>
            <a:picLocks noChangeAspect="1"/>
          </p:cNvPicPr>
          <p:nvPr/>
        </p:nvPicPr>
        <p:blipFill rotWithShape="1">
          <a:blip r:embed="rId3"/>
          <a:srcRect l="10064" t="7764"/>
          <a:stretch/>
        </p:blipFill>
        <p:spPr>
          <a:xfrm>
            <a:off x="7498080" y="2203374"/>
            <a:ext cx="3932999" cy="31824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82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1F66-9E57-CEE3-6EBB-181347FEA7BA}"/>
              </a:ext>
            </a:extLst>
          </p:cNvPr>
          <p:cNvSpPr>
            <a:spLocks noGrp="1"/>
          </p:cNvSpPr>
          <p:nvPr>
            <p:ph type="title"/>
          </p:nvPr>
        </p:nvSpPr>
        <p:spPr>
          <a:xfrm>
            <a:off x="1820174" y="362309"/>
            <a:ext cx="9433090" cy="1095591"/>
          </a:xfrm>
        </p:spPr>
        <p:txBody>
          <a:bodyPr>
            <a:normAutofit fontScale="90000"/>
          </a:bodyPr>
          <a:lstStyle/>
          <a:p>
            <a: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New York City Crime Report Analysis</a:t>
            </a: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r>
              <a:rPr kumimoji="0" lang="en-US" sz="18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t>How are frequencies of the Offense crimes within the 2 patrols</a:t>
            </a:r>
            <a:r>
              <a:rPr lang="en-US" sz="1800" kern="1400" spc="600"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 with highest crimes </a:t>
            </a:r>
            <a:r>
              <a:rPr lang="en-US" sz="1800" b="1" kern="1400" spc="600" dirty="0">
                <a:solidFill>
                  <a:schemeClr val="tx2"/>
                </a:solidFill>
                <a:latin typeface="Constantia" panose="02030602050306030303" pitchFamily="18" charset="0"/>
                <a:ea typeface="Times New Roman" panose="02020603050405020304" pitchFamily="18" charset="0"/>
                <a:cs typeface="Times New Roman" panose="02020603050405020304" pitchFamily="18" charset="0"/>
              </a:rPr>
              <a:t>Bronx and Brooklyn</a:t>
            </a:r>
            <a:br>
              <a:rPr kumimoji="0" lang="en-US" sz="18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none"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br>
              <a:rPr kumimoji="0" lang="en-US" sz="2200" b="0" i="0" u="none" strike="noStrike" kern="1400" cap="all" spc="600" normalizeH="0" baseline="0" noProof="0" dirty="0">
                <a:ln>
                  <a:noFill/>
                </a:ln>
                <a:solidFill>
                  <a:schemeClr val="tx2"/>
                </a:solidFill>
                <a:effectLst/>
                <a:uLnTx/>
                <a:uFillTx/>
                <a:latin typeface="Constantia" panose="02030602050306030303" pitchFamily="18" charset="0"/>
                <a:ea typeface="Times New Roman" panose="02020603050405020304" pitchFamily="18" charset="0"/>
                <a:cs typeface="Times New Roman" panose="02020603050405020304" pitchFamily="18" charset="0"/>
              </a:rPr>
            </a:br>
            <a:endParaRPr lang="en-US" dirty="0">
              <a:solidFill>
                <a:schemeClr val="tx2"/>
              </a:solidFill>
              <a:latin typeface="Constantia" panose="02030602050306030303" pitchFamily="18" charset="0"/>
            </a:endParaRPr>
          </a:p>
        </p:txBody>
      </p:sp>
      <p:sp>
        <p:nvSpPr>
          <p:cNvPr id="3" name="TextBox 2">
            <a:extLst>
              <a:ext uri="{FF2B5EF4-FFF2-40B4-BE49-F238E27FC236}">
                <a16:creationId xmlns:a16="http://schemas.microsoft.com/office/drawing/2014/main" id="{A44B3A10-5577-9A12-7C04-D13749F5482A}"/>
              </a:ext>
            </a:extLst>
          </p:cNvPr>
          <p:cNvSpPr txBox="1"/>
          <p:nvPr/>
        </p:nvSpPr>
        <p:spPr>
          <a:xfrm>
            <a:off x="2402889" y="6262696"/>
            <a:ext cx="7386221" cy="646331"/>
          </a:xfrm>
          <a:prstGeom prst="rect">
            <a:avLst/>
          </a:prstGeom>
          <a:noFill/>
        </p:spPr>
        <p:txBody>
          <a:bodyPr wrap="square" rtlCol="0">
            <a:spAutoFit/>
          </a:bodyPr>
          <a:lstStyle/>
          <a:p>
            <a:r>
              <a:rPr lang="en-US" dirty="0">
                <a:solidFill>
                  <a:schemeClr val="accent6"/>
                </a:solidFill>
              </a:rPr>
              <a:t>The crime incidents are most common in the patrol borough of the Brooklyn.</a:t>
            </a:r>
          </a:p>
        </p:txBody>
      </p:sp>
      <p:pic>
        <p:nvPicPr>
          <p:cNvPr id="6" name="Picture 5">
            <a:extLst>
              <a:ext uri="{FF2B5EF4-FFF2-40B4-BE49-F238E27FC236}">
                <a16:creationId xmlns:a16="http://schemas.microsoft.com/office/drawing/2014/main" id="{D05CE971-A2E5-4FDA-F8BA-003C8125049A}"/>
              </a:ext>
            </a:extLst>
          </p:cNvPr>
          <p:cNvPicPr>
            <a:picLocks noChangeAspect="1"/>
          </p:cNvPicPr>
          <p:nvPr/>
        </p:nvPicPr>
        <p:blipFill>
          <a:blip r:embed="rId2"/>
          <a:stretch>
            <a:fillRect/>
          </a:stretch>
        </p:blipFill>
        <p:spPr>
          <a:xfrm>
            <a:off x="473155" y="1582993"/>
            <a:ext cx="6547078" cy="4394567"/>
          </a:xfrm>
          <a:prstGeom prst="rect">
            <a:avLst/>
          </a:prstGeom>
        </p:spPr>
      </p:pic>
      <p:pic>
        <p:nvPicPr>
          <p:cNvPr id="8" name="Picture 7">
            <a:extLst>
              <a:ext uri="{FF2B5EF4-FFF2-40B4-BE49-F238E27FC236}">
                <a16:creationId xmlns:a16="http://schemas.microsoft.com/office/drawing/2014/main" id="{1E13F621-DF4C-EEA1-2795-C8350D1C7835}"/>
              </a:ext>
            </a:extLst>
          </p:cNvPr>
          <p:cNvPicPr>
            <a:picLocks noChangeAspect="1"/>
          </p:cNvPicPr>
          <p:nvPr/>
        </p:nvPicPr>
        <p:blipFill>
          <a:blip r:embed="rId3"/>
          <a:stretch>
            <a:fillRect/>
          </a:stretch>
        </p:blipFill>
        <p:spPr>
          <a:xfrm>
            <a:off x="7020233" y="2015614"/>
            <a:ext cx="5042738" cy="3149296"/>
          </a:xfrm>
          <a:prstGeom prst="rect">
            <a:avLst/>
          </a:prstGeom>
        </p:spPr>
      </p:pic>
    </p:spTree>
    <p:extLst>
      <p:ext uri="{BB962C8B-B14F-4D97-AF65-F5344CB8AC3E}">
        <p14:creationId xmlns:p14="http://schemas.microsoft.com/office/powerpoint/2010/main" val="7583675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2296</TotalTime>
  <Words>927</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Abadi</vt:lpstr>
      <vt:lpstr>Arial</vt:lpstr>
      <vt:lpstr>Century Gothic</vt:lpstr>
      <vt:lpstr>Constantia</vt:lpstr>
      <vt:lpstr>Wingdings</vt:lpstr>
      <vt:lpstr>Wingdings 3</vt:lpstr>
      <vt:lpstr>Wisp</vt:lpstr>
      <vt:lpstr>PowerPoint Presentation</vt:lpstr>
      <vt:lpstr>Project overview</vt:lpstr>
      <vt:lpstr>About the dataset</vt:lpstr>
      <vt:lpstr>Data import </vt:lpstr>
      <vt:lpstr>New York City Crime Report Analysis  data cleaning</vt:lpstr>
      <vt:lpstr>New York City Crime Report Analysis Descriptive Analysis</vt:lpstr>
      <vt:lpstr>Data Visualization</vt:lpstr>
      <vt:lpstr>New York City Crime Report Analysis  What are the top 12 offenses reported in NewY ork city in 2023? </vt:lpstr>
      <vt:lpstr>New York City Crime Report Analysis  How are frequencies of the Offense crimes within the 2 patrols with highest crimes Bronx and Brooklyn   </vt:lpstr>
      <vt:lpstr>New York City Crime Report Analysis  What is the proportion of each law category for the crimes being reported?</vt:lpstr>
      <vt:lpstr>New York City Crime Report Analysis  On what days and times is it most likely for a crime to occur in New York City?</vt:lpstr>
      <vt:lpstr>New York City Crime Report Analysis  Which have been the most unsafe locations in 2023 within the city of New York?</vt:lpstr>
      <vt:lpstr>New York City Crime Report Analysis  What proportion of crimes has been solved by now and how many crimes are monthly reported?</vt:lpstr>
      <vt:lpstr>New York City Crime Report Analysis  Which race do the suspects belong to the most?</vt:lpstr>
      <vt:lpstr>New York City Crime Report Analysis  Which race do the victim belong to the most?</vt:lpstr>
      <vt:lpstr>Prediction Models</vt:lpstr>
      <vt:lpstr>New York City Crime Report Analysis by Weather  linear regression analysis During which season is the highest crime?</vt:lpstr>
      <vt:lpstr>New York City Crime Report Analysis by Weather  linear regression analysis Do Temperature cause surge in crimes?</vt:lpstr>
      <vt:lpstr>New York City Crime Report Analysis  The Decision Tree model: Predicting suspect gender</vt:lpstr>
      <vt:lpstr>New York City Crime Report Analysis  The Decision Tree model: Accuracy level</vt:lpstr>
      <vt:lpstr>New York City Crime Report Analysis  Random forest model: Feature selection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Naina Gupta</dc:creator>
  <cp:lastModifiedBy>Maitri Bhatt</cp:lastModifiedBy>
  <cp:revision>78</cp:revision>
  <dcterms:created xsi:type="dcterms:W3CDTF">2023-05-17T00:54:27Z</dcterms:created>
  <dcterms:modified xsi:type="dcterms:W3CDTF">2024-02-10T19:33:08Z</dcterms:modified>
</cp:coreProperties>
</file>