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65" r:id="rId11"/>
    <p:sldId id="266" r:id="rId12"/>
    <p:sldId id="267" r:id="rId13"/>
    <p:sldId id="268" r:id="rId14"/>
  </p:sldIdLst>
  <p:sldSz cx="18288000" cy="10287000"/>
  <p:notesSz cx="6858000" cy="9144000"/>
  <p:embeddedFontLst>
    <p:embeddedFont>
      <p:font typeface="Montserrat Classic" panose="020B0604020202020204" charset="0"/>
      <p:regular r:id="rId16"/>
    </p:embeddedFont>
    <p:embeddedFont>
      <p:font typeface="Montserrat Classic Bold" panose="020B0604020202020204" charset="0"/>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REST 3009" userId="64dbb727879cb2da" providerId="LiveId" clId="{14CAA888-32AF-4F35-BCA8-F39C93D161DE}"/>
    <pc:docChg chg="undo custSel modSld sldOrd">
      <pc:chgData name="EVEREST 3009" userId="64dbb727879cb2da" providerId="LiveId" clId="{14CAA888-32AF-4F35-BCA8-F39C93D161DE}" dt="2024-07-15T10:08:22.190" v="7" actId="15"/>
      <pc:docMkLst>
        <pc:docMk/>
      </pc:docMkLst>
      <pc:sldChg chg="modSp mod">
        <pc:chgData name="EVEREST 3009" userId="64dbb727879cb2da" providerId="LiveId" clId="{14CAA888-32AF-4F35-BCA8-F39C93D161DE}" dt="2024-07-15T10:07:58.410" v="0" actId="1076"/>
        <pc:sldMkLst>
          <pc:docMk/>
          <pc:sldMk cId="0" sldId="256"/>
        </pc:sldMkLst>
        <pc:spChg chg="mod">
          <ac:chgData name="EVEREST 3009" userId="64dbb727879cb2da" providerId="LiveId" clId="{14CAA888-32AF-4F35-BCA8-F39C93D161DE}" dt="2024-07-15T10:07:58.410" v="0" actId="1076"/>
          <ac:spMkLst>
            <pc:docMk/>
            <pc:sldMk cId="0" sldId="256"/>
            <ac:spMk id="7" creationId="{00000000-0000-0000-0000-000000000000}"/>
          </ac:spMkLst>
        </pc:spChg>
      </pc:sldChg>
      <pc:sldChg chg="ord">
        <pc:chgData name="EVEREST 3009" userId="64dbb727879cb2da" providerId="LiveId" clId="{14CAA888-32AF-4F35-BCA8-F39C93D161DE}" dt="2024-07-15T10:08:06.297" v="2"/>
        <pc:sldMkLst>
          <pc:docMk/>
          <pc:sldMk cId="0" sldId="258"/>
        </pc:sldMkLst>
      </pc:sldChg>
      <pc:sldChg chg="modSp mod">
        <pc:chgData name="EVEREST 3009" userId="64dbb727879cb2da" providerId="LiveId" clId="{14CAA888-32AF-4F35-BCA8-F39C93D161DE}" dt="2024-07-15T10:08:22.190" v="7" actId="15"/>
        <pc:sldMkLst>
          <pc:docMk/>
          <pc:sldMk cId="0" sldId="262"/>
        </pc:sldMkLst>
        <pc:spChg chg="mod">
          <ac:chgData name="EVEREST 3009" userId="64dbb727879cb2da" providerId="LiveId" clId="{14CAA888-32AF-4F35-BCA8-F39C93D161DE}" dt="2024-07-15T10:08:22.190" v="7" actId="15"/>
          <ac:spMkLst>
            <pc:docMk/>
            <pc:sldMk cId="0" sldId="262"/>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E89AB-6B6B-4ADC-9F65-2DCB14B9E41C}"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5FA30-3FA3-4B11-B74A-06A410CDFC34}" type="slidenum">
              <a:rPr lang="en-IN" smtClean="0"/>
              <a:t>‹#›</a:t>
            </a:fld>
            <a:endParaRPr lang="en-IN"/>
          </a:p>
        </p:txBody>
      </p:sp>
    </p:spTree>
    <p:extLst>
      <p:ext uri="{BB962C8B-B14F-4D97-AF65-F5344CB8AC3E}">
        <p14:creationId xmlns:p14="http://schemas.microsoft.com/office/powerpoint/2010/main" val="833337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85FA30-3FA3-4B11-B74A-06A410CDFC34}" type="slidenum">
              <a:rPr lang="en-IN" smtClean="0"/>
              <a:t>4</a:t>
            </a:fld>
            <a:endParaRPr lang="en-IN"/>
          </a:p>
        </p:txBody>
      </p:sp>
    </p:spTree>
    <p:extLst>
      <p:ext uri="{BB962C8B-B14F-4D97-AF65-F5344CB8AC3E}">
        <p14:creationId xmlns:p14="http://schemas.microsoft.com/office/powerpoint/2010/main" val="352686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 y="9501474"/>
            <a:ext cx="18288000" cy="99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2"/>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47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508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18453"/>
            <a:ext cx="3943350" cy="86398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18453"/>
            <a:ext cx="11601450" cy="863984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511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482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98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20" y="2768602"/>
            <a:ext cx="7406640" cy="6035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595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3"/>
            <a:ext cx="7406640" cy="4930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4930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006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830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63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7733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1" y="7612380"/>
            <a:ext cx="15170468" cy="1234440"/>
          </a:xfrm>
        </p:spPr>
        <p:txBody>
          <a:bodyPr tIns="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solidFill>
            <a:schemeClr val="bg2">
              <a:lumMod val="90000"/>
            </a:schemeClr>
          </a:solidFill>
        </p:spPr>
        <p:txBody>
          <a:bodyPr lIns="457200" tIns="45720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6"/>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300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4609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704700" y="3384254"/>
            <a:ext cx="11343339" cy="922928"/>
          </a:xfrm>
          <a:prstGeom prst="rect">
            <a:avLst/>
          </a:prstGeom>
        </p:spPr>
        <p:txBody>
          <a:bodyPr lIns="0" tIns="0" rIns="0" bIns="0" rtlCol="0" anchor="t">
            <a:spAutoFit/>
          </a:bodyPr>
          <a:lstStyle/>
          <a:p>
            <a:pPr algn="l">
              <a:lnSpc>
                <a:spcPts val="6862"/>
              </a:lnSpc>
            </a:pPr>
            <a:r>
              <a:rPr lang="en-US" sz="6931" dirty="0">
                <a:solidFill>
                  <a:srgbClr val="004AAD"/>
                </a:solidFill>
                <a:latin typeface="Montserrat Classic Bold"/>
                <a:ea typeface="Montserrat Classic Bold"/>
                <a:cs typeface="Times New Roman" panose="02020603050405020304" pitchFamily="18" charset="0"/>
                <a:sym typeface="Montserrat Classic Bold"/>
              </a:rPr>
              <a:t>INTEL UNNATI TRAINING</a:t>
            </a:r>
          </a:p>
        </p:txBody>
      </p:sp>
      <p:sp>
        <p:nvSpPr>
          <p:cNvPr id="6" name="TextBox 6"/>
          <p:cNvSpPr txBox="1"/>
          <p:nvPr/>
        </p:nvSpPr>
        <p:spPr>
          <a:xfrm>
            <a:off x="742800" y="4505407"/>
            <a:ext cx="6941625" cy="401758"/>
          </a:xfrm>
          <a:prstGeom prst="rect">
            <a:avLst/>
          </a:prstGeom>
        </p:spPr>
        <p:txBody>
          <a:bodyPr lIns="0" tIns="0" rIns="0" bIns="0" rtlCol="0" anchor="t">
            <a:spAutoFit/>
          </a:bodyPr>
          <a:lstStyle/>
          <a:p>
            <a:pPr algn="l">
              <a:lnSpc>
                <a:spcPts val="2981"/>
              </a:lnSpc>
            </a:pPr>
            <a:r>
              <a:rPr lang="en-US" sz="3011" dirty="0">
                <a:solidFill>
                  <a:srgbClr val="2BB4D4"/>
                </a:solidFill>
                <a:latin typeface="Montserrat Classic Bold"/>
                <a:ea typeface="Montserrat Classic Bold"/>
                <a:cs typeface="Times New Roman" panose="02020603050405020304" pitchFamily="18" charset="0"/>
                <a:sym typeface="Montserrat Classic Bold"/>
              </a:rPr>
              <a:t>SUMMER INTERNSHIP - 2024</a:t>
            </a:r>
          </a:p>
        </p:txBody>
      </p:sp>
      <p:sp>
        <p:nvSpPr>
          <p:cNvPr id="7" name="TextBox 7"/>
          <p:cNvSpPr txBox="1"/>
          <p:nvPr/>
        </p:nvSpPr>
        <p:spPr>
          <a:xfrm>
            <a:off x="742800" y="419100"/>
            <a:ext cx="2614278" cy="538609"/>
          </a:xfrm>
          <a:prstGeom prst="rect">
            <a:avLst/>
          </a:prstGeom>
        </p:spPr>
        <p:txBody>
          <a:bodyPr lIns="0" tIns="0" rIns="0" bIns="0" rtlCol="0" anchor="t">
            <a:spAutoFit/>
          </a:bodyPr>
          <a:lstStyle/>
          <a:p>
            <a:pPr algn="l">
              <a:lnSpc>
                <a:spcPts val="4199"/>
              </a:lnSpc>
            </a:pPr>
            <a:r>
              <a:rPr lang="en-US" sz="3600" b="1" dirty="0" err="1">
                <a:solidFill>
                  <a:srgbClr val="004AAD"/>
                </a:solidFill>
                <a:latin typeface="Times New Roman" panose="02020603050405020304" pitchFamily="18" charset="0"/>
                <a:ea typeface="Montserrat Classic Bold"/>
                <a:cs typeface="Times New Roman" panose="02020603050405020304" pitchFamily="18" charset="0"/>
                <a:sym typeface="Montserrat Classic Bold"/>
              </a:rPr>
              <a:t>TriNova</a:t>
            </a:r>
            <a:endParaRPr lang="en-US" sz="3600" b="1" dirty="0">
              <a:solidFill>
                <a:srgbClr val="004AAD"/>
              </a:solidFill>
              <a:latin typeface="Times New Roman" panose="02020603050405020304" pitchFamily="18" charset="0"/>
              <a:ea typeface="Montserrat Classic Bold"/>
              <a:cs typeface="Times New Roman" panose="02020603050405020304" pitchFamily="18" charset="0"/>
              <a:sym typeface="Montserrat Classic Bold"/>
            </a:endParaRPr>
          </a:p>
        </p:txBody>
      </p:sp>
      <p:sp>
        <p:nvSpPr>
          <p:cNvPr id="9" name="TextBox 3">
            <a:extLst>
              <a:ext uri="{FF2B5EF4-FFF2-40B4-BE49-F238E27FC236}">
                <a16:creationId xmlns:a16="http://schemas.microsoft.com/office/drawing/2014/main" id="{79BEEEE6-F79D-6C1D-ADF5-3F7851CF4AFE}"/>
              </a:ext>
            </a:extLst>
          </p:cNvPr>
          <p:cNvSpPr txBox="1"/>
          <p:nvPr/>
        </p:nvSpPr>
        <p:spPr>
          <a:xfrm>
            <a:off x="11887200" y="6515100"/>
            <a:ext cx="5943600" cy="2769989"/>
          </a:xfrm>
          <a:prstGeom prst="rect">
            <a:avLst/>
          </a:prstGeom>
        </p:spPr>
        <p:txBody>
          <a:bodyPr wrap="square" lIns="0" tIns="0" rIns="0" bIns="0" rtlCol="0" anchor="t">
            <a:spAutoFit/>
          </a:bodyPr>
          <a:lstStyle/>
          <a:p>
            <a:pPr algn="just">
              <a:lnSpc>
                <a:spcPct val="150000"/>
              </a:lnSpc>
            </a:pPr>
            <a:r>
              <a:rPr lang="en-US" sz="4000" b="1" dirty="0">
                <a:solidFill>
                  <a:srgbClr val="2E2E2E"/>
                </a:solidFill>
                <a:latin typeface="Montserrat Classic"/>
                <a:ea typeface="Montserrat Classic"/>
                <a:cs typeface="Times New Roman" panose="02020603050405020304" pitchFamily="18" charset="0"/>
                <a:sym typeface="Montserrat Classic"/>
              </a:rPr>
              <a:t>	   </a:t>
            </a:r>
            <a:r>
              <a:rPr lang="en-US" sz="4000" b="1" u="sng" dirty="0">
                <a:solidFill>
                  <a:srgbClr val="2E2E2E"/>
                </a:solidFill>
                <a:latin typeface="Montserrat Classic"/>
                <a:ea typeface="Montserrat Classic"/>
                <a:cs typeface="Times New Roman" panose="02020603050405020304" pitchFamily="18" charset="0"/>
                <a:sym typeface="Montserrat Classic"/>
              </a:rPr>
              <a:t>Team Members </a:t>
            </a:r>
            <a:r>
              <a:rPr lang="en-US" sz="4000" b="1" dirty="0">
                <a:solidFill>
                  <a:srgbClr val="2E2E2E"/>
                </a:solidFill>
                <a:latin typeface="Montserrat Classic"/>
                <a:ea typeface="Montserrat Classic"/>
                <a:cs typeface="Times New Roman" panose="02020603050405020304" pitchFamily="18" charset="0"/>
                <a:sym typeface="Montserrat Classic"/>
              </a:rPr>
              <a:t>:</a:t>
            </a:r>
            <a:endParaRPr lang="en-US" sz="4000" b="1" u="sng" dirty="0">
              <a:solidFill>
                <a:srgbClr val="2E2E2E"/>
              </a:solidFill>
              <a:latin typeface="Montserrat Classic"/>
              <a:ea typeface="Montserrat Classic"/>
              <a:cs typeface="Times New Roman" panose="02020603050405020304" pitchFamily="18" charset="0"/>
              <a:sym typeface="Montserrat Classic"/>
            </a:endParaRPr>
          </a:p>
          <a:p>
            <a:pPr lvl="2" algn="just"/>
            <a:r>
              <a:rPr lang="en-US" sz="4000" dirty="0">
                <a:solidFill>
                  <a:srgbClr val="2E2E2E"/>
                </a:solidFill>
                <a:latin typeface="Montserrat Classic"/>
                <a:ea typeface="Montserrat Classic"/>
                <a:cs typeface="Times New Roman" panose="02020603050405020304" pitchFamily="18" charset="0"/>
                <a:sym typeface="Montserrat Classic"/>
              </a:rPr>
              <a:t>Maitri Rajesh Dulla</a:t>
            </a:r>
          </a:p>
          <a:p>
            <a:pPr lvl="2" algn="just"/>
            <a:r>
              <a:rPr lang="en-US" sz="4000" dirty="0">
                <a:solidFill>
                  <a:srgbClr val="2E2E2E"/>
                </a:solidFill>
                <a:latin typeface="Montserrat Classic"/>
                <a:ea typeface="Montserrat Classic"/>
                <a:cs typeface="Times New Roman" panose="02020603050405020304" pitchFamily="18" charset="0"/>
                <a:sym typeface="Montserrat Classic"/>
              </a:rPr>
              <a:t>Ayushi Meshram</a:t>
            </a:r>
          </a:p>
          <a:p>
            <a:pPr lvl="2" algn="just"/>
            <a:r>
              <a:rPr lang="en-US" sz="4000" dirty="0">
                <a:solidFill>
                  <a:srgbClr val="2E2E2E"/>
                </a:solidFill>
                <a:latin typeface="Montserrat Classic"/>
                <a:ea typeface="Montserrat Classic"/>
                <a:cs typeface="Times New Roman" panose="02020603050405020304" pitchFamily="18" charset="0"/>
                <a:sym typeface="Montserrat Classic"/>
              </a:rPr>
              <a:t>Sakshi Sunil Pawar</a:t>
            </a:r>
          </a:p>
        </p:txBody>
      </p:sp>
      <p:pic>
        <p:nvPicPr>
          <p:cNvPr id="1026" name="Picture 2">
            <a:extLst>
              <a:ext uri="{FF2B5EF4-FFF2-40B4-BE49-F238E27FC236}">
                <a16:creationId xmlns:a16="http://schemas.microsoft.com/office/drawing/2014/main" id="{409DE371-B566-E67B-A3BC-0A4B3CA970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8750" y="5048250"/>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DE7FA3-2323-CB30-7F7D-0CEE37975D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1150" y="5200650"/>
            <a:ext cx="190500" cy="190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981075" y="1019175"/>
            <a:ext cx="12468182" cy="986680"/>
          </a:xfrm>
          <a:prstGeom prst="rect">
            <a:avLst/>
          </a:prstGeom>
        </p:spPr>
        <p:txBody>
          <a:bodyPr lIns="0" tIns="0" rIns="0" bIns="0" rtlCol="0" anchor="t">
            <a:spAutoFit/>
          </a:bodyPr>
          <a:lstStyle/>
          <a:p>
            <a:pPr algn="l">
              <a:lnSpc>
                <a:spcPts val="8477"/>
              </a:lnSpc>
            </a:pPr>
            <a:r>
              <a:rPr lang="en-US" sz="6800" dirty="0">
                <a:solidFill>
                  <a:srgbClr val="004AAD"/>
                </a:solidFill>
                <a:latin typeface="Montserrat Classic Bold"/>
                <a:ea typeface="Montserrat Classic Bold"/>
                <a:cs typeface="Montserrat Classic Bold"/>
                <a:sym typeface="Montserrat Classic Bold"/>
              </a:rPr>
              <a:t>TECHNOLOGIES USED</a:t>
            </a:r>
          </a:p>
        </p:txBody>
      </p:sp>
      <p:sp>
        <p:nvSpPr>
          <p:cNvPr id="5" name="TextBox 5"/>
          <p:cNvSpPr txBox="1"/>
          <p:nvPr/>
        </p:nvSpPr>
        <p:spPr>
          <a:xfrm>
            <a:off x="1028700" y="2534051"/>
            <a:ext cx="7521894" cy="6818675"/>
          </a:xfrm>
          <a:prstGeom prst="rect">
            <a:avLst/>
          </a:prstGeom>
        </p:spPr>
        <p:txBody>
          <a:bodyPr lIns="0" tIns="0" rIns="0" bIns="0" rtlCol="0" anchor="t">
            <a:spAutoFit/>
          </a:bodyPr>
          <a:lstStyle/>
          <a:p>
            <a:pPr algn="l">
              <a:lnSpc>
                <a:spcPts val="5438"/>
              </a:lnSpc>
            </a:pPr>
            <a:r>
              <a:rPr lang="en-US" sz="3399" dirty="0">
                <a:solidFill>
                  <a:srgbClr val="2E2E2E"/>
                </a:solidFill>
                <a:latin typeface="Montserrat Classic Bold"/>
                <a:ea typeface="Montserrat Classic Bold"/>
                <a:cs typeface="Montserrat Classic Bold"/>
                <a:sym typeface="Montserrat Classic Bold"/>
              </a:rPr>
              <a:t>Cryptographic Libraries :</a:t>
            </a:r>
          </a:p>
          <a:p>
            <a:pPr marL="733870" lvl="1" indent="-366935" algn="l">
              <a:lnSpc>
                <a:spcPts val="5438"/>
              </a:lnSpc>
              <a:buFont typeface="Arial"/>
              <a:buChar char="•"/>
            </a:pPr>
            <a:r>
              <a:rPr lang="en-US" sz="3399" dirty="0">
                <a:solidFill>
                  <a:srgbClr val="2E2E2E"/>
                </a:solidFill>
                <a:latin typeface="Montserrat Classic"/>
                <a:ea typeface="Montserrat Classic"/>
                <a:cs typeface="Montserrat Classic"/>
                <a:sym typeface="Montserrat Classic"/>
              </a:rPr>
              <a:t>OpenSSL </a:t>
            </a:r>
          </a:p>
          <a:p>
            <a:pPr algn="l">
              <a:lnSpc>
                <a:spcPts val="5438"/>
              </a:lnSpc>
            </a:pPr>
            <a:r>
              <a:rPr lang="en-US" sz="3399" dirty="0">
                <a:solidFill>
                  <a:srgbClr val="2E2E2E"/>
                </a:solidFill>
                <a:latin typeface="Montserrat Classic Bold"/>
                <a:ea typeface="Montserrat Classic Bold"/>
                <a:cs typeface="Montserrat Classic Bold"/>
                <a:sym typeface="Montserrat Classic Bold"/>
              </a:rPr>
              <a:t>Programming Languages </a:t>
            </a:r>
            <a:r>
              <a:rPr lang="en-US" sz="3399" dirty="0">
                <a:solidFill>
                  <a:srgbClr val="2E2E2E"/>
                </a:solidFill>
                <a:latin typeface="Montserrat Classic"/>
                <a:ea typeface="Montserrat Classic"/>
                <a:cs typeface="Montserrat Classic"/>
                <a:sym typeface="Montserrat Classic"/>
              </a:rPr>
              <a:t>:</a:t>
            </a:r>
          </a:p>
          <a:p>
            <a:pPr marL="733870" lvl="1" indent="-366935" algn="l">
              <a:lnSpc>
                <a:spcPts val="5438"/>
              </a:lnSpc>
              <a:buFont typeface="Arial"/>
              <a:buChar char="•"/>
            </a:pPr>
            <a:r>
              <a:rPr lang="en-US" sz="3399" dirty="0">
                <a:solidFill>
                  <a:srgbClr val="2E2E2E"/>
                </a:solidFill>
                <a:latin typeface="Montserrat Classic"/>
                <a:ea typeface="Montserrat Classic"/>
                <a:cs typeface="Montserrat Classic"/>
                <a:sym typeface="Montserrat Classic"/>
              </a:rPr>
              <a:t>C++</a:t>
            </a:r>
          </a:p>
          <a:p>
            <a:pPr algn="l">
              <a:lnSpc>
                <a:spcPts val="5438"/>
              </a:lnSpc>
            </a:pPr>
            <a:r>
              <a:rPr lang="en-US" sz="3399" dirty="0">
                <a:solidFill>
                  <a:srgbClr val="2E2E2E"/>
                </a:solidFill>
                <a:latin typeface="Montserrat Classic Bold"/>
                <a:ea typeface="Montserrat Classic Bold"/>
                <a:cs typeface="Montserrat Classic Bold"/>
                <a:sym typeface="Montserrat Classic Bold"/>
              </a:rPr>
              <a:t>Softwares :</a:t>
            </a:r>
          </a:p>
          <a:p>
            <a:pPr marL="733870" lvl="1" indent="-366935" algn="l">
              <a:lnSpc>
                <a:spcPts val="5438"/>
              </a:lnSpc>
              <a:buFont typeface="Arial"/>
              <a:buChar char="•"/>
            </a:pPr>
            <a:r>
              <a:rPr lang="en-US" sz="3399" dirty="0">
                <a:solidFill>
                  <a:srgbClr val="2E2E2E"/>
                </a:solidFill>
                <a:latin typeface="Montserrat Classic"/>
                <a:ea typeface="Montserrat Classic"/>
                <a:cs typeface="Montserrat Classic"/>
                <a:sym typeface="Montserrat Classic"/>
              </a:rPr>
              <a:t>Wireshark</a:t>
            </a:r>
          </a:p>
          <a:p>
            <a:pPr marL="733870" lvl="1" indent="-366935" algn="l">
              <a:lnSpc>
                <a:spcPts val="5438"/>
              </a:lnSpc>
              <a:buFont typeface="Arial"/>
              <a:buChar char="•"/>
            </a:pPr>
            <a:r>
              <a:rPr lang="en-US" sz="3399" dirty="0">
                <a:solidFill>
                  <a:srgbClr val="2E2E2E"/>
                </a:solidFill>
                <a:latin typeface="Montserrat Classic"/>
                <a:ea typeface="Montserrat Classic"/>
                <a:cs typeface="Montserrat Classic"/>
                <a:sym typeface="Montserrat Classic"/>
              </a:rPr>
              <a:t>Visual Studio 2022</a:t>
            </a:r>
          </a:p>
          <a:p>
            <a:pPr algn="l">
              <a:lnSpc>
                <a:spcPts val="5438"/>
              </a:lnSpc>
            </a:pPr>
            <a:r>
              <a:rPr lang="en-US" sz="3399" dirty="0">
                <a:solidFill>
                  <a:srgbClr val="2E2E2E"/>
                </a:solidFill>
                <a:latin typeface="Montserrat Classic Bold"/>
                <a:ea typeface="Montserrat Classic Bold"/>
                <a:cs typeface="Montserrat Classic Bold"/>
                <a:sym typeface="Montserrat Classic Bold"/>
              </a:rPr>
              <a:t>System Resources</a:t>
            </a:r>
            <a:r>
              <a:rPr lang="en-US" sz="3399" dirty="0">
                <a:solidFill>
                  <a:srgbClr val="2E2E2E"/>
                </a:solidFill>
                <a:latin typeface="Montserrat Classic"/>
                <a:ea typeface="Montserrat Classic"/>
                <a:cs typeface="Montserrat Classic"/>
                <a:sym typeface="Montserrat Classic"/>
              </a:rPr>
              <a:t>:</a:t>
            </a:r>
          </a:p>
          <a:p>
            <a:pPr marL="733870" lvl="1" indent="-366935" algn="l">
              <a:lnSpc>
                <a:spcPts val="5438"/>
              </a:lnSpc>
              <a:buFont typeface="Arial"/>
              <a:buChar char="•"/>
            </a:pPr>
            <a:r>
              <a:rPr lang="en-US" sz="3399" dirty="0">
                <a:solidFill>
                  <a:srgbClr val="2E2E2E"/>
                </a:solidFill>
                <a:latin typeface="Montserrat Classic"/>
                <a:ea typeface="Montserrat Classic"/>
                <a:cs typeface="Montserrat Classic"/>
                <a:sym typeface="Montserrat Classic"/>
              </a:rPr>
              <a:t>Command Prompt</a:t>
            </a:r>
          </a:p>
          <a:p>
            <a:pPr algn="l">
              <a:lnSpc>
                <a:spcPts val="5438"/>
              </a:lnSpc>
            </a:pPr>
            <a:endParaRPr lang="en-US" sz="3399" dirty="0">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706021"/>
            <a:ext cx="14750853" cy="1953886"/>
          </a:xfrm>
          <a:prstGeom prst="rect">
            <a:avLst/>
          </a:prstGeom>
        </p:spPr>
        <p:txBody>
          <a:bodyPr lIns="0" tIns="0" rIns="0" bIns="0" rtlCol="0" anchor="t">
            <a:spAutoFit/>
          </a:bodyPr>
          <a:lstStyle/>
          <a:p>
            <a:pPr algn="l">
              <a:lnSpc>
                <a:spcPts val="7513"/>
              </a:lnSpc>
            </a:pPr>
            <a:r>
              <a:rPr lang="en-US" sz="6800" dirty="0">
                <a:solidFill>
                  <a:srgbClr val="004AAD"/>
                </a:solidFill>
                <a:latin typeface="Montserrat Classic Bold"/>
                <a:ea typeface="Montserrat Classic Bold"/>
                <a:cs typeface="Montserrat Classic Bold"/>
                <a:sym typeface="Montserrat Classic Bold"/>
              </a:rPr>
              <a:t>TEAM MEMBERS AND      CONTRIBUTION</a:t>
            </a:r>
          </a:p>
        </p:txBody>
      </p:sp>
      <p:sp>
        <p:nvSpPr>
          <p:cNvPr id="5" name="TextBox 5"/>
          <p:cNvSpPr txBox="1"/>
          <p:nvPr/>
        </p:nvSpPr>
        <p:spPr>
          <a:xfrm>
            <a:off x="942975" y="3377364"/>
            <a:ext cx="14144625" cy="1477136"/>
          </a:xfrm>
          <a:prstGeom prst="rect">
            <a:avLst/>
          </a:prstGeom>
        </p:spPr>
        <p:txBody>
          <a:bodyPr wrap="square" lIns="0" tIns="0" rIns="0" bIns="0" rtlCol="0" anchor="t">
            <a:spAutoFit/>
          </a:bodyPr>
          <a:lstStyle/>
          <a:p>
            <a:pPr marL="938995" lvl="1" indent="-469497">
              <a:lnSpc>
                <a:spcPts val="6088"/>
              </a:lnSpc>
              <a:buFont typeface="Arial"/>
              <a:buChar char="•"/>
            </a:pPr>
            <a:r>
              <a:rPr lang="en-US" sz="4400" dirty="0">
                <a:solidFill>
                  <a:srgbClr val="2E2E2E"/>
                </a:solidFill>
                <a:latin typeface="Montserrat Classic Bold"/>
                <a:ea typeface="Montserrat Classic Bold"/>
                <a:cs typeface="Montserrat Classic Bold"/>
                <a:sym typeface="Montserrat Classic Bold"/>
              </a:rPr>
              <a:t>Maitri Dulla  - </a:t>
            </a:r>
            <a:r>
              <a:rPr lang="en-US" sz="4400" dirty="0">
                <a:solidFill>
                  <a:srgbClr val="2E2E2E"/>
                </a:solidFill>
                <a:latin typeface="Montserrat Classic"/>
                <a:ea typeface="Montserrat Classic"/>
                <a:cs typeface="Montserrat Classic"/>
                <a:sym typeface="Montserrat Classic"/>
              </a:rPr>
              <a:t>Certificate Generation, Coding, </a:t>
            </a:r>
            <a:r>
              <a:rPr kumimoji="0" lang="en-US" sz="4400" b="0" i="0" u="none" strike="noStrike" kern="1200" cap="none" spc="0" normalizeH="0" baseline="0" noProof="0" dirty="0">
                <a:ln>
                  <a:noFill/>
                </a:ln>
                <a:solidFill>
                  <a:srgbClr val="2E2E2E"/>
                </a:solidFill>
                <a:effectLst/>
                <a:uLnTx/>
                <a:uFillTx/>
                <a:latin typeface="Montserrat Classic"/>
                <a:ea typeface="Montserrat Classic"/>
                <a:cs typeface="Montserrat Classic"/>
                <a:sym typeface="Montserrat Classic"/>
              </a:rPr>
              <a:t>Documentation </a:t>
            </a:r>
            <a:endParaRPr lang="en-US" sz="4400" dirty="0">
              <a:solidFill>
                <a:srgbClr val="2E2E2E"/>
              </a:solidFill>
              <a:latin typeface="Montserrat Classic"/>
              <a:ea typeface="Montserrat Classic"/>
              <a:cs typeface="Montserrat Classic"/>
              <a:sym typeface="Montserrat Classic"/>
            </a:endParaRPr>
          </a:p>
        </p:txBody>
      </p:sp>
      <p:sp>
        <p:nvSpPr>
          <p:cNvPr id="6" name="TextBox 6"/>
          <p:cNvSpPr txBox="1"/>
          <p:nvPr/>
        </p:nvSpPr>
        <p:spPr>
          <a:xfrm>
            <a:off x="942974" y="6909701"/>
            <a:ext cx="13916025" cy="2259401"/>
          </a:xfrm>
          <a:prstGeom prst="rect">
            <a:avLst/>
          </a:prstGeom>
        </p:spPr>
        <p:txBody>
          <a:bodyPr wrap="square" lIns="0" tIns="0" rIns="0" bIns="0" rtlCol="0" anchor="t">
            <a:spAutoFit/>
          </a:bodyPr>
          <a:lstStyle/>
          <a:p>
            <a:pPr marL="938995" lvl="1" indent="-469497">
              <a:lnSpc>
                <a:spcPts val="6088"/>
              </a:lnSpc>
              <a:buFont typeface="Arial"/>
              <a:buChar char="•"/>
            </a:pPr>
            <a:r>
              <a:rPr lang="en-US" sz="4400" dirty="0">
                <a:solidFill>
                  <a:srgbClr val="2E2E2E"/>
                </a:solidFill>
                <a:latin typeface="Montserrat Classic Bold"/>
                <a:ea typeface="Montserrat Classic Bold"/>
                <a:cs typeface="Montserrat Classic Bold"/>
                <a:sym typeface="Montserrat Classic Bold"/>
              </a:rPr>
              <a:t>Sakshi Pawar-</a:t>
            </a:r>
            <a:r>
              <a:rPr lang="en-US" sz="4400" dirty="0">
                <a:solidFill>
                  <a:srgbClr val="2E2E2E"/>
                </a:solidFill>
                <a:latin typeface="Montserrat Classic"/>
                <a:ea typeface="Montserrat Classic"/>
                <a:cs typeface="Montserrat Classic"/>
                <a:sym typeface="Montserrat Classic"/>
              </a:rPr>
              <a:t> Coding &amp; Presentation, Resources searcher</a:t>
            </a:r>
          </a:p>
          <a:p>
            <a:pPr marL="938995" lvl="1" indent="-469497" algn="l">
              <a:lnSpc>
                <a:spcPts val="6088"/>
              </a:lnSpc>
              <a:buFont typeface="Arial"/>
              <a:buChar char="•"/>
            </a:pPr>
            <a:endParaRPr lang="en-US" sz="4349" dirty="0">
              <a:solidFill>
                <a:srgbClr val="2E2E2E"/>
              </a:solidFill>
              <a:latin typeface="Montserrat Classic"/>
              <a:ea typeface="Montserrat Classic"/>
              <a:cs typeface="Montserrat Classic"/>
              <a:sym typeface="Montserrat Classic"/>
            </a:endParaRPr>
          </a:p>
        </p:txBody>
      </p:sp>
      <p:sp>
        <p:nvSpPr>
          <p:cNvPr id="7" name="TextBox 7"/>
          <p:cNvSpPr txBox="1"/>
          <p:nvPr/>
        </p:nvSpPr>
        <p:spPr>
          <a:xfrm>
            <a:off x="942974" y="5143500"/>
            <a:ext cx="13946586" cy="1478418"/>
          </a:xfrm>
          <a:prstGeom prst="rect">
            <a:avLst/>
          </a:prstGeom>
        </p:spPr>
        <p:txBody>
          <a:bodyPr wrap="square" lIns="0" tIns="0" rIns="0" bIns="0" rtlCol="0" anchor="t">
            <a:spAutoFit/>
          </a:bodyPr>
          <a:lstStyle/>
          <a:p>
            <a:pPr marL="938995" lvl="1" indent="-469497">
              <a:lnSpc>
                <a:spcPts val="6088"/>
              </a:lnSpc>
              <a:buFont typeface="Arial"/>
              <a:buChar char="•"/>
            </a:pPr>
            <a:r>
              <a:rPr lang="en-US" sz="4400" b="1" dirty="0">
                <a:solidFill>
                  <a:srgbClr val="2E2E2E"/>
                </a:solidFill>
                <a:latin typeface="Montserrat Classic Bold"/>
                <a:ea typeface="Montserrat Classic Bold"/>
                <a:cs typeface="Montserrat Classic Bold"/>
                <a:sym typeface="Montserrat Classic Bold"/>
              </a:rPr>
              <a:t>Ayushi Meshram-</a:t>
            </a:r>
            <a:r>
              <a:rPr lang="en-US" sz="3400" b="1" dirty="0">
                <a:solidFill>
                  <a:srgbClr val="2E2E2E"/>
                </a:solidFill>
                <a:latin typeface="Montserrat Classic Bold"/>
                <a:ea typeface="Montserrat Classic Bold"/>
                <a:cs typeface="Montserrat Classic Bold"/>
                <a:sym typeface="Montserrat Classic Bold"/>
              </a:rPr>
              <a:t> </a:t>
            </a:r>
            <a:r>
              <a:rPr lang="en-US" sz="4400" dirty="0">
                <a:solidFill>
                  <a:srgbClr val="2E2E2E"/>
                </a:solidFill>
                <a:latin typeface="Montserrat Classic"/>
                <a:ea typeface="Montserrat Classic"/>
                <a:cs typeface="Montserrat Classic"/>
                <a:sym typeface="Montserrat Classic"/>
              </a:rPr>
              <a:t>Installation &amp; Coding, Presentation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95375" y="1104900"/>
            <a:ext cx="8048625" cy="1005916"/>
          </a:xfrm>
          <a:prstGeom prst="rect">
            <a:avLst/>
          </a:prstGeom>
        </p:spPr>
        <p:txBody>
          <a:bodyPr lIns="0" tIns="0" rIns="0" bIns="0" rtlCol="0" anchor="t">
            <a:spAutoFit/>
          </a:bodyPr>
          <a:lstStyle/>
          <a:p>
            <a:pPr algn="l">
              <a:lnSpc>
                <a:spcPts val="8688"/>
              </a:lnSpc>
            </a:pPr>
            <a:r>
              <a:rPr lang="en-US" sz="6800" dirty="0">
                <a:solidFill>
                  <a:srgbClr val="004AAD"/>
                </a:solidFill>
                <a:latin typeface="Montserrat Classic Bold"/>
                <a:ea typeface="Montserrat Classic Bold"/>
                <a:cs typeface="Montserrat Classic Bold"/>
                <a:sym typeface="Montserrat Classic Bold"/>
              </a:rPr>
              <a:t>CONCLUSION</a:t>
            </a:r>
          </a:p>
        </p:txBody>
      </p:sp>
      <p:sp>
        <p:nvSpPr>
          <p:cNvPr id="5" name="TextBox 5"/>
          <p:cNvSpPr txBox="1"/>
          <p:nvPr/>
        </p:nvSpPr>
        <p:spPr>
          <a:xfrm>
            <a:off x="1152524" y="2623672"/>
            <a:ext cx="16297275" cy="6167009"/>
          </a:xfrm>
          <a:prstGeom prst="rect">
            <a:avLst/>
          </a:prstGeom>
        </p:spPr>
        <p:txBody>
          <a:bodyPr wrap="square" lIns="0" tIns="0" rIns="0" bIns="0" rtlCol="0" anchor="t">
            <a:spAutoFit/>
          </a:bodyPr>
          <a:lstStyle/>
          <a:p>
            <a:pPr algn="l">
              <a:lnSpc>
                <a:spcPct val="150000"/>
              </a:lnSpc>
            </a:pPr>
            <a:r>
              <a:rPr lang="en-US" sz="3400" dirty="0">
                <a:solidFill>
                  <a:srgbClr val="2E2E2E"/>
                </a:solidFill>
                <a:latin typeface="Montserrat Classic"/>
                <a:ea typeface="Montserrat Classic"/>
                <a:cs typeface="Montserrat Classic"/>
                <a:sym typeface="Montserrat Classic"/>
              </a:rPr>
              <a:t>Using OpenSSL or mbedTLS libraries, the interactive cryptography simulation platform provides a reliable and practical way to create secure connections between a client and a server. This ensures that all interactions are encrypted, shielded from prying eyes, and can only be decrypted with the appropriate keys. The platform offers users invaluable practical experience and deep insights into the crucial role cryptography plays in protecting digital communications, leveraging our extensive knowledge in cryptographic implementations and secure communication protocols.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17059" y="4136276"/>
            <a:ext cx="11786258" cy="1731150"/>
          </a:xfrm>
          <a:prstGeom prst="rect">
            <a:avLst/>
          </a:prstGeom>
        </p:spPr>
        <p:txBody>
          <a:bodyPr lIns="0" tIns="0" rIns="0" bIns="0" rtlCol="0" anchor="t">
            <a:spAutoFit/>
          </a:bodyPr>
          <a:lstStyle/>
          <a:p>
            <a:pPr algn="l">
              <a:lnSpc>
                <a:spcPts val="13030"/>
              </a:lnSpc>
            </a:pPr>
            <a:r>
              <a:rPr lang="en-US" sz="13030" spc="-443">
                <a:solidFill>
                  <a:srgbClr val="004AAD"/>
                </a:solidFill>
                <a:latin typeface="Montserrat Classic Bold"/>
                <a:ea typeface="Montserrat Classic Bold"/>
                <a:cs typeface="Montserrat Classic Bold"/>
                <a:sym typeface="Montserrat Classic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90625"/>
            <a:ext cx="12230230" cy="1154162"/>
          </a:xfrm>
          <a:prstGeom prst="rect">
            <a:avLst/>
          </a:prstGeom>
        </p:spPr>
        <p:txBody>
          <a:bodyPr lIns="0" tIns="0" rIns="0" bIns="0" rtlCol="0" anchor="t">
            <a:spAutoFit/>
          </a:bodyPr>
          <a:lstStyle/>
          <a:p>
            <a:pPr algn="l">
              <a:lnSpc>
                <a:spcPts val="9000"/>
              </a:lnSpc>
            </a:pPr>
            <a:r>
              <a:rPr lang="en-US" sz="8000" dirty="0">
                <a:solidFill>
                  <a:srgbClr val="004AAD"/>
                </a:solidFill>
                <a:latin typeface="Montserrat Classic Bold"/>
                <a:ea typeface="Montserrat Classic Bold"/>
                <a:cs typeface="Montserrat Classic Bold"/>
                <a:sym typeface="Montserrat Classic Bold"/>
              </a:rPr>
              <a:t> TABLE OF CONTENT</a:t>
            </a:r>
          </a:p>
        </p:txBody>
      </p:sp>
      <p:sp>
        <p:nvSpPr>
          <p:cNvPr id="3" name="TextBox 3"/>
          <p:cNvSpPr txBox="1"/>
          <p:nvPr/>
        </p:nvSpPr>
        <p:spPr>
          <a:xfrm>
            <a:off x="1028700" y="2779457"/>
            <a:ext cx="9031208" cy="6202382"/>
          </a:xfrm>
          <a:prstGeom prst="rect">
            <a:avLst/>
          </a:prstGeom>
        </p:spPr>
        <p:txBody>
          <a:bodyPr lIns="0" tIns="0" rIns="0" bIns="0" rtlCol="0" anchor="t">
            <a:spAutoFit/>
          </a:bodyPr>
          <a:lstStyle/>
          <a:p>
            <a:pPr marL="777841" lvl="1" indent="-388920" algn="l">
              <a:lnSpc>
                <a:spcPts val="6196"/>
              </a:lnSpc>
              <a:buFont typeface="Arial"/>
              <a:buChar char="•"/>
            </a:pPr>
            <a:r>
              <a:rPr lang="en-US" sz="3602" dirty="0">
                <a:solidFill>
                  <a:srgbClr val="2E2E2E"/>
                </a:solidFill>
                <a:latin typeface="Montserrat Classic"/>
                <a:ea typeface="Montserrat Classic"/>
                <a:cs typeface="Montserrat Classic"/>
                <a:sym typeface="Montserrat Classic"/>
              </a:rPr>
              <a:t>Problem Statement</a:t>
            </a:r>
          </a:p>
          <a:p>
            <a:pPr marL="777841" lvl="1" indent="-388920" algn="l">
              <a:lnSpc>
                <a:spcPts val="6196"/>
              </a:lnSpc>
              <a:buFont typeface="Arial"/>
              <a:buChar char="•"/>
            </a:pPr>
            <a:r>
              <a:rPr lang="en-US" sz="3602" dirty="0">
                <a:solidFill>
                  <a:srgbClr val="2E2E2E"/>
                </a:solidFill>
                <a:latin typeface="Montserrat Classic"/>
                <a:ea typeface="Montserrat Classic"/>
                <a:cs typeface="Montserrat Classic"/>
                <a:sym typeface="Montserrat Classic"/>
              </a:rPr>
              <a:t>Unique Idea Brief</a:t>
            </a:r>
          </a:p>
          <a:p>
            <a:pPr marL="777841" lvl="1" indent="-388920" algn="l">
              <a:lnSpc>
                <a:spcPts val="6196"/>
              </a:lnSpc>
              <a:buFont typeface="Arial"/>
              <a:buChar char="•"/>
            </a:pPr>
            <a:r>
              <a:rPr lang="en-US" sz="3602" dirty="0">
                <a:solidFill>
                  <a:srgbClr val="2E2E2E"/>
                </a:solidFill>
                <a:latin typeface="Montserrat Classic"/>
                <a:ea typeface="Montserrat Classic"/>
                <a:cs typeface="Montserrat Classic"/>
                <a:sym typeface="Montserrat Classic"/>
              </a:rPr>
              <a:t>Features Offered</a:t>
            </a:r>
          </a:p>
          <a:p>
            <a:pPr marL="777841" lvl="1" indent="-388920" algn="l">
              <a:lnSpc>
                <a:spcPts val="6196"/>
              </a:lnSpc>
              <a:buFont typeface="Arial"/>
              <a:buChar char="•"/>
            </a:pPr>
            <a:r>
              <a:rPr lang="en-US" sz="3602" dirty="0">
                <a:solidFill>
                  <a:srgbClr val="2E2E2E"/>
                </a:solidFill>
                <a:latin typeface="Montserrat Classic"/>
                <a:ea typeface="Montserrat Classic"/>
                <a:cs typeface="Montserrat Classic"/>
                <a:sym typeface="Montserrat Classic"/>
              </a:rPr>
              <a:t>Process Flow</a:t>
            </a:r>
          </a:p>
          <a:p>
            <a:pPr marL="777841" lvl="1" indent="-388920" algn="l">
              <a:lnSpc>
                <a:spcPts val="6196"/>
              </a:lnSpc>
              <a:buFont typeface="Arial"/>
              <a:buChar char="•"/>
            </a:pPr>
            <a:r>
              <a:rPr lang="en-US" sz="3602" dirty="0">
                <a:solidFill>
                  <a:srgbClr val="2E2E2E"/>
                </a:solidFill>
                <a:latin typeface="Montserrat Classic"/>
                <a:ea typeface="Montserrat Classic"/>
                <a:cs typeface="Montserrat Classic"/>
                <a:sym typeface="Montserrat Classic"/>
              </a:rPr>
              <a:t>Architecture Diagram</a:t>
            </a:r>
          </a:p>
          <a:p>
            <a:pPr marL="777841" lvl="1" indent="-388920" algn="l">
              <a:lnSpc>
                <a:spcPts val="6196"/>
              </a:lnSpc>
              <a:buFont typeface="Arial"/>
              <a:buChar char="•"/>
            </a:pPr>
            <a:r>
              <a:rPr lang="en-US" sz="3602" dirty="0">
                <a:solidFill>
                  <a:srgbClr val="2E2E2E"/>
                </a:solidFill>
                <a:latin typeface="Montserrat Classic"/>
                <a:ea typeface="Montserrat Classic"/>
                <a:cs typeface="Montserrat Classic"/>
                <a:sym typeface="Montserrat Classic"/>
              </a:rPr>
              <a:t>Technologies Used</a:t>
            </a:r>
          </a:p>
          <a:p>
            <a:pPr marL="777841" lvl="1" indent="-388920" algn="l">
              <a:lnSpc>
                <a:spcPts val="6196"/>
              </a:lnSpc>
              <a:buFont typeface="Arial"/>
              <a:buChar char="•"/>
            </a:pPr>
            <a:r>
              <a:rPr lang="en-US" sz="3602" dirty="0">
                <a:solidFill>
                  <a:srgbClr val="2E2E2E"/>
                </a:solidFill>
                <a:latin typeface="Montserrat Classic"/>
                <a:ea typeface="Montserrat Classic"/>
                <a:cs typeface="Montserrat Classic"/>
                <a:sym typeface="Montserrat Classic"/>
              </a:rPr>
              <a:t>Team members and Contribution</a:t>
            </a:r>
          </a:p>
          <a:p>
            <a:pPr marL="777841" lvl="1" indent="-388920" algn="l">
              <a:lnSpc>
                <a:spcPts val="6196"/>
              </a:lnSpc>
              <a:buFont typeface="Arial"/>
              <a:buChar char="•"/>
            </a:pPr>
            <a:r>
              <a:rPr lang="en-US" sz="3602" dirty="0">
                <a:solidFill>
                  <a:srgbClr val="2E2E2E"/>
                </a:solidFill>
                <a:latin typeface="Montserrat Classic"/>
                <a:ea typeface="Montserrat Classic"/>
                <a:cs typeface="Montserrat Classic"/>
                <a:sym typeface="Montserrat Classic"/>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829100"/>
            <a:ext cx="12624469" cy="1038746"/>
          </a:xfrm>
          <a:prstGeom prst="rect">
            <a:avLst/>
          </a:prstGeom>
        </p:spPr>
        <p:txBody>
          <a:bodyPr lIns="0" tIns="0" rIns="0" bIns="0" rtlCol="0" anchor="t">
            <a:spAutoFit/>
          </a:bodyPr>
          <a:lstStyle/>
          <a:p>
            <a:pPr algn="l">
              <a:lnSpc>
                <a:spcPts val="8097"/>
              </a:lnSpc>
            </a:pPr>
            <a:r>
              <a:rPr lang="en-US" sz="8000" dirty="0">
                <a:solidFill>
                  <a:srgbClr val="004AAD"/>
                </a:solidFill>
                <a:latin typeface="Montserrat Classic Bold"/>
                <a:ea typeface="Montserrat Classic Bold"/>
                <a:cs typeface="Montserrat Classic Bold"/>
                <a:sym typeface="Montserrat Classic Bold"/>
              </a:rPr>
              <a:t>PROBLEM</a:t>
            </a:r>
            <a:r>
              <a:rPr lang="en-US" sz="8097" dirty="0">
                <a:solidFill>
                  <a:srgbClr val="004AAD"/>
                </a:solidFill>
                <a:latin typeface="Montserrat Classic Bold"/>
                <a:ea typeface="Montserrat Classic Bold"/>
                <a:cs typeface="Montserrat Classic Bold"/>
                <a:sym typeface="Montserrat Classic Bold"/>
              </a:rPr>
              <a:t> STATEMENT</a:t>
            </a:r>
          </a:p>
        </p:txBody>
      </p:sp>
      <p:sp>
        <p:nvSpPr>
          <p:cNvPr id="3" name="TextBox 3"/>
          <p:cNvSpPr txBox="1"/>
          <p:nvPr/>
        </p:nvSpPr>
        <p:spPr>
          <a:xfrm>
            <a:off x="1007918" y="3234135"/>
            <a:ext cx="15984682" cy="1919756"/>
          </a:xfrm>
          <a:prstGeom prst="rect">
            <a:avLst/>
          </a:prstGeom>
        </p:spPr>
        <p:txBody>
          <a:bodyPr wrap="square" lIns="0" tIns="0" rIns="0" bIns="0" rtlCol="0" anchor="t">
            <a:spAutoFit/>
          </a:bodyPr>
          <a:lstStyle/>
          <a:p>
            <a:pPr algn="just">
              <a:lnSpc>
                <a:spcPts val="8000"/>
              </a:lnSpc>
            </a:pPr>
            <a:r>
              <a:rPr lang="en-US" sz="5000" dirty="0">
                <a:solidFill>
                  <a:srgbClr val="2E2E2E"/>
                </a:solidFill>
                <a:latin typeface="Montserrat Classic"/>
                <a:ea typeface="Montserrat Classic"/>
                <a:cs typeface="Montserrat Classic"/>
                <a:sym typeface="Montserrat Classic"/>
              </a:rPr>
              <a:t>Cryptography Simulation with mbedTLS/OpenSSL Library Usage and User Interaction.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143000"/>
            <a:ext cx="14284238" cy="820738"/>
          </a:xfrm>
          <a:prstGeom prst="rect">
            <a:avLst/>
          </a:prstGeom>
        </p:spPr>
        <p:txBody>
          <a:bodyPr lIns="0" tIns="0" rIns="0" bIns="0" rtlCol="0" anchor="t">
            <a:spAutoFit/>
          </a:bodyPr>
          <a:lstStyle/>
          <a:p>
            <a:pPr algn="l">
              <a:lnSpc>
                <a:spcPts val="6436"/>
              </a:lnSpc>
            </a:pPr>
            <a:r>
              <a:rPr lang="en-US" sz="6800" dirty="0">
                <a:solidFill>
                  <a:srgbClr val="004AAD"/>
                </a:solidFill>
                <a:latin typeface="Montserrat Classic Bold"/>
                <a:ea typeface="Montserrat Classic Bold"/>
                <a:cs typeface="Montserrat Classic Bold"/>
                <a:sym typeface="Montserrat Classic Bold"/>
              </a:rPr>
              <a:t>UNIQUE IDEA BRIEF (SOLUTION)</a:t>
            </a:r>
          </a:p>
        </p:txBody>
      </p:sp>
      <p:sp>
        <p:nvSpPr>
          <p:cNvPr id="4" name="TextBox 4"/>
          <p:cNvSpPr txBox="1"/>
          <p:nvPr/>
        </p:nvSpPr>
        <p:spPr>
          <a:xfrm>
            <a:off x="1028700" y="2397636"/>
            <a:ext cx="16192500" cy="6881564"/>
          </a:xfrm>
          <a:prstGeom prst="rect">
            <a:avLst/>
          </a:prstGeom>
        </p:spPr>
        <p:txBody>
          <a:bodyPr wrap="square" lIns="0" tIns="0" rIns="0" bIns="0" rtlCol="0" anchor="t">
            <a:spAutoFit/>
          </a:bodyPr>
          <a:lstStyle/>
          <a:p>
            <a:pPr algn="l">
              <a:lnSpc>
                <a:spcPct val="150000"/>
              </a:lnSpc>
            </a:pPr>
            <a:r>
              <a:rPr lang="en-US" sz="3400" dirty="0">
                <a:solidFill>
                  <a:srgbClr val="2E2E2E"/>
                </a:solidFill>
                <a:latin typeface="Montserrat Classic"/>
                <a:ea typeface="Montserrat Classic"/>
                <a:cs typeface="Montserrat Classic"/>
                <a:sym typeface="Montserrat Classic"/>
              </a:rPr>
              <a:t>To develop an interactive cryptography simulation platform using mbedTLS or OpenSSL libraries. The platform will enable users to establish secure connections between servers and clients, ensuring that third parties cannot access the communication. The conversation can only be decrypted or analyzed using the corresponding key. Additionally, the platform will provide functionalities for secure key exchange, encryption and decryption processes, and simulation of various cryptographic scenarios to enhance users' understanding of secure communication protocols.</a:t>
            </a:r>
          </a:p>
          <a:p>
            <a:pPr algn="l">
              <a:lnSpc>
                <a:spcPts val="5375"/>
              </a:lnSpc>
            </a:pPr>
            <a:endParaRPr lang="en-US" sz="3359" dirty="0">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85850" y="1266825"/>
            <a:ext cx="11300201" cy="795089"/>
          </a:xfrm>
          <a:prstGeom prst="rect">
            <a:avLst/>
          </a:prstGeom>
        </p:spPr>
        <p:txBody>
          <a:bodyPr lIns="0" tIns="0" rIns="0" bIns="0" rtlCol="0" anchor="t">
            <a:spAutoFit/>
          </a:bodyPr>
          <a:lstStyle/>
          <a:p>
            <a:pPr algn="l">
              <a:lnSpc>
                <a:spcPts val="6150"/>
              </a:lnSpc>
            </a:pPr>
            <a:r>
              <a:rPr lang="en-US" sz="6800" dirty="0">
                <a:solidFill>
                  <a:srgbClr val="004AAD"/>
                </a:solidFill>
                <a:latin typeface="Montserrat Classic Bold"/>
                <a:ea typeface="Montserrat Classic Bold"/>
                <a:cs typeface="Montserrat Classic Bold"/>
                <a:sym typeface="Montserrat Classic Bold"/>
              </a:rPr>
              <a:t>FEATURES OFFERED</a:t>
            </a:r>
          </a:p>
        </p:txBody>
      </p:sp>
      <p:sp>
        <p:nvSpPr>
          <p:cNvPr id="5" name="TextBox 5"/>
          <p:cNvSpPr txBox="1"/>
          <p:nvPr/>
        </p:nvSpPr>
        <p:spPr>
          <a:xfrm>
            <a:off x="638174" y="2214633"/>
            <a:ext cx="16506825" cy="6946197"/>
          </a:xfrm>
          <a:prstGeom prst="rect">
            <a:avLst/>
          </a:prstGeom>
        </p:spPr>
        <p:txBody>
          <a:bodyPr wrap="square" lIns="0" tIns="0" rIns="0" bIns="0" rtlCol="0" anchor="t">
            <a:spAutoFit/>
          </a:bodyPr>
          <a:lstStyle/>
          <a:p>
            <a:pPr marL="823961" lvl="1" indent="-457200" algn="just">
              <a:lnSpc>
                <a:spcPct val="150000"/>
              </a:lnSpc>
              <a:buFont typeface="Arial" panose="020B0604020202020204" pitchFamily="34" charset="0"/>
              <a:buChar char="•"/>
            </a:pPr>
            <a:r>
              <a:rPr lang="en-US" sz="3397" dirty="0">
                <a:solidFill>
                  <a:srgbClr val="2E2E2E"/>
                </a:solidFill>
                <a:latin typeface="Montserrat Classic"/>
                <a:ea typeface="Montserrat Classic"/>
                <a:cs typeface="Montserrat Classic"/>
                <a:sym typeface="Montserrat Classic"/>
              </a:rPr>
              <a:t> </a:t>
            </a:r>
            <a:r>
              <a:rPr lang="en-US" sz="3397" b="1" dirty="0">
                <a:solidFill>
                  <a:srgbClr val="2E2E2E"/>
                </a:solidFill>
                <a:latin typeface="Montserrat Classic"/>
                <a:ea typeface="Montserrat Classic"/>
                <a:cs typeface="Montserrat Classic"/>
                <a:sym typeface="Montserrat Classic"/>
              </a:rPr>
              <a:t>Interactive Real-Time Simulations: </a:t>
            </a:r>
            <a:r>
              <a:rPr lang="en-US" sz="3397" dirty="0">
                <a:solidFill>
                  <a:srgbClr val="2E2E2E"/>
                </a:solidFill>
                <a:latin typeface="Montserrat Classic"/>
                <a:ea typeface="Montserrat Classic"/>
                <a:cs typeface="Montserrat Classic"/>
                <a:sym typeface="Montserrat Classic"/>
              </a:rPr>
              <a:t>Live demonstrations illustrating cryptographic processes such as encryption/decryption, digital signing, and verification for enhanced learning.</a:t>
            </a:r>
          </a:p>
          <a:p>
            <a:pPr marL="733523" lvl="1" indent="-366762" algn="just">
              <a:lnSpc>
                <a:spcPct val="150000"/>
              </a:lnSpc>
              <a:buFont typeface="Arial"/>
              <a:buChar char="•"/>
            </a:pPr>
            <a:r>
              <a:rPr lang="en-US" sz="3397" dirty="0">
                <a:solidFill>
                  <a:srgbClr val="2E2E2E"/>
                </a:solidFill>
                <a:latin typeface="Montserrat Classic"/>
                <a:ea typeface="Montserrat Classic"/>
                <a:cs typeface="Montserrat Classic"/>
                <a:sym typeface="Montserrat Classic"/>
              </a:rPr>
              <a:t> </a:t>
            </a:r>
            <a:r>
              <a:rPr lang="en-US" sz="3397" b="1" dirty="0">
                <a:solidFill>
                  <a:srgbClr val="2E2E2E"/>
                </a:solidFill>
                <a:latin typeface="Montserrat Classic"/>
                <a:ea typeface="Montserrat Classic"/>
                <a:cs typeface="Montserrat Classic"/>
                <a:sym typeface="Montserrat Classic"/>
              </a:rPr>
              <a:t>Support for Multiple Algorithms: </a:t>
            </a:r>
            <a:r>
              <a:rPr lang="en-US" sz="3397" dirty="0">
                <a:solidFill>
                  <a:srgbClr val="2E2E2E"/>
                </a:solidFill>
                <a:latin typeface="Montserrat Classic"/>
                <a:ea typeface="Montserrat Classic"/>
                <a:cs typeface="Montserrat Classic"/>
                <a:sym typeface="Montserrat Classic"/>
              </a:rPr>
              <a:t>Includes AES, RSA, DH, and other cryptographic algorithms to cater to diverse security needs and preferences.</a:t>
            </a:r>
          </a:p>
          <a:p>
            <a:pPr marL="733523" lvl="1" indent="-366762" algn="just">
              <a:lnSpc>
                <a:spcPct val="150000"/>
              </a:lnSpc>
              <a:buFont typeface="Arial"/>
              <a:buChar char="•"/>
            </a:pPr>
            <a:r>
              <a:rPr lang="en-US" sz="3397" b="1" dirty="0">
                <a:solidFill>
                  <a:srgbClr val="2E2E2E"/>
                </a:solidFill>
                <a:latin typeface="Montserrat Classic"/>
                <a:ea typeface="Montserrat Classic"/>
                <a:cs typeface="Montserrat Classic"/>
                <a:sym typeface="Montserrat Classic"/>
              </a:rPr>
              <a:t>Advanced Security Analysis Tools: </a:t>
            </a:r>
            <a:r>
              <a:rPr lang="en-US" sz="3397" dirty="0">
                <a:solidFill>
                  <a:srgbClr val="2E2E2E"/>
                </a:solidFill>
                <a:latin typeface="Montserrat Classic"/>
                <a:ea typeface="Montserrat Classic"/>
                <a:cs typeface="Montserrat Classic"/>
                <a:sym typeface="Montserrat Classic"/>
              </a:rPr>
              <a:t>Tools for visualizing and evaluating the security implications of different cryptographic choices, aiding in informed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885825"/>
            <a:ext cx="15564323" cy="6951839"/>
          </a:xfrm>
          <a:prstGeom prst="rect">
            <a:avLst/>
          </a:prstGeom>
        </p:spPr>
        <p:txBody>
          <a:bodyPr lIns="0" tIns="0" rIns="0" bIns="0" rtlCol="0" anchor="t">
            <a:spAutoFit/>
          </a:bodyPr>
          <a:lstStyle/>
          <a:p>
            <a:pPr algn="just">
              <a:lnSpc>
                <a:spcPct val="150000"/>
              </a:lnSpc>
            </a:pPr>
            <a:endParaRPr sz="3400" dirty="0"/>
          </a:p>
          <a:p>
            <a:pPr marL="733523" lvl="1" indent="-366762" algn="just">
              <a:lnSpc>
                <a:spcPct val="150000"/>
              </a:lnSpc>
              <a:buFont typeface="Arial"/>
              <a:buChar char="•"/>
            </a:pPr>
            <a:r>
              <a:rPr lang="en-US" sz="3400" b="1" dirty="0">
                <a:solidFill>
                  <a:srgbClr val="2E2E2E"/>
                </a:solidFill>
                <a:latin typeface="Montserrat Classic"/>
                <a:ea typeface="Montserrat Classic"/>
                <a:cs typeface="Montserrat Classic"/>
                <a:sym typeface="Montserrat Classic"/>
              </a:rPr>
              <a:t>Seamless Cross-Platform Compatibility: </a:t>
            </a:r>
            <a:r>
              <a:rPr lang="en-US" sz="3400" dirty="0">
                <a:solidFill>
                  <a:srgbClr val="2E2E2E"/>
                </a:solidFill>
                <a:latin typeface="Montserrat Classic"/>
                <a:ea typeface="Montserrat Classic"/>
                <a:cs typeface="Montserrat Classic"/>
                <a:sym typeface="Montserrat Classic"/>
              </a:rPr>
              <a:t>Compatible with Windows, macOS, and Linux, ensuring accessibility across various operating systems.</a:t>
            </a:r>
          </a:p>
          <a:p>
            <a:pPr marL="733523" lvl="1" indent="-366762" algn="just">
              <a:lnSpc>
                <a:spcPct val="150000"/>
              </a:lnSpc>
              <a:buFont typeface="Arial"/>
              <a:buChar char="•"/>
            </a:pPr>
            <a:endParaRPr lang="en-US" sz="3400" dirty="0">
              <a:solidFill>
                <a:srgbClr val="2E2E2E"/>
              </a:solidFill>
              <a:latin typeface="Montserrat Classic"/>
              <a:ea typeface="Montserrat Classic"/>
              <a:cs typeface="Montserrat Classic"/>
              <a:sym typeface="Montserrat Classic"/>
            </a:endParaRPr>
          </a:p>
          <a:p>
            <a:pPr marL="733523" lvl="1" indent="-366762" algn="just">
              <a:lnSpc>
                <a:spcPct val="150000"/>
              </a:lnSpc>
              <a:buFont typeface="Arial"/>
              <a:buChar char="•"/>
            </a:pPr>
            <a:r>
              <a:rPr lang="en-US" sz="3400" dirty="0">
                <a:solidFill>
                  <a:srgbClr val="2E2E2E"/>
                </a:solidFill>
                <a:latin typeface="Montserrat Classic"/>
                <a:ea typeface="Montserrat Classic"/>
                <a:cs typeface="Montserrat Classic"/>
                <a:sym typeface="Montserrat Classic"/>
              </a:rPr>
              <a:t> </a:t>
            </a:r>
            <a:r>
              <a:rPr lang="en-US" sz="3400" b="1" dirty="0">
                <a:solidFill>
                  <a:srgbClr val="2E2E2E"/>
                </a:solidFill>
                <a:latin typeface="Montserrat Classic"/>
                <a:ea typeface="Montserrat Classic"/>
                <a:cs typeface="Montserrat Classic"/>
                <a:sym typeface="Montserrat Classic"/>
              </a:rPr>
              <a:t>Integration with Leading Libraries</a:t>
            </a:r>
            <a:r>
              <a:rPr lang="en-US" sz="3400" dirty="0">
                <a:solidFill>
                  <a:srgbClr val="2E2E2E"/>
                </a:solidFill>
                <a:latin typeface="Montserrat Classic"/>
                <a:ea typeface="Montserrat Classic"/>
                <a:cs typeface="Montserrat Classic"/>
                <a:sym typeface="Montserrat Classic"/>
              </a:rPr>
              <a:t>: Integration with mbedTLS and OpenSSL for reliable and proven implementations of cryptographic functions, ensuring robust security standards.</a:t>
            </a:r>
          </a:p>
          <a:p>
            <a:pPr algn="just">
              <a:lnSpc>
                <a:spcPct val="150000"/>
              </a:lnSpc>
            </a:pPr>
            <a:endParaRPr lang="en-US" sz="3400" dirty="0">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6284008">
            <a:off x="12761683" y="7147182"/>
            <a:ext cx="4789367" cy="7690070"/>
          </a:xfrm>
          <a:custGeom>
            <a:avLst/>
            <a:gdLst/>
            <a:ahLst/>
            <a:cxnLst/>
            <a:rect l="l" t="t" r="r" b="b"/>
            <a:pathLst>
              <a:path w="4789367" h="7690070">
                <a:moveTo>
                  <a:pt x="0" y="0"/>
                </a:moveTo>
                <a:lnTo>
                  <a:pt x="4789367" y="0"/>
                </a:lnTo>
                <a:lnTo>
                  <a:pt x="4789367" y="7690070"/>
                </a:lnTo>
                <a:lnTo>
                  <a:pt x="0" y="769007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335597" y="523875"/>
            <a:ext cx="8204211" cy="987450"/>
          </a:xfrm>
          <a:prstGeom prst="rect">
            <a:avLst/>
          </a:prstGeom>
        </p:spPr>
        <p:txBody>
          <a:bodyPr lIns="0" tIns="0" rIns="0" bIns="0" rtlCol="0" anchor="t">
            <a:spAutoFit/>
          </a:bodyPr>
          <a:lstStyle/>
          <a:p>
            <a:pPr algn="l">
              <a:lnSpc>
                <a:spcPts val="7731"/>
              </a:lnSpc>
            </a:pPr>
            <a:r>
              <a:rPr lang="en-US" sz="6800" dirty="0">
                <a:solidFill>
                  <a:srgbClr val="004AAD"/>
                </a:solidFill>
                <a:latin typeface="Montserrat Classic Bold"/>
                <a:ea typeface="Montserrat Classic Bold"/>
                <a:cs typeface="Montserrat Classic Bold"/>
                <a:sym typeface="Montserrat Classic Bold"/>
              </a:rPr>
              <a:t>PROCESS FLOW</a:t>
            </a:r>
          </a:p>
        </p:txBody>
      </p:sp>
      <p:sp>
        <p:nvSpPr>
          <p:cNvPr id="5" name="TextBox 5"/>
          <p:cNvSpPr txBox="1"/>
          <p:nvPr/>
        </p:nvSpPr>
        <p:spPr>
          <a:xfrm>
            <a:off x="1419225" y="1685925"/>
            <a:ext cx="15268575" cy="6951839"/>
          </a:xfrm>
          <a:prstGeom prst="rect">
            <a:avLst/>
          </a:prstGeom>
        </p:spPr>
        <p:txBody>
          <a:bodyPr wrap="square" lIns="0" tIns="0" rIns="0" bIns="0" rtlCol="0" anchor="t">
            <a:spAutoFit/>
          </a:bodyPr>
          <a:lstStyle/>
          <a:p>
            <a:pPr marL="514350" indent="-514350" algn="just">
              <a:lnSpc>
                <a:spcPct val="150000"/>
              </a:lnSpc>
              <a:buAutoNum type="arabicPeriod"/>
            </a:pPr>
            <a:r>
              <a:rPr lang="en-US" sz="3400" dirty="0">
                <a:solidFill>
                  <a:srgbClr val="2E2E2E"/>
                </a:solidFill>
                <a:latin typeface="Montserrat Classic"/>
                <a:ea typeface="Montserrat Classic"/>
                <a:cs typeface="Montserrat Classic"/>
                <a:sym typeface="Montserrat Classic"/>
              </a:rPr>
              <a:t>Install OpenSSL and Wireshark: Set up both the OpenSSL library and Wireshark on your system.</a:t>
            </a:r>
          </a:p>
          <a:p>
            <a:pPr algn="just">
              <a:lnSpc>
                <a:spcPct val="150000"/>
              </a:lnSpc>
            </a:pPr>
            <a:r>
              <a:rPr lang="en-US" sz="3400" dirty="0">
                <a:solidFill>
                  <a:srgbClr val="2E2E2E"/>
                </a:solidFill>
                <a:latin typeface="Montserrat Classic"/>
                <a:ea typeface="Montserrat Classic"/>
                <a:cs typeface="Montserrat Classic"/>
                <a:sym typeface="Montserrat Classic"/>
              </a:rPr>
              <a:t>2. Generate Certificates: Create certificates and ensure they are    properly linked.</a:t>
            </a:r>
          </a:p>
          <a:p>
            <a:pPr algn="just">
              <a:lnSpc>
                <a:spcPct val="150000"/>
              </a:lnSpc>
            </a:pPr>
            <a:r>
              <a:rPr lang="en-US" sz="3400" dirty="0">
                <a:solidFill>
                  <a:srgbClr val="2E2E2E"/>
                </a:solidFill>
                <a:latin typeface="Montserrat Classic"/>
                <a:ea typeface="Montserrat Classic"/>
                <a:cs typeface="Montserrat Classic"/>
                <a:sym typeface="Montserrat Classic"/>
              </a:rPr>
              <a:t>3. Extract and Open Project: Unzip the provided file and open it in Visual Studio.</a:t>
            </a:r>
          </a:p>
          <a:p>
            <a:pPr algn="just">
              <a:lnSpc>
                <a:spcPct val="150000"/>
              </a:lnSpc>
            </a:pPr>
            <a:r>
              <a:rPr lang="en-US" sz="3400" dirty="0">
                <a:solidFill>
                  <a:srgbClr val="2E2E2E"/>
                </a:solidFill>
                <a:latin typeface="Montserrat Classic"/>
                <a:ea typeface="Montserrat Classic"/>
                <a:cs typeface="Montserrat Classic"/>
                <a:sym typeface="Montserrat Classic"/>
              </a:rPr>
              <a:t>4. Initialize OpenSSL in Visual Studio: Configure the OpenSSL library files and set their paths in Visual Studio.</a:t>
            </a:r>
          </a:p>
          <a:p>
            <a:pPr algn="just">
              <a:lnSpc>
                <a:spcPct val="150000"/>
              </a:lnSpc>
            </a:pPr>
            <a:endParaRPr lang="en-US" sz="3400" dirty="0">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21142D-D90A-41D0-C593-226DD8ACE13A}"/>
              </a:ext>
            </a:extLst>
          </p:cNvPr>
          <p:cNvSpPr txBox="1"/>
          <p:nvPr/>
        </p:nvSpPr>
        <p:spPr>
          <a:xfrm>
            <a:off x="1066800" y="952500"/>
            <a:ext cx="15468600" cy="6259342"/>
          </a:xfrm>
          <a:prstGeom prst="rect">
            <a:avLst/>
          </a:prstGeom>
          <a:noFill/>
        </p:spPr>
        <p:txBody>
          <a:bodyPr wrap="square">
            <a:spAutoFit/>
          </a:bodyPr>
          <a:lstStyle/>
          <a:p>
            <a:pPr algn="just">
              <a:lnSpc>
                <a:spcPct val="150000"/>
              </a:lnSpc>
            </a:pPr>
            <a:r>
              <a:rPr lang="en-US" sz="3400" dirty="0">
                <a:solidFill>
                  <a:srgbClr val="2E2E2E"/>
                </a:solidFill>
                <a:latin typeface="Montserrat Classic"/>
                <a:ea typeface="Montserrat Classic"/>
                <a:cs typeface="Montserrat Classic"/>
                <a:sym typeface="Montserrat Classic"/>
              </a:rPr>
              <a:t>5. Develop and Test Code: Write the necessary C++ files and perform test passes to create a chat bot that operates in the command prompt </a:t>
            </a:r>
          </a:p>
          <a:p>
            <a:pPr algn="just">
              <a:lnSpc>
                <a:spcPct val="150000"/>
              </a:lnSpc>
            </a:pPr>
            <a:r>
              <a:rPr lang="en-US" sz="3400" dirty="0">
                <a:solidFill>
                  <a:srgbClr val="2E2E2E"/>
                </a:solidFill>
                <a:latin typeface="Montserrat Classic"/>
                <a:ea typeface="Montserrat Classic"/>
                <a:cs typeface="Montserrat Classic"/>
                <a:sym typeface="Montserrat Classic"/>
              </a:rPr>
              <a:t>6. Monitor Chat Traffic: Use Wireshark to track the chat in its encrypted format.</a:t>
            </a:r>
          </a:p>
          <a:p>
            <a:pPr algn="just">
              <a:lnSpc>
                <a:spcPct val="150000"/>
              </a:lnSpc>
            </a:pPr>
            <a:r>
              <a:rPr lang="en-US" sz="3400" dirty="0">
                <a:solidFill>
                  <a:srgbClr val="2E2E2E"/>
                </a:solidFill>
                <a:latin typeface="Montserrat Classic"/>
                <a:ea typeface="Montserrat Classic"/>
                <a:cs typeface="Montserrat Classic"/>
                <a:sym typeface="Montserrat Classic"/>
              </a:rPr>
              <a:t>7. Decrypt Chat: Decrypt the chat using the private key that was generated during tracking.</a:t>
            </a:r>
          </a:p>
          <a:p>
            <a:pPr algn="just">
              <a:lnSpc>
                <a:spcPct val="150000"/>
              </a:lnSpc>
            </a:pPr>
            <a:r>
              <a:rPr lang="en-US" sz="3400" dirty="0">
                <a:solidFill>
                  <a:srgbClr val="2E2E2E"/>
                </a:solidFill>
                <a:latin typeface="Montserrat Classic"/>
                <a:ea typeface="Montserrat Classic"/>
                <a:cs typeface="Montserrat Classic"/>
                <a:sym typeface="Montserrat Classic"/>
              </a:rPr>
              <a:t>8. Objective: The primary goal of these exercises is to create secure traffic between a client and a server.</a:t>
            </a:r>
          </a:p>
        </p:txBody>
      </p:sp>
    </p:spTree>
    <p:extLst>
      <p:ext uri="{BB962C8B-B14F-4D97-AF65-F5344CB8AC3E}">
        <p14:creationId xmlns:p14="http://schemas.microsoft.com/office/powerpoint/2010/main" val="107833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BCEF-91B0-C41E-69BF-51156569C17D}"/>
              </a:ext>
            </a:extLst>
          </p:cNvPr>
          <p:cNvSpPr>
            <a:spLocks noGrp="1"/>
          </p:cNvSpPr>
          <p:nvPr>
            <p:ph type="title"/>
          </p:nvPr>
        </p:nvSpPr>
        <p:spPr>
          <a:xfrm>
            <a:off x="1066800" y="429905"/>
            <a:ext cx="15666720" cy="1360795"/>
          </a:xfrm>
        </p:spPr>
        <p:txBody>
          <a:bodyPr>
            <a:normAutofit/>
          </a:bodyPr>
          <a:lstStyle/>
          <a:p>
            <a:r>
              <a:rPr lang="en-US" sz="6800" dirty="0">
                <a:solidFill>
                  <a:srgbClr val="004AAD"/>
                </a:solidFill>
                <a:latin typeface="Montserrat Classic Bold"/>
                <a:ea typeface="Montserrat Classic Bold"/>
                <a:cs typeface="Montserrat Classic Bold"/>
                <a:sym typeface="Montserrat Classic Bold"/>
              </a:rPr>
              <a:t>ARCHITECTURE DIAGRAM</a:t>
            </a:r>
            <a:endParaRPr lang="en-IN" sz="6800" dirty="0"/>
          </a:p>
        </p:txBody>
      </p:sp>
      <p:pic>
        <p:nvPicPr>
          <p:cNvPr id="4" name="Graphic 3" descr="Database with solid fill">
            <a:extLst>
              <a:ext uri="{FF2B5EF4-FFF2-40B4-BE49-F238E27FC236}">
                <a16:creationId xmlns:a16="http://schemas.microsoft.com/office/drawing/2014/main" id="{7CA2BEA3-DFB7-94CB-2A6B-4E9A42E1C5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3637" y="3147822"/>
            <a:ext cx="1160867" cy="1160867"/>
          </a:xfrm>
          <a:prstGeom prst="rect">
            <a:avLst/>
          </a:prstGeom>
        </p:spPr>
      </p:pic>
      <p:pic>
        <p:nvPicPr>
          <p:cNvPr id="7" name="Graphic 6" descr="Computer with solid fill">
            <a:extLst>
              <a:ext uri="{FF2B5EF4-FFF2-40B4-BE49-F238E27FC236}">
                <a16:creationId xmlns:a16="http://schemas.microsoft.com/office/drawing/2014/main" id="{7F539F3A-78D6-DB65-BA4F-2F2E4AE066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944600" y="5942338"/>
            <a:ext cx="2090057" cy="1301615"/>
          </a:xfrm>
          <a:prstGeom prst="rect">
            <a:avLst/>
          </a:prstGeom>
        </p:spPr>
      </p:pic>
      <p:pic>
        <p:nvPicPr>
          <p:cNvPr id="9" name="Graphic 8" descr="Internet with solid fill">
            <a:extLst>
              <a:ext uri="{FF2B5EF4-FFF2-40B4-BE49-F238E27FC236}">
                <a16:creationId xmlns:a16="http://schemas.microsoft.com/office/drawing/2014/main" id="{60436236-DE13-21F3-3B53-2594148B9D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07867" y="3073204"/>
            <a:ext cx="1254781" cy="1254781"/>
          </a:xfrm>
          <a:prstGeom prst="rect">
            <a:avLst/>
          </a:prstGeom>
        </p:spPr>
      </p:pic>
      <p:pic>
        <p:nvPicPr>
          <p:cNvPr id="11" name="Graphic 10" descr="Document with solid fill">
            <a:extLst>
              <a:ext uri="{FF2B5EF4-FFF2-40B4-BE49-F238E27FC236}">
                <a16:creationId xmlns:a16="http://schemas.microsoft.com/office/drawing/2014/main" id="{3AC4376D-7BFF-4DEE-043C-8DC8A2BC7B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225318" y="3101656"/>
            <a:ext cx="1166311" cy="1166311"/>
          </a:xfrm>
          <a:prstGeom prst="rect">
            <a:avLst/>
          </a:prstGeom>
        </p:spPr>
      </p:pic>
      <p:pic>
        <p:nvPicPr>
          <p:cNvPr id="13" name="Graphic 12" descr="User with solid fill">
            <a:extLst>
              <a:ext uri="{FF2B5EF4-FFF2-40B4-BE49-F238E27FC236}">
                <a16:creationId xmlns:a16="http://schemas.microsoft.com/office/drawing/2014/main" id="{106B2858-8CBC-6EC0-0096-1E76409C509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95360" y="3348503"/>
            <a:ext cx="1166311" cy="1166311"/>
          </a:xfrm>
          <a:prstGeom prst="rect">
            <a:avLst/>
          </a:prstGeom>
        </p:spPr>
      </p:pic>
      <p:pic>
        <p:nvPicPr>
          <p:cNvPr id="15" name="Graphic 14" descr="Diploma roll with solid fill">
            <a:extLst>
              <a:ext uri="{FF2B5EF4-FFF2-40B4-BE49-F238E27FC236}">
                <a16:creationId xmlns:a16="http://schemas.microsoft.com/office/drawing/2014/main" id="{6DCB7DC5-1BA0-5BF7-8A2E-15D700F014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25439" y="6148120"/>
            <a:ext cx="1370511" cy="1370511"/>
          </a:xfrm>
          <a:prstGeom prst="rect">
            <a:avLst/>
          </a:prstGeom>
        </p:spPr>
      </p:pic>
      <p:pic>
        <p:nvPicPr>
          <p:cNvPr id="17" name="Picture 16">
            <a:extLst>
              <a:ext uri="{FF2B5EF4-FFF2-40B4-BE49-F238E27FC236}">
                <a16:creationId xmlns:a16="http://schemas.microsoft.com/office/drawing/2014/main" id="{2FA326D8-AC16-56EF-449A-B83C9294A99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94843" y="3440202"/>
            <a:ext cx="1365653" cy="1110622"/>
          </a:xfrm>
          <a:prstGeom prst="rect">
            <a:avLst/>
          </a:prstGeom>
        </p:spPr>
      </p:pic>
      <p:pic>
        <p:nvPicPr>
          <p:cNvPr id="18" name="Picture 17">
            <a:extLst>
              <a:ext uri="{FF2B5EF4-FFF2-40B4-BE49-F238E27FC236}">
                <a16:creationId xmlns:a16="http://schemas.microsoft.com/office/drawing/2014/main" id="{F97CFBFF-4400-C5D6-A2FE-5970FEE78F3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35149" y="5482525"/>
            <a:ext cx="1365652" cy="1110621"/>
          </a:xfrm>
          <a:prstGeom prst="rect">
            <a:avLst/>
          </a:prstGeom>
        </p:spPr>
      </p:pic>
      <p:sp>
        <p:nvSpPr>
          <p:cNvPr id="19" name="Rectangle 18">
            <a:extLst>
              <a:ext uri="{FF2B5EF4-FFF2-40B4-BE49-F238E27FC236}">
                <a16:creationId xmlns:a16="http://schemas.microsoft.com/office/drawing/2014/main" id="{B5F9F3BA-8BEA-28CC-A55D-016957362E8F}"/>
              </a:ext>
            </a:extLst>
          </p:cNvPr>
          <p:cNvSpPr/>
          <p:nvPr/>
        </p:nvSpPr>
        <p:spPr>
          <a:xfrm>
            <a:off x="4572000" y="3101656"/>
            <a:ext cx="2135434" cy="4708844"/>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r55</a:t>
            </a:r>
            <a:endParaRPr lang="en-IN" dirty="0"/>
          </a:p>
        </p:txBody>
      </p:sp>
      <p:pic>
        <p:nvPicPr>
          <p:cNvPr id="20" name="Picture 19">
            <a:extLst>
              <a:ext uri="{FF2B5EF4-FFF2-40B4-BE49-F238E27FC236}">
                <a16:creationId xmlns:a16="http://schemas.microsoft.com/office/drawing/2014/main" id="{E497BC1B-A1FE-1A63-F9FA-D7CA5DBB17F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904229" y="2835191"/>
            <a:ext cx="865422" cy="703807"/>
          </a:xfrm>
          <a:prstGeom prst="rect">
            <a:avLst/>
          </a:prstGeom>
        </p:spPr>
      </p:pic>
      <p:sp>
        <p:nvSpPr>
          <p:cNvPr id="22" name="TextBox 21">
            <a:extLst>
              <a:ext uri="{FF2B5EF4-FFF2-40B4-BE49-F238E27FC236}">
                <a16:creationId xmlns:a16="http://schemas.microsoft.com/office/drawing/2014/main" id="{1316BDED-C3C5-9D9A-A5EE-4C05C7015C9C}"/>
              </a:ext>
            </a:extLst>
          </p:cNvPr>
          <p:cNvSpPr txBox="1"/>
          <p:nvPr/>
        </p:nvSpPr>
        <p:spPr>
          <a:xfrm>
            <a:off x="1525450" y="5482525"/>
            <a:ext cx="1491786" cy="487507"/>
          </a:xfrm>
          <a:prstGeom prst="rect">
            <a:avLst/>
          </a:prstGeom>
          <a:noFill/>
        </p:spPr>
        <p:txBody>
          <a:bodyPr wrap="square" rtlCol="0">
            <a:spAutoFit/>
          </a:bodyPr>
          <a:lstStyle/>
          <a:p>
            <a:endParaRPr lang="en-IN" dirty="0"/>
          </a:p>
        </p:txBody>
      </p:sp>
      <p:sp>
        <p:nvSpPr>
          <p:cNvPr id="23" name="TextBox 22">
            <a:extLst>
              <a:ext uri="{FF2B5EF4-FFF2-40B4-BE49-F238E27FC236}">
                <a16:creationId xmlns:a16="http://schemas.microsoft.com/office/drawing/2014/main" id="{57FFAF68-8066-87C6-5D10-3F9A3E6DC295}"/>
              </a:ext>
            </a:extLst>
          </p:cNvPr>
          <p:cNvSpPr txBox="1"/>
          <p:nvPr/>
        </p:nvSpPr>
        <p:spPr>
          <a:xfrm>
            <a:off x="1432381" y="4728001"/>
            <a:ext cx="1703258" cy="830997"/>
          </a:xfrm>
          <a:prstGeom prst="rect">
            <a:avLst/>
          </a:prstGeom>
          <a:noFill/>
        </p:spPr>
        <p:txBody>
          <a:bodyPr wrap="square" rtlCol="0">
            <a:spAutoFit/>
          </a:bodyPr>
          <a:lstStyle/>
          <a:p>
            <a:pPr algn="ctr"/>
            <a:r>
              <a:rPr lang="en-US" sz="2400" dirty="0"/>
              <a:t>Private Key Store</a:t>
            </a:r>
            <a:endParaRPr lang="en-IN" sz="2400" dirty="0"/>
          </a:p>
        </p:txBody>
      </p:sp>
      <p:sp>
        <p:nvSpPr>
          <p:cNvPr id="25" name="TextBox 24">
            <a:extLst>
              <a:ext uri="{FF2B5EF4-FFF2-40B4-BE49-F238E27FC236}">
                <a16:creationId xmlns:a16="http://schemas.microsoft.com/office/drawing/2014/main" id="{11C6F0E1-B08E-3AB9-3DF7-C476E92F94CE}"/>
              </a:ext>
            </a:extLst>
          </p:cNvPr>
          <p:cNvSpPr txBox="1"/>
          <p:nvPr/>
        </p:nvSpPr>
        <p:spPr>
          <a:xfrm>
            <a:off x="4593771" y="4804475"/>
            <a:ext cx="1828801" cy="461665"/>
          </a:xfrm>
          <a:prstGeom prst="rect">
            <a:avLst/>
          </a:prstGeom>
          <a:noFill/>
        </p:spPr>
        <p:txBody>
          <a:bodyPr wrap="square">
            <a:spAutoFit/>
          </a:bodyPr>
          <a:lstStyle/>
          <a:p>
            <a:pPr algn="ctr"/>
            <a:r>
              <a:rPr lang="en-US" sz="2400" dirty="0"/>
              <a:t>Private Key</a:t>
            </a:r>
            <a:endParaRPr lang="en-IN" sz="2400" dirty="0"/>
          </a:p>
        </p:txBody>
      </p:sp>
      <p:sp>
        <p:nvSpPr>
          <p:cNvPr id="27" name="TextBox 26">
            <a:extLst>
              <a:ext uri="{FF2B5EF4-FFF2-40B4-BE49-F238E27FC236}">
                <a16:creationId xmlns:a16="http://schemas.microsoft.com/office/drawing/2014/main" id="{9D863609-607B-698C-2D83-F50073039FE7}"/>
              </a:ext>
            </a:extLst>
          </p:cNvPr>
          <p:cNvSpPr txBox="1"/>
          <p:nvPr/>
        </p:nvSpPr>
        <p:spPr>
          <a:xfrm flipH="1">
            <a:off x="4571999" y="6968959"/>
            <a:ext cx="1904053" cy="461665"/>
          </a:xfrm>
          <a:prstGeom prst="rect">
            <a:avLst/>
          </a:prstGeom>
          <a:noFill/>
        </p:spPr>
        <p:txBody>
          <a:bodyPr wrap="square">
            <a:spAutoFit/>
          </a:bodyPr>
          <a:lstStyle/>
          <a:p>
            <a:pPr algn="ctr"/>
            <a:r>
              <a:rPr lang="en-US" sz="2400" dirty="0"/>
              <a:t>Public Key</a:t>
            </a:r>
            <a:endParaRPr lang="en-IN" sz="2400" dirty="0"/>
          </a:p>
        </p:txBody>
      </p:sp>
      <p:sp>
        <p:nvSpPr>
          <p:cNvPr id="29" name="TextBox 28">
            <a:extLst>
              <a:ext uri="{FF2B5EF4-FFF2-40B4-BE49-F238E27FC236}">
                <a16:creationId xmlns:a16="http://schemas.microsoft.com/office/drawing/2014/main" id="{3B1C70EB-7502-5EE1-5A58-DE73C28BFB41}"/>
              </a:ext>
            </a:extLst>
          </p:cNvPr>
          <p:cNvSpPr txBox="1"/>
          <p:nvPr/>
        </p:nvSpPr>
        <p:spPr>
          <a:xfrm>
            <a:off x="8534400" y="7430624"/>
            <a:ext cx="1828799" cy="461665"/>
          </a:xfrm>
          <a:prstGeom prst="rect">
            <a:avLst/>
          </a:prstGeom>
          <a:noFill/>
        </p:spPr>
        <p:txBody>
          <a:bodyPr wrap="square">
            <a:spAutoFit/>
          </a:bodyPr>
          <a:lstStyle/>
          <a:p>
            <a:pPr algn="ctr"/>
            <a:r>
              <a:rPr lang="en-US" sz="2400" dirty="0"/>
              <a:t>Certificate</a:t>
            </a:r>
            <a:endParaRPr lang="en-IN" sz="2400" dirty="0"/>
          </a:p>
        </p:txBody>
      </p:sp>
      <p:sp>
        <p:nvSpPr>
          <p:cNvPr id="31" name="TextBox 30">
            <a:extLst>
              <a:ext uri="{FF2B5EF4-FFF2-40B4-BE49-F238E27FC236}">
                <a16:creationId xmlns:a16="http://schemas.microsoft.com/office/drawing/2014/main" id="{144A9A9D-BD56-1C2F-E7DC-78CC4CA70302}"/>
              </a:ext>
            </a:extLst>
          </p:cNvPr>
          <p:cNvSpPr txBox="1"/>
          <p:nvPr/>
        </p:nvSpPr>
        <p:spPr>
          <a:xfrm>
            <a:off x="8611689" y="4433444"/>
            <a:ext cx="1370511" cy="523220"/>
          </a:xfrm>
          <a:prstGeom prst="rect">
            <a:avLst/>
          </a:prstGeom>
          <a:noFill/>
        </p:spPr>
        <p:txBody>
          <a:bodyPr wrap="square">
            <a:spAutoFit/>
          </a:bodyPr>
          <a:lstStyle/>
          <a:p>
            <a:pPr algn="ctr"/>
            <a:r>
              <a:rPr lang="en-US" sz="2800" dirty="0"/>
              <a:t>Client</a:t>
            </a:r>
            <a:endParaRPr lang="en-IN" sz="2400" dirty="0"/>
          </a:p>
        </p:txBody>
      </p:sp>
      <p:sp>
        <p:nvSpPr>
          <p:cNvPr id="33" name="TextBox 32">
            <a:extLst>
              <a:ext uri="{FF2B5EF4-FFF2-40B4-BE49-F238E27FC236}">
                <a16:creationId xmlns:a16="http://schemas.microsoft.com/office/drawing/2014/main" id="{A39AA6E8-CE93-FCB3-2736-50B35641F7A1}"/>
              </a:ext>
            </a:extLst>
          </p:cNvPr>
          <p:cNvSpPr txBox="1"/>
          <p:nvPr/>
        </p:nvSpPr>
        <p:spPr>
          <a:xfrm>
            <a:off x="13378096" y="4379829"/>
            <a:ext cx="2860753" cy="461665"/>
          </a:xfrm>
          <a:prstGeom prst="rect">
            <a:avLst/>
          </a:prstGeom>
          <a:noFill/>
        </p:spPr>
        <p:txBody>
          <a:bodyPr wrap="square">
            <a:spAutoFit/>
          </a:bodyPr>
          <a:lstStyle/>
          <a:p>
            <a:pPr algn="ctr"/>
            <a:r>
              <a:rPr lang="en-US" sz="2400" dirty="0"/>
              <a:t>Certificate request</a:t>
            </a:r>
            <a:endParaRPr lang="en-IN" sz="2400" dirty="0"/>
          </a:p>
        </p:txBody>
      </p:sp>
      <p:sp>
        <p:nvSpPr>
          <p:cNvPr id="35" name="TextBox 34">
            <a:extLst>
              <a:ext uri="{FF2B5EF4-FFF2-40B4-BE49-F238E27FC236}">
                <a16:creationId xmlns:a16="http://schemas.microsoft.com/office/drawing/2014/main" id="{968D7159-44DA-F5DF-67CA-D49F00936E89}"/>
              </a:ext>
            </a:extLst>
          </p:cNvPr>
          <p:cNvSpPr txBox="1"/>
          <p:nvPr/>
        </p:nvSpPr>
        <p:spPr>
          <a:xfrm>
            <a:off x="13559252" y="7518631"/>
            <a:ext cx="2860752" cy="461665"/>
          </a:xfrm>
          <a:prstGeom prst="rect">
            <a:avLst/>
          </a:prstGeom>
          <a:noFill/>
        </p:spPr>
        <p:txBody>
          <a:bodyPr wrap="square">
            <a:spAutoFit/>
          </a:bodyPr>
          <a:lstStyle/>
          <a:p>
            <a:pPr algn="ctr"/>
            <a:r>
              <a:rPr lang="en-US" sz="2400" dirty="0"/>
              <a:t>Certificate Authority</a:t>
            </a:r>
            <a:endParaRPr lang="en-IN" sz="2400" dirty="0"/>
          </a:p>
        </p:txBody>
      </p:sp>
      <p:sp>
        <p:nvSpPr>
          <p:cNvPr id="37" name="TextBox 36">
            <a:extLst>
              <a:ext uri="{FF2B5EF4-FFF2-40B4-BE49-F238E27FC236}">
                <a16:creationId xmlns:a16="http://schemas.microsoft.com/office/drawing/2014/main" id="{A0F982E2-C776-3EDB-C2A2-87896967EF7C}"/>
              </a:ext>
            </a:extLst>
          </p:cNvPr>
          <p:cNvSpPr txBox="1"/>
          <p:nvPr/>
        </p:nvSpPr>
        <p:spPr>
          <a:xfrm>
            <a:off x="4593771" y="8128126"/>
            <a:ext cx="2286000" cy="461665"/>
          </a:xfrm>
          <a:prstGeom prst="rect">
            <a:avLst/>
          </a:prstGeom>
          <a:noFill/>
        </p:spPr>
        <p:txBody>
          <a:bodyPr wrap="square">
            <a:spAutoFit/>
          </a:bodyPr>
          <a:lstStyle/>
          <a:p>
            <a:pPr algn="ctr"/>
            <a:r>
              <a:rPr lang="en-US" sz="2400" dirty="0"/>
              <a:t>Key pair</a:t>
            </a:r>
            <a:endParaRPr lang="en-IN" sz="2400" dirty="0"/>
          </a:p>
        </p:txBody>
      </p:sp>
      <p:sp>
        <p:nvSpPr>
          <p:cNvPr id="39" name="TextBox 38">
            <a:extLst>
              <a:ext uri="{FF2B5EF4-FFF2-40B4-BE49-F238E27FC236}">
                <a16:creationId xmlns:a16="http://schemas.microsoft.com/office/drawing/2014/main" id="{0BDB53DB-AA51-5D80-42C1-294617FDC195}"/>
              </a:ext>
            </a:extLst>
          </p:cNvPr>
          <p:cNvSpPr txBox="1"/>
          <p:nvPr/>
        </p:nvSpPr>
        <p:spPr>
          <a:xfrm>
            <a:off x="10550173" y="2946619"/>
            <a:ext cx="1676400" cy="461665"/>
          </a:xfrm>
          <a:prstGeom prst="rect">
            <a:avLst/>
          </a:prstGeom>
          <a:noFill/>
        </p:spPr>
        <p:txBody>
          <a:bodyPr wrap="square">
            <a:spAutoFit/>
          </a:bodyPr>
          <a:lstStyle/>
          <a:p>
            <a:pPr algn="ctr"/>
            <a:r>
              <a:rPr lang="en-US" sz="2400" dirty="0"/>
              <a:t>Public Key</a:t>
            </a:r>
            <a:endParaRPr lang="en-IN" sz="2400" dirty="0"/>
          </a:p>
        </p:txBody>
      </p:sp>
      <p:cxnSp>
        <p:nvCxnSpPr>
          <p:cNvPr id="41" name="Straight Arrow Connector 40">
            <a:extLst>
              <a:ext uri="{FF2B5EF4-FFF2-40B4-BE49-F238E27FC236}">
                <a16:creationId xmlns:a16="http://schemas.microsoft.com/office/drawing/2014/main" id="{9562328F-BEEF-97B4-9CD8-1492ADAF5257}"/>
              </a:ext>
            </a:extLst>
          </p:cNvPr>
          <p:cNvCxnSpPr>
            <a:cxnSpLocks/>
          </p:cNvCxnSpPr>
          <p:nvPr/>
        </p:nvCxnSpPr>
        <p:spPr>
          <a:xfrm flipH="1">
            <a:off x="2667745" y="3821655"/>
            <a:ext cx="190425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68F7AA1C-F2C7-3B53-8589-94239B51C684}"/>
              </a:ext>
            </a:extLst>
          </p:cNvPr>
          <p:cNvCxnSpPr>
            <a:cxnSpLocks/>
            <a:endCxn id="31" idx="2"/>
          </p:cNvCxnSpPr>
          <p:nvPr/>
        </p:nvCxnSpPr>
        <p:spPr>
          <a:xfrm flipV="1">
            <a:off x="9296944" y="4956664"/>
            <a:ext cx="1" cy="14822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6E08E8A-B5C3-E8FB-A938-4F1151CC22B9}"/>
              </a:ext>
            </a:extLst>
          </p:cNvPr>
          <p:cNvCxnSpPr>
            <a:cxnSpLocks/>
            <a:stCxn id="33" idx="2"/>
          </p:cNvCxnSpPr>
          <p:nvPr/>
        </p:nvCxnSpPr>
        <p:spPr>
          <a:xfrm>
            <a:off x="14808473" y="4841494"/>
            <a:ext cx="0" cy="130662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C4E404A-51E8-8C59-0339-C7B5DA42E89E}"/>
              </a:ext>
            </a:extLst>
          </p:cNvPr>
          <p:cNvCxnSpPr>
            <a:cxnSpLocks/>
          </p:cNvCxnSpPr>
          <p:nvPr/>
        </p:nvCxnSpPr>
        <p:spPr>
          <a:xfrm>
            <a:off x="10227829" y="3850954"/>
            <a:ext cx="399748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A5A7CA21-8ED7-769A-EE95-D41FEE8FCAD5}"/>
              </a:ext>
            </a:extLst>
          </p:cNvPr>
          <p:cNvCxnSpPr>
            <a:cxnSpLocks/>
          </p:cNvCxnSpPr>
          <p:nvPr/>
        </p:nvCxnSpPr>
        <p:spPr>
          <a:xfrm>
            <a:off x="6707434" y="3850954"/>
            <a:ext cx="206810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90AFCC-A4F5-21C0-D3B5-98D2CA14BB9B}"/>
              </a:ext>
            </a:extLst>
          </p:cNvPr>
          <p:cNvCxnSpPr>
            <a:cxnSpLocks/>
          </p:cNvCxnSpPr>
          <p:nvPr/>
        </p:nvCxnSpPr>
        <p:spPr>
          <a:xfrm flipH="1">
            <a:off x="10363199" y="6968959"/>
            <a:ext cx="358140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37C54630-480E-A153-D2E5-C4A5EBDBF019}"/>
              </a:ext>
            </a:extLst>
          </p:cNvPr>
          <p:cNvSpPr txBox="1"/>
          <p:nvPr/>
        </p:nvSpPr>
        <p:spPr>
          <a:xfrm>
            <a:off x="6426002" y="3187095"/>
            <a:ext cx="2590799" cy="461665"/>
          </a:xfrm>
          <a:prstGeom prst="rect">
            <a:avLst/>
          </a:prstGeom>
          <a:noFill/>
        </p:spPr>
        <p:txBody>
          <a:bodyPr wrap="square">
            <a:spAutoFit/>
          </a:bodyPr>
          <a:lstStyle/>
          <a:p>
            <a:pPr algn="ctr"/>
            <a:r>
              <a:rPr lang="en-US" sz="2400" dirty="0"/>
              <a:t>Created by</a:t>
            </a:r>
            <a:endParaRPr lang="en-IN" sz="2400" dirty="0"/>
          </a:p>
        </p:txBody>
      </p:sp>
      <p:sp>
        <p:nvSpPr>
          <p:cNvPr id="67" name="TextBox 66">
            <a:extLst>
              <a:ext uri="{FF2B5EF4-FFF2-40B4-BE49-F238E27FC236}">
                <a16:creationId xmlns:a16="http://schemas.microsoft.com/office/drawing/2014/main" id="{756E0A6F-DEE3-4444-CC1B-F9CEAB7C0971}"/>
              </a:ext>
            </a:extLst>
          </p:cNvPr>
          <p:cNvSpPr txBox="1"/>
          <p:nvPr/>
        </p:nvSpPr>
        <p:spPr>
          <a:xfrm>
            <a:off x="7461964" y="5555057"/>
            <a:ext cx="2133600" cy="461665"/>
          </a:xfrm>
          <a:prstGeom prst="rect">
            <a:avLst/>
          </a:prstGeom>
          <a:noFill/>
        </p:spPr>
        <p:txBody>
          <a:bodyPr wrap="square">
            <a:spAutoFit/>
          </a:bodyPr>
          <a:lstStyle/>
          <a:p>
            <a:pPr algn="ctr"/>
            <a:r>
              <a:rPr lang="en-US" sz="2400" dirty="0"/>
              <a:t>To Client</a:t>
            </a:r>
            <a:endParaRPr lang="en-IN" sz="2400" dirty="0"/>
          </a:p>
        </p:txBody>
      </p:sp>
      <p:sp>
        <p:nvSpPr>
          <p:cNvPr id="69" name="TextBox 68">
            <a:extLst>
              <a:ext uri="{FF2B5EF4-FFF2-40B4-BE49-F238E27FC236}">
                <a16:creationId xmlns:a16="http://schemas.microsoft.com/office/drawing/2014/main" id="{39D1AB4A-AEB6-4B3F-8E5A-0C455CDAADCB}"/>
              </a:ext>
            </a:extLst>
          </p:cNvPr>
          <p:cNvSpPr txBox="1"/>
          <p:nvPr/>
        </p:nvSpPr>
        <p:spPr>
          <a:xfrm>
            <a:off x="11232075" y="7060841"/>
            <a:ext cx="1676399" cy="461665"/>
          </a:xfrm>
          <a:prstGeom prst="rect">
            <a:avLst/>
          </a:prstGeom>
          <a:noFill/>
        </p:spPr>
        <p:txBody>
          <a:bodyPr wrap="square">
            <a:spAutoFit/>
          </a:bodyPr>
          <a:lstStyle/>
          <a:p>
            <a:pPr algn="ctr"/>
            <a:r>
              <a:rPr lang="en-US" sz="2400" dirty="0"/>
              <a:t>Issues</a:t>
            </a:r>
            <a:endParaRPr lang="en-IN" sz="2400" dirty="0"/>
          </a:p>
        </p:txBody>
      </p:sp>
      <p:sp>
        <p:nvSpPr>
          <p:cNvPr id="71" name="TextBox 70">
            <a:extLst>
              <a:ext uri="{FF2B5EF4-FFF2-40B4-BE49-F238E27FC236}">
                <a16:creationId xmlns:a16="http://schemas.microsoft.com/office/drawing/2014/main" id="{4CC57D7A-7254-C582-4E73-CE2681075B04}"/>
              </a:ext>
            </a:extLst>
          </p:cNvPr>
          <p:cNvSpPr txBox="1"/>
          <p:nvPr/>
        </p:nvSpPr>
        <p:spPr>
          <a:xfrm>
            <a:off x="14787438" y="5263974"/>
            <a:ext cx="2285456" cy="461665"/>
          </a:xfrm>
          <a:prstGeom prst="rect">
            <a:avLst/>
          </a:prstGeom>
          <a:noFill/>
        </p:spPr>
        <p:txBody>
          <a:bodyPr wrap="square">
            <a:spAutoFit/>
          </a:bodyPr>
          <a:lstStyle/>
          <a:p>
            <a:pPr algn="ctr"/>
            <a:r>
              <a:rPr lang="en-US" sz="2400" dirty="0"/>
              <a:t>Submitted To</a:t>
            </a:r>
            <a:endParaRPr lang="en-IN" sz="2000" dirty="0"/>
          </a:p>
        </p:txBody>
      </p:sp>
      <p:pic>
        <p:nvPicPr>
          <p:cNvPr id="72" name="Graphic 71" descr="User with solid fill">
            <a:extLst>
              <a:ext uri="{FF2B5EF4-FFF2-40B4-BE49-F238E27FC236}">
                <a16:creationId xmlns:a16="http://schemas.microsoft.com/office/drawing/2014/main" id="{A54CF515-B9E1-6B53-B697-24F85ED5DF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226572" y="3971597"/>
            <a:ext cx="681901" cy="681901"/>
          </a:xfrm>
          <a:prstGeom prst="rect">
            <a:avLst/>
          </a:prstGeom>
        </p:spPr>
      </p:pic>
      <p:sp>
        <p:nvSpPr>
          <p:cNvPr id="74" name="TextBox 73">
            <a:extLst>
              <a:ext uri="{FF2B5EF4-FFF2-40B4-BE49-F238E27FC236}">
                <a16:creationId xmlns:a16="http://schemas.microsoft.com/office/drawing/2014/main" id="{D3C5C00B-9763-0965-775C-6C139913A51D}"/>
              </a:ext>
            </a:extLst>
          </p:cNvPr>
          <p:cNvSpPr txBox="1"/>
          <p:nvPr/>
        </p:nvSpPr>
        <p:spPr>
          <a:xfrm>
            <a:off x="10806184" y="3979419"/>
            <a:ext cx="1476449" cy="830997"/>
          </a:xfrm>
          <a:prstGeom prst="rect">
            <a:avLst/>
          </a:prstGeom>
          <a:noFill/>
        </p:spPr>
        <p:txBody>
          <a:bodyPr wrap="square">
            <a:spAutoFit/>
          </a:bodyPr>
          <a:lstStyle/>
          <a:p>
            <a:pPr algn="ctr"/>
            <a:r>
              <a:rPr lang="en-US" sz="2400" dirty="0"/>
              <a:t>Subject Identifier</a:t>
            </a:r>
            <a:endParaRPr lang="en-IN" sz="2400" dirty="0"/>
          </a:p>
        </p:txBody>
      </p:sp>
      <p:sp>
        <p:nvSpPr>
          <p:cNvPr id="76" name="TextBox 75">
            <a:extLst>
              <a:ext uri="{FF2B5EF4-FFF2-40B4-BE49-F238E27FC236}">
                <a16:creationId xmlns:a16="http://schemas.microsoft.com/office/drawing/2014/main" id="{0110FE9C-1459-B2A4-C031-024AF34BEB96}"/>
              </a:ext>
            </a:extLst>
          </p:cNvPr>
          <p:cNvSpPr txBox="1"/>
          <p:nvPr/>
        </p:nvSpPr>
        <p:spPr>
          <a:xfrm>
            <a:off x="2896370" y="2946619"/>
            <a:ext cx="1532315" cy="830997"/>
          </a:xfrm>
          <a:prstGeom prst="rect">
            <a:avLst/>
          </a:prstGeom>
          <a:noFill/>
        </p:spPr>
        <p:txBody>
          <a:bodyPr wrap="square">
            <a:spAutoFit/>
          </a:bodyPr>
          <a:lstStyle/>
          <a:p>
            <a:pPr algn="ctr"/>
            <a:r>
              <a:rPr lang="en-US" sz="2400" dirty="0"/>
              <a:t>Protected By</a:t>
            </a:r>
            <a:endParaRPr lang="en-IN" sz="2400" dirty="0"/>
          </a:p>
        </p:txBody>
      </p:sp>
      <p:sp>
        <p:nvSpPr>
          <p:cNvPr id="77" name="Rectangle 76">
            <a:extLst>
              <a:ext uri="{FF2B5EF4-FFF2-40B4-BE49-F238E27FC236}">
                <a16:creationId xmlns:a16="http://schemas.microsoft.com/office/drawing/2014/main" id="{115B4A44-D15C-42D4-DC3B-2D7B9EEB7C3B}"/>
              </a:ext>
            </a:extLst>
          </p:cNvPr>
          <p:cNvSpPr/>
          <p:nvPr/>
        </p:nvSpPr>
        <p:spPr>
          <a:xfrm>
            <a:off x="1066800" y="2628900"/>
            <a:ext cx="16006094" cy="62484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036684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294</TotalTime>
  <Words>592</Words>
  <Application>Microsoft Office PowerPoint</Application>
  <PresentationFormat>Custom</PresentationFormat>
  <Paragraphs>72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 Light</vt:lpstr>
      <vt:lpstr>Times New Roman</vt:lpstr>
      <vt:lpstr>Montserrat Classic</vt:lpstr>
      <vt:lpstr>Arial</vt:lpstr>
      <vt:lpstr>Montserrat Classic Bold</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DIAGRAM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dc:creator>DELL</dc:creator>
  <cp:lastModifiedBy>EVEREST 3009</cp:lastModifiedBy>
  <cp:revision>5</cp:revision>
  <dcterms:created xsi:type="dcterms:W3CDTF">2006-08-16T00:00:00Z</dcterms:created>
  <dcterms:modified xsi:type="dcterms:W3CDTF">2024-07-15T14:21:13Z</dcterms:modified>
  <dc:identifier>DAGKXASy6Io</dc:identifier>
</cp:coreProperties>
</file>