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89"/>
    <p:restoredTop sz="96327"/>
  </p:normalViewPr>
  <p:slideViewPr>
    <p:cSldViewPr snapToGrid="0">
      <p:cViewPr>
        <p:scale>
          <a:sx n="140" d="100"/>
          <a:sy n="140" d="100"/>
        </p:scale>
        <p:origin x="45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25E6-BBB2-DD7A-3AA1-24B765D4D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8C270-BC42-7B5C-7CD1-BD7C0114F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B694-B068-C34F-47A4-BD4AC13EA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B549-8C67-7B48-8048-0563454CDDA2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D5BD7-4D4A-1CFD-158E-B55BE8C7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4FA6A-8288-D456-13AD-BEDC6F3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D55C-5A77-0B40-A81A-6F467B76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7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0E9A6-ECF4-2F57-F6EA-4ECD3888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3370D-E98F-2B9F-BED2-6DE17964E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489E0-34A1-1F2B-67A5-1A0C61E13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B549-8C67-7B48-8048-0563454CDDA2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4D008-34BE-45E4-B0CB-57D99257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4BA20-610E-6C0C-EF96-3479A358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D55C-5A77-0B40-A81A-6F467B76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3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838A62-55CA-320A-792C-F26D99721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D4C94-5DAD-9F53-5650-4E50EC66A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72B86-D165-F653-5593-63B4B81E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B549-8C67-7B48-8048-0563454CDDA2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6347A-3F7D-8005-9F9D-B8F7835A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82751-F53D-7EC3-F871-70448D39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D55C-5A77-0B40-A81A-6F467B76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2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5DB6-197F-6B02-6802-F4C57332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A5B69-27AB-9A71-5FD3-C401CB299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6EEC4-5FC4-1750-5D17-B442F1B7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B549-8C67-7B48-8048-0563454CDDA2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C96A8-96F5-CBB8-1AE8-165D914B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06724-4F9A-62D5-19B6-FC551A3B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D55C-5A77-0B40-A81A-6F467B76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4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BB25-E278-5C7F-4A9F-2893A183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EFF70-C6DA-8832-F343-CE40FC02D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B0F5E-0A59-81AF-C84C-BA3F9A12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B549-8C67-7B48-8048-0563454CDDA2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8DC3D-2E89-E811-84BC-00A216D5E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9036F-E979-45C9-1395-37E25438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D55C-5A77-0B40-A81A-6F467B76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9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D4336-7A96-C44B-09E6-5D5AC3CE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BE143-70A7-5D35-39F2-28BACECB8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14CBC-C36E-8E33-3350-782A0FA62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A84C8-3DDF-9587-9DCA-A0DBF28F6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B549-8C67-7B48-8048-0563454CDDA2}" type="datetimeFigureOut">
              <a:rPr lang="en-US" smtClean="0"/>
              <a:t>7/23/23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4F571-4A81-512E-A8FA-01B79237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553A9-C9F8-7C12-93EE-5B7B4211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D55C-5A77-0B40-A81A-6F467B76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2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1BB4-F453-53E8-AD9B-73FFA7E4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D727A-ACDD-20FF-DF21-FB104C3D9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AED7A-4652-CC33-3870-D93C50B4F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2C190-52A7-5902-0162-51DBEF76E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BF32F-C77C-B119-9BC6-7CA81E5A5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60B2A-6EAB-E952-E421-174874CF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B549-8C67-7B48-8048-0563454CDDA2}" type="datetimeFigureOut">
              <a:rPr lang="en-US" smtClean="0"/>
              <a:t>7/23/23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1A9C7-BC38-DB8D-E68F-0200BE0B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4DC5EB-9D7B-7278-C5C8-4612E43C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D55C-5A77-0B40-A81A-6F467B76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1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BC51-D725-AD76-5AFE-B9DEADF3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F2FCA-34F9-7FF0-E616-466B298D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B549-8C67-7B48-8048-0563454CDDA2}" type="datetimeFigureOut">
              <a:rPr lang="en-US" smtClean="0"/>
              <a:t>7/23/23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FED86-A36F-F54F-9626-967D77F8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28068-F9B9-7293-E723-56FA70E5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D55C-5A77-0B40-A81A-6F467B76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E5F5F-3E98-BA54-11C7-A2842E62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B549-8C67-7B48-8048-0563454CDDA2}" type="datetimeFigureOut">
              <a:rPr lang="en-US" smtClean="0"/>
              <a:t>7/23/23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65FD9-22C3-A62A-C80A-833A7AFB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AB4D7-620B-972A-3E72-6B99D883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D55C-5A77-0B40-A81A-6F467B76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7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02F4-8F2B-5E36-0891-38B36115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004DC-688D-E046-33F9-869E5905F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769BF-CD40-0C1B-1C51-9A1395E07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80EE4-AEF8-7068-664C-40EAD5C8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B549-8C67-7B48-8048-0563454CDDA2}" type="datetimeFigureOut">
              <a:rPr lang="en-US" smtClean="0"/>
              <a:t>7/23/23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1B77E-3216-A49D-7646-C98EF5DA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5A831-396C-5587-2C5A-5F3020FB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D55C-5A77-0B40-A81A-6F467B76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3E75-9A87-612C-135D-DAB5653B8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CDA1C-F2B2-81A6-DEA2-9AF3F1E18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62F3F-9EE9-DF17-A581-A2644CD56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04302-D54C-ECBA-67A4-8E228B87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B549-8C67-7B48-8048-0563454CDDA2}" type="datetimeFigureOut">
              <a:rPr lang="en-US" smtClean="0"/>
              <a:t>7/23/23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E798A-5B02-FFE8-650B-9160D16F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D38C0-EF34-B01A-5B2D-E744CBB9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D55C-5A77-0B40-A81A-6F467B76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6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7A8FA-767B-31A3-CD03-1F4BA7113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8B2E1-4C51-8C51-3407-53A609CF8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421E4-118C-5C0B-15A3-D2D741D79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1B549-8C67-7B48-8048-0563454CDDA2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A911A-BDB9-49C2-E720-FD4F0ADAD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1E94F-5A23-E1F4-C2AE-48016298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3D55C-5A77-0B40-A81A-6F467B76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0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a number of blue dots&#10;&#10;Description automatically generated">
            <a:extLst>
              <a:ext uri="{FF2B5EF4-FFF2-40B4-BE49-F238E27FC236}">
                <a16:creationId xmlns:a16="http://schemas.microsoft.com/office/drawing/2014/main" id="{9CA49926-DBF8-7805-F83B-D7C29F0D7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74" y="688746"/>
            <a:ext cx="9116417" cy="5849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A9169-C91C-483D-617E-15B2785DC554}"/>
              </a:ext>
            </a:extLst>
          </p:cNvPr>
          <p:cNvSpPr txBox="1"/>
          <p:nvPr/>
        </p:nvSpPr>
        <p:spPr>
          <a:xfrm>
            <a:off x="313151" y="319414"/>
            <a:ext cx="286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 rate  vs. income groups</a:t>
            </a:r>
          </a:p>
        </p:txBody>
      </p:sp>
    </p:spTree>
    <p:extLst>
      <p:ext uri="{BB962C8B-B14F-4D97-AF65-F5344CB8AC3E}">
        <p14:creationId xmlns:p14="http://schemas.microsoft.com/office/powerpoint/2010/main" val="3845546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black dots and red lines&#10;&#10;Description automatically generated">
            <a:extLst>
              <a:ext uri="{FF2B5EF4-FFF2-40B4-BE49-F238E27FC236}">
                <a16:creationId xmlns:a16="http://schemas.microsoft.com/office/drawing/2014/main" id="{27FE229A-35BF-2D32-987A-5EFACF2D0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7" y="778352"/>
            <a:ext cx="11817674" cy="566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8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different colored dots&#10;&#10;Description automatically generated">
            <a:extLst>
              <a:ext uri="{FF2B5EF4-FFF2-40B4-BE49-F238E27FC236}">
                <a16:creationId xmlns:a16="http://schemas.microsoft.com/office/drawing/2014/main" id="{31A2C5C5-F586-B87F-FAF4-3E5A41B4D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38" y="830937"/>
            <a:ext cx="10272148" cy="57076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C63CFA-E659-8B2E-B95D-3E745DE00F4B}"/>
              </a:ext>
            </a:extLst>
          </p:cNvPr>
          <p:cNvSpPr txBox="1"/>
          <p:nvPr/>
        </p:nvSpPr>
        <p:spPr>
          <a:xfrm>
            <a:off x="313151" y="319414"/>
            <a:ext cx="437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 rate vs. Internet Users (Income Groups)</a:t>
            </a:r>
          </a:p>
        </p:txBody>
      </p:sp>
    </p:spTree>
    <p:extLst>
      <p:ext uri="{BB962C8B-B14F-4D97-AF65-F5344CB8AC3E}">
        <p14:creationId xmlns:p14="http://schemas.microsoft.com/office/powerpoint/2010/main" val="170356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98749C-5D4E-D1A8-DB8A-3CF8CA260F42}"/>
              </a:ext>
            </a:extLst>
          </p:cNvPr>
          <p:cNvSpPr txBox="1"/>
          <p:nvPr/>
        </p:nvSpPr>
        <p:spPr>
          <a:xfrm>
            <a:off x="313151" y="319414"/>
            <a:ext cx="3844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 rate vs. Internet Users vs. Regions</a:t>
            </a:r>
          </a:p>
        </p:txBody>
      </p:sp>
      <p:pic>
        <p:nvPicPr>
          <p:cNvPr id="8" name="Picture 7" descr="A graph of different colored triangles&#10;&#10;Description automatically generated">
            <a:extLst>
              <a:ext uri="{FF2B5EF4-FFF2-40B4-BE49-F238E27FC236}">
                <a16:creationId xmlns:a16="http://schemas.microsoft.com/office/drawing/2014/main" id="{1043355B-1122-A662-97FB-F8807EFD2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50" y="889348"/>
            <a:ext cx="10034155" cy="578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1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F14A1C-DB94-1F5F-999C-C5EEFC9BF510}"/>
              </a:ext>
            </a:extLst>
          </p:cNvPr>
          <p:cNvSpPr txBox="1"/>
          <p:nvPr/>
        </p:nvSpPr>
        <p:spPr>
          <a:xfrm>
            <a:off x="304038" y="25424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Birth rate vs. Internet Users (Facets: Regions)</a:t>
            </a:r>
          </a:p>
        </p:txBody>
      </p:sp>
      <p:pic>
        <p:nvPicPr>
          <p:cNvPr id="9" name="Picture 8" descr="A graph of different colored dots&#10;&#10;Description automatically generated">
            <a:extLst>
              <a:ext uri="{FF2B5EF4-FFF2-40B4-BE49-F238E27FC236}">
                <a16:creationId xmlns:a16="http://schemas.microsoft.com/office/drawing/2014/main" id="{551B4FD6-E243-2EDD-00DA-6A9B5ABB2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" y="889559"/>
            <a:ext cx="11722540" cy="559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9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3ABE71-EC8D-BA51-A79F-4410973EA51E}"/>
              </a:ext>
            </a:extLst>
          </p:cNvPr>
          <p:cNvSpPr txBox="1"/>
          <p:nvPr/>
        </p:nvSpPr>
        <p:spPr>
          <a:xfrm>
            <a:off x="313151" y="319414"/>
            <a:ext cx="6366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Set:</a:t>
            </a:r>
          </a:p>
          <a:p>
            <a:r>
              <a:rPr lang="en-US" dirty="0"/>
              <a:t>Demo Graphic information </a:t>
            </a:r>
          </a:p>
          <a:p>
            <a:r>
              <a:rPr lang="en-US" dirty="0"/>
              <a:t>Dataset 1:  countries, birth rate, internet user, income groups and </a:t>
            </a:r>
          </a:p>
          <a:p>
            <a:r>
              <a:rPr lang="en-US" dirty="0"/>
              <a:t>Dataset 2:  countries region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6589C-CF85-23CC-83C0-91995E6DAECE}"/>
              </a:ext>
            </a:extLst>
          </p:cNvPr>
          <p:cNvSpPr txBox="1"/>
          <p:nvPr/>
        </p:nvSpPr>
        <p:spPr>
          <a:xfrm>
            <a:off x="313150" y="1686838"/>
            <a:ext cx="9131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Exploring the data:</a:t>
            </a:r>
          </a:p>
          <a:p>
            <a:r>
              <a:rPr lang="en-US" dirty="0"/>
              <a:t>Exploring various aspects of dataset using R functions like structure, summary,  </a:t>
            </a:r>
            <a:r>
              <a:rPr lang="en-US" dirty="0" err="1"/>
              <a:t>nrow</a:t>
            </a:r>
            <a:r>
              <a:rPr lang="en-US" dirty="0"/>
              <a:t>, </a:t>
            </a:r>
            <a:r>
              <a:rPr lang="en-US" dirty="0" err="1"/>
              <a:t>ncol</a:t>
            </a:r>
            <a:r>
              <a:rPr lang="en-US" dirty="0"/>
              <a:t>,  etc.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A6651-8BF7-41A0-CDB2-B064A359D2F5}"/>
              </a:ext>
            </a:extLst>
          </p:cNvPr>
          <p:cNvSpPr txBox="1"/>
          <p:nvPr/>
        </p:nvSpPr>
        <p:spPr>
          <a:xfrm>
            <a:off x="386301" y="2417968"/>
            <a:ext cx="109664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EDA</a:t>
            </a:r>
            <a:r>
              <a:rPr lang="en-US" dirty="0"/>
              <a:t>:</a:t>
            </a:r>
          </a:p>
          <a:p>
            <a:r>
              <a:rPr lang="en-US" dirty="0"/>
              <a:t>Chats/Graphs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internet users vs. income group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Conclusion: Low-income group have more birth rate than any other income group</a:t>
            </a:r>
          </a:p>
          <a:p>
            <a:pPr marL="285750" indent="-285750">
              <a:buFontTx/>
              <a:buChar char="-"/>
            </a:pPr>
            <a:r>
              <a:rPr lang="en-US" dirty="0"/>
              <a:t>Birth rate vs. internet users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Conclusion: High-income have less birth rate, more users and Low-come have more birth rate and less users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Birth rate vs. internet users and countries region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Conclusion: Analyzed the data set by merging Regional information to dataset.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Region wise Europe shows low birth rate and more users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B2CCA-B710-BAA5-16F4-1224A544E6C4}"/>
              </a:ext>
            </a:extLst>
          </p:cNvPr>
          <p:cNvSpPr txBox="1"/>
          <p:nvPr/>
        </p:nvSpPr>
        <p:spPr>
          <a:xfrm>
            <a:off x="449284" y="5003291"/>
            <a:ext cx="60944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Methodologies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pre-processing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Exploratory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Dimensionality reduction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Charts / Graphs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ML Modeling</a:t>
            </a:r>
          </a:p>
        </p:txBody>
      </p:sp>
    </p:spTree>
    <p:extLst>
      <p:ext uri="{BB962C8B-B14F-4D97-AF65-F5344CB8AC3E}">
        <p14:creationId xmlns:p14="http://schemas.microsoft.com/office/powerpoint/2010/main" val="150563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A09A88-099F-6A9D-7327-9EBFEF3F23CA}"/>
              </a:ext>
            </a:extLst>
          </p:cNvPr>
          <p:cNvSpPr txBox="1"/>
          <p:nvPr/>
        </p:nvSpPr>
        <p:spPr>
          <a:xfrm>
            <a:off x="504148" y="431291"/>
            <a:ext cx="609447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Modeling &amp;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Models explored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Linear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Decision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columns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Dependent variable = </a:t>
            </a:r>
            <a:r>
              <a:rPr lang="en-US" dirty="0" err="1"/>
              <a:t>Internet.Users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Independent variable = </a:t>
            </a:r>
            <a:r>
              <a:rPr lang="en-US" dirty="0" err="1"/>
              <a:t>Income.Group</a:t>
            </a:r>
            <a:r>
              <a:rPr lang="en-US" dirty="0"/>
              <a:t> +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based on RMSE (Root Mean Squared Error)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L.R = 38.47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D.F = 17.71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R.F = 14.11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So, Better model is Random Forest for this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41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0F0396E2-484C-5819-91CE-B7DB308FB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63" y="900744"/>
            <a:ext cx="11556474" cy="553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3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a line&#10;&#10;Description automatically generated">
            <a:extLst>
              <a:ext uri="{FF2B5EF4-FFF2-40B4-BE49-F238E27FC236}">
                <a16:creationId xmlns:a16="http://schemas.microsoft.com/office/drawing/2014/main" id="{ABDFAE12-CAC4-1C2F-435A-31E21E208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67" y="944966"/>
            <a:ext cx="11761266" cy="56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0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red line&#10;&#10;Description automatically generated">
            <a:extLst>
              <a:ext uri="{FF2B5EF4-FFF2-40B4-BE49-F238E27FC236}">
                <a16:creationId xmlns:a16="http://schemas.microsoft.com/office/drawing/2014/main" id="{09D2EF05-F784-84E2-FC9B-A84426B00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868680"/>
            <a:ext cx="11658600" cy="559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5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241</Words>
  <Application>Microsoft Macintosh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Shivashankar Mydur</dc:creator>
  <cp:lastModifiedBy>Shivashankar Mydur</cp:lastModifiedBy>
  <cp:revision>12</cp:revision>
  <dcterms:created xsi:type="dcterms:W3CDTF">2023-07-24T01:29:02Z</dcterms:created>
  <dcterms:modified xsi:type="dcterms:W3CDTF">2023-07-24T23:50:20Z</dcterms:modified>
</cp:coreProperties>
</file>