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8"/>
  </p:notesMasterIdLst>
  <p:handoutMasterIdLst>
    <p:handoutMasterId r:id="rId9"/>
  </p:handoutMasterIdLst>
  <p:sldIdLst>
    <p:sldId id="445" r:id="rId2"/>
    <p:sldId id="364" r:id="rId3"/>
    <p:sldId id="382" r:id="rId4"/>
    <p:sldId id="424" r:id="rId5"/>
    <p:sldId id="355" r:id="rId6"/>
    <p:sldId id="363" r:id="rId7"/>
  </p:sldIdLst>
  <p:sldSz cx="9144000" cy="6858000" type="screen4x3"/>
  <p:notesSz cx="7010400" cy="92964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4" autoAdjust="0"/>
    <p:restoredTop sz="72738" autoAdjust="0"/>
  </p:normalViewPr>
  <p:slideViewPr>
    <p:cSldViewPr>
      <p:cViewPr varScale="1">
        <p:scale>
          <a:sx n="62" d="100"/>
          <a:sy n="62" d="100"/>
        </p:scale>
        <p:origin x="216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8B3BC65-94C0-4D92-8CA7-61B55A9FB6C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27789FB-9487-4E3E-B1BF-5D82FAC11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5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8B660A-993D-4742-9140-67033B0CAD45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3A738F1-A547-47C8-A871-F26497DD3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9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they call them teaching hospitals.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738F1-A547-47C8-A871-F26497DD37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56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with faculty to improve programs, basing advice on empirically-based findings relevant to understanding, remembering and improving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738F1-A547-47C8-A871-F26497DD3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2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738F1-A547-47C8-A871-F26497DD3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29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</a:t>
            </a:r>
            <a:r>
              <a:rPr lang="en-US" baseline="0" dirty="0"/>
              <a:t> they call them teaching hospitals.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A738F1-A547-47C8-A871-F26497DD37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28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9BFA2E4-3EAE-48FA-A736-4272F1FFC6CE}" type="datetimeFigureOut">
              <a:rPr lang="en-US" smtClean="0"/>
              <a:t>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3E444A4-B713-4527-93F2-349DDFD159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i="0" u="none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816" y="4648200"/>
            <a:ext cx="4191000" cy="1676400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br>
              <a:rPr lang="en-US" sz="4400" dirty="0"/>
            </a:br>
            <a:r>
              <a:rPr lang="en-US" sz="4000" dirty="0"/>
              <a:t>interactive </a:t>
            </a:r>
            <a:br>
              <a:rPr lang="en-US" sz="4000" dirty="0"/>
            </a:br>
            <a:r>
              <a:rPr lang="en-US" sz="4000" dirty="0"/>
              <a:t>learning </a:t>
            </a:r>
            <a:br>
              <a:rPr lang="en-US" sz="4000" dirty="0"/>
            </a:br>
            <a:r>
              <a:rPr lang="en-US" sz="4000" dirty="0"/>
              <a:t>center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167" y="4267200"/>
            <a:ext cx="3505200" cy="190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latin typeface="+mj-lt"/>
              </a:rPr>
              <a:t>ILC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250" y="478076"/>
            <a:ext cx="3525033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R&amp;D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762000"/>
            <a:ext cx="4191000" cy="1907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dirty="0"/>
            </a:br>
            <a:br>
              <a:rPr lang="en-US" sz="4400" dirty="0"/>
            </a:br>
            <a:r>
              <a:rPr lang="en-US" sz="12000" dirty="0"/>
              <a:t>Research &amp; Development</a:t>
            </a:r>
          </a:p>
        </p:txBody>
      </p:sp>
    </p:spTree>
    <p:extLst>
      <p:ext uri="{BB962C8B-B14F-4D97-AF65-F5344CB8AC3E}">
        <p14:creationId xmlns:p14="http://schemas.microsoft.com/office/powerpoint/2010/main" val="369256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447800" y="1219200"/>
            <a:ext cx="6400800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47663"/>
            <a:r>
              <a:rPr lang="en-US" sz="5400" dirty="0">
                <a:solidFill>
                  <a:schemeClr val="tx1"/>
                </a:solidFill>
              </a:rPr>
              <a:t>We create 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6000" dirty="0"/>
              <a:t>“COOL Stuff”</a:t>
            </a:r>
          </a:p>
        </p:txBody>
      </p:sp>
      <p:sp>
        <p:nvSpPr>
          <p:cNvPr id="8" name="Donut 7"/>
          <p:cNvSpPr/>
          <p:nvPr/>
        </p:nvSpPr>
        <p:spPr>
          <a:xfrm rot="19800000">
            <a:off x="1442428" y="3957005"/>
            <a:ext cx="1778583" cy="1739477"/>
          </a:xfrm>
          <a:prstGeom prst="donut">
            <a:avLst>
              <a:gd name="adj" fmla="val 1332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2"/>
                </a:solidFill>
                <a:latin typeface="Impact" panose="020B0806030902050204" pitchFamily="34" charset="0"/>
              </a:rPr>
              <a:t>Value</a:t>
            </a:r>
            <a:br>
              <a:rPr lang="en-US" sz="3200" dirty="0">
                <a:solidFill>
                  <a:schemeClr val="tx2"/>
                </a:solidFill>
                <a:latin typeface="Impact" panose="020B0806030902050204" pitchFamily="34" charset="0"/>
              </a:rPr>
            </a:br>
            <a:r>
              <a:rPr lang="en-US" sz="3200" dirty="0">
                <a:solidFill>
                  <a:schemeClr val="tx2"/>
                </a:solidFill>
                <a:latin typeface="Impact" panose="020B0806030902050204" pitchFamily="34" charset="0"/>
              </a:rPr>
              <a:t>Add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62250">
            <a:off x="4935255" y="4089348"/>
            <a:ext cx="3160274" cy="8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5249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9789"/>
            <a:ext cx="4800601" cy="1290611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High-quality production</a:t>
            </a:r>
          </a:p>
          <a:p>
            <a:r>
              <a:rPr lang="en-US" sz="2800" dirty="0">
                <a:solidFill>
                  <a:srgbClr val="FF0000"/>
                </a:solidFill>
              </a:rPr>
              <a:t>Instructional design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3673">
            <a:off x="5519676" y="4799020"/>
            <a:ext cx="3242035" cy="2139525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93017">
            <a:off x="235670" y="4107693"/>
            <a:ext cx="4724400" cy="30639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0000">
            <a:off x="6217987" y="1513315"/>
            <a:ext cx="2898278" cy="2170590"/>
          </a:xfrm>
          <a:prstGeom prst="rect">
            <a:avLst/>
          </a:prstGeom>
          <a:ln w="22225">
            <a:solidFill>
              <a:schemeClr val="tx2"/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718"/>
            <a:ext cx="6248400" cy="1371600"/>
          </a:xfrm>
        </p:spPr>
        <p:txBody>
          <a:bodyPr/>
          <a:lstStyle/>
          <a:p>
            <a:r>
              <a:rPr lang="en-US" dirty="0"/>
              <a:t>Learning innovation</a:t>
            </a:r>
          </a:p>
        </p:txBody>
      </p:sp>
    </p:spTree>
    <p:extLst>
      <p:ext uri="{BB962C8B-B14F-4D97-AF65-F5344CB8AC3E}">
        <p14:creationId xmlns:p14="http://schemas.microsoft.com/office/powerpoint/2010/main" val="9138513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34400" cy="1325880"/>
          </a:xfrm>
        </p:spPr>
        <p:txBody>
          <a:bodyPr vert="horz" lIns="0" tIns="0" rIns="0" bIns="0" rtlCol="0" anchor="b">
            <a:noAutofit/>
          </a:bodyPr>
          <a:lstStyle/>
          <a:p>
            <a:b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</a:br>
            <a:r>
              <a:rPr lang="en-US" sz="4000" dirty="0"/>
              <a:t>dual mission</a:t>
            </a:r>
            <a:endParaRPr lang="en-US" sz="4000" dirty="0">
              <a:solidFill>
                <a:srgbClr val="D1282E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478599"/>
            <a:ext cx="8534400" cy="65500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900" dirty="0">
              <a:solidFill>
                <a:schemeClr val="tx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1981200"/>
            <a:ext cx="4191000" cy="1907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dirty="0"/>
            </a:br>
            <a:br>
              <a:rPr lang="en-US" sz="4400" dirty="0"/>
            </a:br>
            <a:r>
              <a:rPr lang="en-US" sz="11100" dirty="0"/>
              <a:t>enhancing live programs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4678990"/>
            <a:ext cx="3733800" cy="19504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7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dirty="0"/>
            </a:br>
            <a:br>
              <a:rPr lang="en-US" sz="4400" dirty="0"/>
            </a:br>
            <a:r>
              <a:rPr lang="en-US" sz="9600" dirty="0"/>
              <a:t>developing online programs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82428">
            <a:off x="4909442" y="2548706"/>
            <a:ext cx="2687495" cy="1519237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3361">
            <a:off x="4846877" y="4913518"/>
            <a:ext cx="2687495" cy="1773566"/>
          </a:xfrm>
          <a:prstGeom prst="rect">
            <a:avLst/>
          </a:prstGeom>
          <a:ln w="254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0904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8931" y="914400"/>
            <a:ext cx="8756469" cy="1619478"/>
            <a:chOff x="158931" y="914400"/>
            <a:chExt cx="8756469" cy="1619478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2000" b="8895"/>
            <a:stretch/>
          </p:blipFill>
          <p:spPr>
            <a:xfrm>
              <a:off x="6172200" y="915204"/>
              <a:ext cx="2743200" cy="1618674"/>
            </a:xfrm>
            <a:prstGeom prst="rect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 rotWithShape="1">
            <a:blip r:embed="rId4"/>
            <a:srcRect l="1841" t="2496" r="1232" b="7495"/>
            <a:stretch/>
          </p:blipFill>
          <p:spPr>
            <a:xfrm>
              <a:off x="158931" y="915204"/>
              <a:ext cx="2746249" cy="1618674"/>
            </a:xfrm>
            <a:prstGeom prst="rect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36"/>
            <a:stretch/>
          </p:blipFill>
          <p:spPr>
            <a:xfrm>
              <a:off x="3149704" y="914400"/>
              <a:ext cx="2743202" cy="1618674"/>
            </a:xfrm>
            <a:prstGeom prst="rect">
              <a:avLst/>
            </a:prstGeom>
          </p:spPr>
        </p:pic>
      </p:grpSp>
      <p:sp>
        <p:nvSpPr>
          <p:cNvPr id="77" name="Title 1"/>
          <p:cNvSpPr txBox="1">
            <a:spLocks/>
          </p:cNvSpPr>
          <p:nvPr/>
        </p:nvSpPr>
        <p:spPr>
          <a:xfrm>
            <a:off x="457200" y="152718"/>
            <a:ext cx="6126480" cy="837882"/>
          </a:xfrm>
          <a:prstGeom prst="rect">
            <a:avLst/>
          </a:prstGeom>
        </p:spPr>
        <p:txBody>
          <a:bodyPr rIns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/>
              <a:t>ilc</a:t>
            </a:r>
            <a:r>
              <a:rPr lang="en-US" sz="4400" dirty="0"/>
              <a:t> courses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37160" y="4803196"/>
            <a:ext cx="8778240" cy="1636600"/>
            <a:chOff x="137160" y="4803196"/>
            <a:chExt cx="8778240" cy="16366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/>
            <a:srcRect b="7135"/>
            <a:stretch/>
          </p:blipFill>
          <p:spPr>
            <a:xfrm>
              <a:off x="3149706" y="4803196"/>
              <a:ext cx="2743200" cy="1616878"/>
            </a:xfrm>
            <a:prstGeom prst="rect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7"/>
            <a:srcRect r="3181" b="517"/>
            <a:stretch/>
          </p:blipFill>
          <p:spPr>
            <a:xfrm>
              <a:off x="137160" y="4808495"/>
              <a:ext cx="2743200" cy="1616878"/>
            </a:xfrm>
            <a:prstGeom prst="rect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33"/>
            <a:stretch/>
          </p:blipFill>
          <p:spPr>
            <a:xfrm>
              <a:off x="6172200" y="4803196"/>
              <a:ext cx="2743200" cy="1636600"/>
            </a:xfrm>
            <a:prstGeom prst="rect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</p:grpSp>
      <p:grpSp>
        <p:nvGrpSpPr>
          <p:cNvPr id="14" name="Group 13"/>
          <p:cNvGrpSpPr/>
          <p:nvPr/>
        </p:nvGrpSpPr>
        <p:grpSpPr>
          <a:xfrm>
            <a:off x="137159" y="2563253"/>
            <a:ext cx="8778241" cy="4179072"/>
            <a:chOff x="137159" y="2563253"/>
            <a:chExt cx="8778241" cy="4179072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931" y="2581284"/>
              <a:ext cx="407406" cy="23804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6172200" y="2609421"/>
              <a:ext cx="2743200" cy="176268"/>
            </a:xfrm>
            <a:prstGeom prst="rect">
              <a:avLst/>
            </a:prstGeom>
          </p:spPr>
          <p:txBody>
            <a:bodyPr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Improving Law Firm Profitability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37160" y="6452725"/>
              <a:ext cx="2742237" cy="27241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Effective Communication </a:t>
              </a:r>
              <a:b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</a:b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with the Legal Services Client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60" y="6469912"/>
              <a:ext cx="407406" cy="238040"/>
            </a:xfrm>
            <a:prstGeom prst="rect">
              <a:avLst/>
            </a:prstGeom>
          </p:spPr>
        </p:pic>
        <p:pic>
          <p:nvPicPr>
            <p:cNvPr id="12" name="Picture 2" descr="Brandon Hall 2016 - Gold Award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97508" y="6487098"/>
              <a:ext cx="336292" cy="2386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/>
            <p:cNvSpPr/>
            <p:nvPr/>
          </p:nvSpPr>
          <p:spPr>
            <a:xfrm>
              <a:off x="3149706" y="4553417"/>
              <a:ext cx="2743200" cy="1762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How to Compete for Business in Changing Times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49706" y="6469912"/>
              <a:ext cx="2743200" cy="27241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The Art &amp; Science of Interviewing </a:t>
              </a:r>
              <a:b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</a:b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Pro Bono Clients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368" y="4500648"/>
              <a:ext cx="2199992" cy="27241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Mastering Negotiations: The Significance </a:t>
              </a:r>
              <a:b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</a:b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of Planning and Preparation</a:t>
              </a:r>
            </a:p>
          </p:txBody>
        </p:sp>
        <p:sp>
          <p:nvSpPr>
            <p:cNvPr id="23" name="Flowchart: Alternate Process 22"/>
            <p:cNvSpPr/>
            <p:nvPr/>
          </p:nvSpPr>
          <p:spPr>
            <a:xfrm>
              <a:off x="137159" y="4519373"/>
              <a:ext cx="548640" cy="243774"/>
            </a:xfrm>
            <a:prstGeom prst="flowChartAlternateProcess">
              <a:avLst/>
            </a:prstGeom>
            <a:solidFill>
              <a:srgbClr val="00B050"/>
            </a:solidFill>
          </p:spPr>
          <p:txBody>
            <a:bodyPr anchor="ctr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NEW!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72201" y="4491729"/>
              <a:ext cx="2743198" cy="2031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PLI's Trial Advocacy Training Program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37160" y="2599582"/>
              <a:ext cx="2742237" cy="1762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Internal Investigation Game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149704" y="2599582"/>
              <a:ext cx="2742237" cy="17626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Financial Statements Game</a:t>
              </a:r>
            </a:p>
          </p:txBody>
        </p:sp>
        <p:sp>
          <p:nvSpPr>
            <p:cNvPr id="41" name="Flowchart: Alternate Process 40"/>
            <p:cNvSpPr/>
            <p:nvPr/>
          </p:nvSpPr>
          <p:spPr>
            <a:xfrm>
              <a:off x="3131337" y="2563253"/>
              <a:ext cx="548640" cy="243774"/>
            </a:xfrm>
            <a:prstGeom prst="flowChartAlternateProcess">
              <a:avLst/>
            </a:prstGeom>
            <a:solidFill>
              <a:srgbClr val="00B050"/>
            </a:solidFill>
          </p:spPr>
          <p:txBody>
            <a:bodyPr anchor="ctr">
              <a:spAutoFit/>
            </a:bodyPr>
            <a:lstStyle/>
            <a:p>
              <a:pPr algn="ctr"/>
              <a:r>
                <a:rPr lang="en-US" sz="1050" b="1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NEW!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72201" y="6470780"/>
              <a:ext cx="2743198" cy="20313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800" b="1" dirty="0">
                  <a:solidFill>
                    <a:srgbClr val="38AF9C"/>
                  </a:solidFill>
                  <a:latin typeface="Arial Narrow" panose="020B0606020202030204" pitchFamily="34" charset="0"/>
                </a:rPr>
                <a:t>Patent Law Practice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7160" y="2859200"/>
            <a:ext cx="8778240" cy="1636777"/>
            <a:chOff x="137160" y="2859200"/>
            <a:chExt cx="8778240" cy="1636777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11"/>
            <a:srcRect r="5000" b="11779"/>
            <a:stretch/>
          </p:blipFill>
          <p:spPr>
            <a:xfrm>
              <a:off x="3149706" y="2861114"/>
              <a:ext cx="2743200" cy="1616878"/>
            </a:xfrm>
            <a:prstGeom prst="rect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60"/>
            <a:stretch/>
          </p:blipFill>
          <p:spPr>
            <a:xfrm>
              <a:off x="137160" y="2859200"/>
              <a:ext cx="2743200" cy="1618674"/>
            </a:xfrm>
            <a:prstGeom prst="rect">
              <a:avLst/>
            </a:prstGeom>
            <a:ln w="12700">
              <a:solidFill>
                <a:schemeClr val="accent1">
                  <a:lumMod val="20000"/>
                  <a:lumOff val="80000"/>
                </a:schemeClr>
              </a:solidFill>
            </a:ln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 rotWithShape="1">
            <a:blip r:embed="rId13"/>
            <a:srcRect l="5486" r="2002" b="555"/>
            <a:stretch/>
          </p:blipFill>
          <p:spPr>
            <a:xfrm>
              <a:off x="6172200" y="2859201"/>
              <a:ext cx="2743200" cy="16367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3023608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816" y="4648200"/>
            <a:ext cx="4191000" cy="1676400"/>
          </a:xfrm>
        </p:spPr>
        <p:txBody>
          <a:bodyPr>
            <a:normAutofit fontScale="90000"/>
          </a:bodyPr>
          <a:lstStyle/>
          <a:p>
            <a:br>
              <a:rPr lang="en-US" sz="4400" dirty="0"/>
            </a:br>
            <a:br>
              <a:rPr lang="en-US" sz="4400" dirty="0"/>
            </a:br>
            <a:r>
              <a:rPr lang="en-US" sz="4000" dirty="0"/>
              <a:t>interactive </a:t>
            </a:r>
            <a:br>
              <a:rPr lang="en-US" sz="4000" dirty="0"/>
            </a:br>
            <a:r>
              <a:rPr lang="en-US" sz="4000" dirty="0"/>
              <a:t>learning </a:t>
            </a:r>
            <a:br>
              <a:rPr lang="en-US" sz="4000" dirty="0"/>
            </a:br>
            <a:r>
              <a:rPr lang="en-US" sz="4000" dirty="0"/>
              <a:t>center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61167" y="4267200"/>
            <a:ext cx="3505200" cy="1905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0" dirty="0">
                <a:latin typeface="+mj-lt"/>
              </a:rPr>
              <a:t>ILC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250" y="478076"/>
            <a:ext cx="3525033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+mj-lt"/>
              </a:rPr>
              <a:t>R&amp;D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19600" y="762000"/>
            <a:ext cx="4191000" cy="1907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dirty="0"/>
            </a:br>
            <a:br>
              <a:rPr lang="en-US" sz="4400" dirty="0"/>
            </a:br>
            <a:r>
              <a:rPr lang="en-US" sz="12000" dirty="0"/>
              <a:t>Research &amp; Development</a:t>
            </a:r>
          </a:p>
        </p:txBody>
      </p:sp>
    </p:spTree>
    <p:extLst>
      <p:ext uri="{BB962C8B-B14F-4D97-AF65-F5344CB8AC3E}">
        <p14:creationId xmlns:p14="http://schemas.microsoft.com/office/powerpoint/2010/main" val="1116219269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R&amp;amp;D Update To Sales Team &amp;quot;&quot;/&gt;&lt;property id=&quot;20307&quot; value=&quot;438&quot;/&gt;&lt;/object&gt;&lt;object type=&quot;3&quot; unique_id=&quot;10004&quot;&gt;&lt;property id=&quot;20148&quot; value=&quot;5&quot;/&gt;&lt;property id=&quot;20300&quot; value=&quot;Slide 2 - &amp;quot;  interactive  learning  center&amp;quot;&quot;/&gt;&lt;property id=&quot;20307&quot; value=&quot;363&quot;/&gt;&lt;/object&gt;&lt;object type=&quot;3&quot; unique_id=&quot;10005&quot;&gt;&lt;property id=&quot;20148&quot; value=&quot;5&quot;/&gt;&lt;property id=&quot;20300&quot; value=&quot;Slide 3&quot;/&gt;&lt;property id=&quot;20307&quot; value=&quot;364&quot;/&gt;&lt;/object&gt;&lt;object type=&quot;3&quot; unique_id=&quot;10006&quot;&gt;&lt;property id=&quot;20148&quot; value=&quot;5&quot;/&gt;&lt;property id=&quot;20300&quot; value=&quot;Slide 4 - &amp;quot;Learning innovation&amp;quot;&quot;/&gt;&lt;property id=&quot;20307&quot; value=&quot;382&quot;/&gt;&lt;/object&gt;&lt;object type=&quot;3&quot; unique_id=&quot;10007&quot;&gt;&lt;property id=&quot;20148&quot; value=&quot;5&quot;/&gt;&lt;property id=&quot;20300&quot; value=&quot;Slide 5 - &amp;quot;Instructional design&amp;quot;&quot;/&gt;&lt;property id=&quot;20307&quot; value=&quot;338&quot;/&gt;&lt;/object&gt;&lt;object type=&quot;3&quot; unique_id=&quot;10008&quot;&gt;&lt;property id=&quot;20148&quot; value=&quot;5&quot;/&gt;&lt;property id=&quot;20300&quot; value=&quot;Slide 6&quot;/&gt;&lt;property id=&quot;20307&quot; value=&quot;326&quot;/&gt;&lt;/object&gt;&lt;object type=&quot;3&quot; unique_id=&quot;10009&quot;&gt;&lt;property id=&quot;20148&quot; value=&quot;5&quot;/&gt;&lt;property id=&quot;20300&quot; value=&quot;Slide 7 - &amp;quot; dual mission&amp;quot;&quot;/&gt;&lt;property id=&quot;20307&quot; value=&quot;424&quot;/&gt;&lt;/object&gt;&lt;object type=&quot;3&quot; unique_id=&quot;10010&quot;&gt;&lt;property id=&quot;20148&quot; value=&quot;5&quot;/&gt;&lt;property id=&quot;20300&quot; value=&quot;Slide 8 - &amp;quot;enhanced Live Programs &amp;quot;&quot;/&gt;&lt;property id=&quot;20307&quot; value=&quot;403&quot;/&gt;&lt;/object&gt;&lt;object type=&quot;3&quot; unique_id=&quot;10011&quot;&gt;&lt;property id=&quot;20148&quot; value=&quot;5&quot;/&gt;&lt;property id=&quot;20300&quot; value=&quot;Slide 9 - &amp;quot;Internal Investigations 2017 enhanced Live PrograMS&amp;quot;&quot;/&gt;&lt;property id=&quot;20307&quot; value=&quot;404&quot;/&gt;&lt;/object&gt;&lt;object type=&quot;3&quot; unique_id=&quot;10012&quot;&gt;&lt;property id=&quot;20148&quot; value=&quot;5&quot;/&gt;&lt;property id=&quot;20300&quot; value=&quot;Slide 10 - &amp;quot;In action enhanced Live Programs&amp;quot;&quot;/&gt;&lt;property id=&quot;20307&quot; value=&quot;409&quot;/&gt;&lt;/object&gt;&lt;object type=&quot;3&quot; unique_id=&quot;10013&quot;&gt;&lt;property id=&quot;20148&quot; value=&quot;5&quot;/&gt;&lt;property id=&quot;20300&quot; value=&quot;Slide 11&quot;/&gt;&lt;property id=&quot;20307&quot; value=&quot;411&quot;/&gt;&lt;/object&gt;&lt;object type=&quot;3&quot; unique_id=&quot;10014&quot;&gt;&lt;property id=&quot;20148&quot; value=&quot;5&quot;/&gt;&lt;property id=&quot;20300&quot; value=&quot;Slide 12&quot;/&gt;&lt;property id=&quot;20307&quot; value=&quot;425&quot;/&gt;&lt;/object&gt;&lt;object type=&quot;3&quot; unique_id=&quot;10015&quot;&gt;&lt;property id=&quot;20148&quot; value=&quot;5&quot;/&gt;&lt;property id=&quot;20300&quot; value=&quot;Slide 13 - &amp;quot; dual mission&amp;quot;&quot;/&gt;&lt;property id=&quot;20307&quot; value=&quot;446&quot;/&gt;&lt;/object&gt;&lt;object type=&quot;3&quot; unique_id=&quot;10016&quot;&gt;&lt;property id=&quot;20148&quot; value=&quot;5&quot;/&gt;&lt;property id=&quot;20300&quot; value=&quot;Slide 14&quot;/&gt;&lt;property id=&quot;20307&quot; value=&quot;428&quot;/&gt;&lt;/object&gt;&lt;object type=&quot;3&quot; unique_id=&quot;10017&quot;&gt;&lt;property id=&quot;20148&quot; value=&quot;5&quot;/&gt;&lt;property id=&quot;20300&quot; value=&quot;Slide 15&quot;/&gt;&lt;property id=&quot;20307&quot; value=&quot;439&quot;/&gt;&lt;/object&gt;&lt;object type=&quot;3&quot; unique_id=&quot;10018&quot;&gt;&lt;property id=&quot;20148&quot; value=&quot;5&quot;/&gt;&lt;property id=&quot;20300&quot; value=&quot;Slide 16&quot;/&gt;&lt;property id=&quot;20307&quot; value=&quot;440&quot;/&gt;&lt;/object&gt;&lt;object type=&quot;3&quot; unique_id=&quot;10019&quot;&gt;&lt;property id=&quot;20148&quot; value=&quot;5&quot;/&gt;&lt;property id=&quot;20300&quot; value=&quot;Slide 17&quot;/&gt;&lt;property id=&quot;20307&quot; value=&quot;441&quot;/&gt;&lt;/object&gt;&lt;object type=&quot;3&quot; unique_id=&quot;10020&quot;&gt;&lt;property id=&quot;20148&quot; value=&quot;5&quot;/&gt;&lt;property id=&quot;20300&quot; value=&quot;Slide 18&quot;/&gt;&lt;property id=&quot;20307&quot; value=&quot;355&quot;/&gt;&lt;/object&gt;&lt;object type=&quot;3&quot; unique_id=&quot;10021&quot;&gt;&lt;property id=&quot;20148&quot; value=&quot;5&quot;/&gt;&lt;property id=&quot;20300&quot; value=&quot;Slide 19&quot;/&gt;&lt;property id=&quot;20307&quot; value=&quot;356&quot;/&gt;&lt;/object&gt;&lt;object type=&quot;3&quot; unique_id=&quot;10022&quot;&gt;&lt;property id=&quot;20148&quot; value=&quot;5&quot;/&gt;&lt;property id=&quot;20300&quot; value=&quot;Slide 20 - &amp;quot;2017 annual Programs&amp;quot;&quot;/&gt;&lt;property id=&quot;20307&quot; value=&quot;419&quot;/&gt;&lt;/object&gt;&lt;object type=&quot;3&quot; unique_id=&quot;10023&quot;&gt;&lt;property id=&quot;20148&quot; value=&quot;5&quot;/&gt;&lt;property id=&quot;20300&quot; value=&quot;Slide 21 - &amp;quot;Pro bono MooCs (1 week)&amp;quot;&quot;/&gt;&lt;property id=&quot;20307&quot; value=&quot;418&quot;/&gt;&lt;/object&gt;&lt;object type=&quot;3&quot; unique_id=&quot;10024&quot;&gt;&lt;property id=&quot;20148&quot; value=&quot;5&quot;/&gt;&lt;property id=&quot;20300&quot; value=&quot;Slide 22 - &amp;quot;Patent Law Practice (10 weeks)&amp;quot;&quot;/&gt;&lt;property id=&quot;20307&quot; value=&quot;417&quot;/&gt;&lt;/object&gt;&lt;object type=&quot;3&quot; unique_id=&quot;10025&quot;&gt;&lt;property id=&quot;20148&quot; value=&quot;5&quot;/&gt;&lt;property id=&quot;20300&quot; value=&quot;Slide 23 - &amp;quot;Participant feedback&amp;quot;&quot;/&gt;&lt;property id=&quot;20307&quot; value=&quot;432&quot;/&gt;&lt;/object&gt;&lt;object type=&quot;3&quot; unique_id=&quot;10026&quot;&gt;&lt;property id=&quot;20148&quot; value=&quot;5&quot;/&gt;&lt;property id=&quot;20300&quot; value=&quot;Slide 24 - &amp;quot;Participant feedback&amp;quot;&quot;/&gt;&lt;property id=&quot;20307&quot; value=&quot;442&quot;/&gt;&lt;/object&gt;&lt;object type=&quot;3&quot; unique_id=&quot;10027&quot;&gt;&lt;property id=&quot;20148&quot; value=&quot;5&quot;/&gt;&lt;property id=&quot;20300&quot; value=&quot;Slide 25 - &amp;quot;participant feedback&amp;quot;&quot;/&gt;&lt;property id=&quot;20307&quot; value=&quot;433&quot;/&gt;&lt;/object&gt;&lt;object type=&quot;3&quot; unique_id=&quot;10028&quot;&gt;&lt;property id=&quot;20148&quot; value=&quot;5&quot;/&gt;&lt;property id=&quot;20300&quot; value=&quot;Slide 26 - &amp;quot;Measuring results&amp;quot;&quot;/&gt;&lt;property id=&quot;20307&quot; value=&quot;434&quot;/&gt;&lt;/object&gt;&lt;object type=&quot;3&quot; unique_id=&quot;10029&quot;&gt;&lt;property id=&quot;20148&quot; value=&quot;5&quot;/&gt;&lt;property id=&quot;20300&quot; value=&quot;Slide 27 - &amp;quot;Qualitative results&amp;quot;&quot;/&gt;&lt;property id=&quot;20307&quot; value=&quot;435&quot;/&gt;&lt;/object&gt;&lt;object type=&quot;3&quot; unique_id=&quot;10030&quot;&gt;&lt;property id=&quot;20148&quot; value=&quot;5&quot;/&gt;&lt;property id=&quot;20300&quot; value=&quot;Slide 28 - &amp;quot;Awards&amp;quot;&quot;/&gt;&lt;property id=&quot;20307&quot; value=&quot;443&quot;/&gt;&lt;/object&gt;&lt;object type=&quot;3&quot; unique_id=&quot;10031&quot;&gt;&lt;property id=&quot;20148&quot; value=&quot;5&quot;/&gt;&lt;property id=&quot;20300&quot; value=&quot;Slide 29 - &amp;quot;Awards&amp;quot;&quot;/&gt;&lt;property id=&quot;20307&quot; value=&quot;447&quot;/&gt;&lt;/object&gt;&lt;object type=&quot;3&quot; unique_id=&quot;10032&quot;&gt;&lt;property id=&quot;20148&quot; value=&quot;5&quot;/&gt;&lt;property id=&quot;20300&quot; value=&quot;Slide 30 - &amp;quot;Marketing Trailers&amp;quot;&quot;/&gt;&lt;property id=&quot;20307&quot; value=&quot;365&quot;/&gt;&lt;/object&gt;&lt;object type=&quot;3&quot; unique_id=&quot;10033&quot;&gt;&lt;property id=&quot;20148&quot; value=&quot;5&quot;/&gt;&lt;property id=&quot;20300&quot; value=&quot;Slide 31 - &amp;quot;Marketing One-sheets&amp;quot;&quot;/&gt;&lt;property id=&quot;20307&quot; value=&quot;366&quot;/&gt;&lt;/object&gt;&lt;object type=&quot;3&quot; unique_id=&quot;10034&quot;&gt;&lt;property id=&quot;20148&quot; value=&quot;5&quot;/&gt;&lt;property id=&quot;20300&quot; value=&quot;Slide 32 - &amp;quot;Marketing Presentations&amp;quot;&quot;/&gt;&lt;property id=&quot;20307&quot; value=&quot;368&quot;/&gt;&lt;/object&gt;&lt;object type=&quot;3&quot; unique_id=&quot;10035&quot;&gt;&lt;property id=&quot;20148&quot; value=&quot;5&quot;/&gt;&lt;property id=&quot;20300&quot; value=&quot;Slide 33 - &amp;quot;Marketing / CLE accreditation Program DESCRIPTIONS&amp;quot;&quot;/&gt;&lt;property id=&quot;20307&quot; value=&quot;367&quot;/&gt;&lt;/object&gt;&lt;object type=&quot;3&quot; unique_id=&quot;10036&quot;&gt;&lt;property id=&quot;20148&quot; value=&quot;5&quot;/&gt;&lt;property id=&quot;20300&quot; value=&quot;Slide 34 - &amp;quot;resources for sales support&amp;quot;&quot;/&gt;&lt;property id=&quot;20307&quot; value=&quot;448&quot;/&gt;&lt;/object&gt;&lt;object type=&quot;3&quot; unique_id=&quot;10037&quot;&gt;&lt;property id=&quot;20148&quot; value=&quot;5&quot;/&gt;&lt;property id=&quot;20300&quot; value=&quot;Slide 35 - &amp;quot;Thanks for your support!  &amp;quot;&quot;/&gt;&lt;property id=&quot;20307&quot; value=&quot;445&quot;/&gt;&lt;/object&gt;&lt;object type=&quot;3&quot; unique_id=&quot;10038&quot;&gt;&lt;property id=&quot;20148&quot; value=&quot;5&quot;/&gt;&lt;property id=&quot;20300&quot; value=&quot;Slide 36&quot;/&gt;&lt;property id=&quot;20307&quot; value=&quot;420&quot;/&gt;&lt;/object&gt;&lt;object type=&quot;3&quot; unique_id=&quot;10039&quot;&gt;&lt;property id=&quot;20148&quot; value=&quot;5&quot;/&gt;&lt;property id=&quot;20300&quot; value=&quot;Slide 37&quot;/&gt;&lt;property id=&quot;20307&quot; value=&quot;444&quot;/&gt;&lt;/object&gt;&lt;/object&gt;&lt;object type=&quot;8&quot; unique_id=&quot;10078&quot;&gt;&lt;/object&gt;&lt;/object&gt;&lt;/database&gt;"/>
  <p:tag name="MMPROD_NEXTUNIQUEID" val="10009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5051</TotalTime>
  <Words>101</Words>
  <Application>Microsoft Office PowerPoint</Application>
  <PresentationFormat>On-screen Show (4:3)</PresentationFormat>
  <Paragraphs>36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Narrow</vt:lpstr>
      <vt:lpstr>Calibri</vt:lpstr>
      <vt:lpstr>Impact</vt:lpstr>
      <vt:lpstr>Essential</vt:lpstr>
      <vt:lpstr>  interactive  learning  center</vt:lpstr>
      <vt:lpstr>PowerPoint Presentation</vt:lpstr>
      <vt:lpstr>Learning innovation</vt:lpstr>
      <vt:lpstr> dual mission</vt:lpstr>
      <vt:lpstr>PowerPoint Presentation</vt:lpstr>
      <vt:lpstr>  interactive  learning  center</vt:lpstr>
    </vt:vector>
  </TitlesOfParts>
  <Company>Practising Law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Planning Timeline</dc:title>
  <dc:creator>Krista M. Gundersen</dc:creator>
  <cp:lastModifiedBy>James Kinnamon</cp:lastModifiedBy>
  <cp:revision>704</cp:revision>
  <cp:lastPrinted>2017-05-17T00:31:33Z</cp:lastPrinted>
  <dcterms:created xsi:type="dcterms:W3CDTF">2016-09-29T15:14:47Z</dcterms:created>
  <dcterms:modified xsi:type="dcterms:W3CDTF">2018-01-04T22:30:31Z</dcterms:modified>
</cp:coreProperties>
</file>