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57" r:id="rId3"/>
    <p:sldId id="258" r:id="rId4"/>
    <p:sldId id="260" r:id="rId5"/>
    <p:sldId id="261" r:id="rId6"/>
    <p:sldId id="262" r:id="rId7"/>
    <p:sldId id="263" r:id="rId8"/>
    <p:sldId id="264" r:id="rId9"/>
    <p:sldId id="270" r:id="rId10"/>
    <p:sldId id="272" r:id="rId11"/>
    <p:sldId id="273" r:id="rId12"/>
    <p:sldId id="274" r:id="rId13"/>
    <p:sldId id="275" r:id="rId14"/>
    <p:sldId id="276" r:id="rId15"/>
    <p:sldId id="277" r:id="rId16"/>
    <p:sldId id="285" r:id="rId17"/>
    <p:sldId id="279" r:id="rId18"/>
    <p:sldId id="281" r:id="rId19"/>
    <p:sldId id="282" r:id="rId20"/>
    <p:sldId id="265" r:id="rId21"/>
    <p:sldId id="266" r:id="rId22"/>
    <p:sldId id="267" r:id="rId23"/>
    <p:sldId id="268" r:id="rId24"/>
    <p:sldId id="269" r:id="rId25"/>
    <p:sldId id="287"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ITRISHIKHA SANTRA" initials="MS" lastIdx="1" clrIdx="0">
    <p:extLst>
      <p:ext uri="{19B8F6BF-5375-455C-9EA6-DF929625EA0E}">
        <p15:presenceInfo xmlns:p15="http://schemas.microsoft.com/office/powerpoint/2012/main" userId="4af9c4fb38f2b0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41" autoAdjust="0"/>
  </p:normalViewPr>
  <p:slideViewPr>
    <p:cSldViewPr snapToGrid="0">
      <p:cViewPr varScale="1">
        <p:scale>
          <a:sx n="62" d="100"/>
          <a:sy n="62" d="100"/>
        </p:scale>
        <p:origin x="828" y="44"/>
      </p:cViewPr>
      <p:guideLst/>
    </p:cSldViewPr>
  </p:slideViewPr>
  <p:outlineViewPr>
    <p:cViewPr>
      <p:scale>
        <a:sx n="33" d="100"/>
        <a:sy n="33" d="100"/>
      </p:scale>
      <p:origin x="0" y="-14508"/>
    </p:cViewPr>
  </p:outlineViewPr>
  <p:notesTextViewPr>
    <p:cViewPr>
      <p:scale>
        <a:sx n="1" d="1"/>
        <a:sy n="1" d="1"/>
      </p:scale>
      <p:origin x="0" y="0"/>
    </p:cViewPr>
  </p:notesTextViewPr>
  <p:sorterViewPr>
    <p:cViewPr>
      <p:scale>
        <a:sx n="100" d="100"/>
        <a:sy n="100" d="100"/>
      </p:scale>
      <p:origin x="0" y="-27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9AB18-D612-4CC7-9861-D4D78E080241}" type="datetimeFigureOut">
              <a:rPr lang="en-IN" smtClean="0"/>
              <a:t>19-06-2023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46D4F-1300-48E4-8850-4F1B89B7EE68}" type="slidenum">
              <a:rPr lang="en-IN" smtClean="0"/>
              <a:t>‹#›</a:t>
            </a:fld>
            <a:endParaRPr lang="en-IN"/>
          </a:p>
        </p:txBody>
      </p:sp>
    </p:spTree>
    <p:extLst>
      <p:ext uri="{BB962C8B-B14F-4D97-AF65-F5344CB8AC3E}">
        <p14:creationId xmlns:p14="http://schemas.microsoft.com/office/powerpoint/2010/main" val="528545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366C-C0D0-B152-91B1-9AC7FB4FCA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065FE3-3B42-EDBE-EB58-057DE6446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FA4A49-D389-1B3E-1D56-82324C4BD83D}"/>
              </a:ext>
            </a:extLst>
          </p:cNvPr>
          <p:cNvSpPr>
            <a:spLocks noGrp="1"/>
          </p:cNvSpPr>
          <p:nvPr>
            <p:ph type="dt" sz="half" idx="10"/>
          </p:nvPr>
        </p:nvSpPr>
        <p:spPr/>
        <p:txBody>
          <a:bodyPr/>
          <a:lstStyle/>
          <a:p>
            <a:fld id="{3702B703-808B-49BB-9EC6-B1C206A1891F}" type="datetimeFigureOut">
              <a:rPr lang="en-IN" smtClean="0"/>
              <a:t>19-06-2023</a:t>
            </a:fld>
            <a:endParaRPr lang="en-IN"/>
          </a:p>
        </p:txBody>
      </p:sp>
      <p:sp>
        <p:nvSpPr>
          <p:cNvPr id="5" name="Footer Placeholder 4">
            <a:extLst>
              <a:ext uri="{FF2B5EF4-FFF2-40B4-BE49-F238E27FC236}">
                <a16:creationId xmlns:a16="http://schemas.microsoft.com/office/drawing/2014/main" id="{B7982648-19C1-983D-1C37-E8F52D597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9F28E-637F-F7EE-173E-D05E492E3555}"/>
              </a:ext>
            </a:extLst>
          </p:cNvPr>
          <p:cNvSpPr>
            <a:spLocks noGrp="1"/>
          </p:cNvSpPr>
          <p:nvPr>
            <p:ph type="sldNum" sz="quarter" idx="12"/>
          </p:nvPr>
        </p:nvSpPr>
        <p:spPr/>
        <p:txBody>
          <a:bodyPr/>
          <a:lstStyle/>
          <a:p>
            <a:fld id="{E971BAC9-B2D9-4444-9835-6836B97134CA}" type="slidenum">
              <a:rPr lang="en-IN" smtClean="0"/>
              <a:t>‹#›</a:t>
            </a:fld>
            <a:endParaRPr lang="en-IN"/>
          </a:p>
        </p:txBody>
      </p:sp>
    </p:spTree>
    <p:extLst>
      <p:ext uri="{BB962C8B-B14F-4D97-AF65-F5344CB8AC3E}">
        <p14:creationId xmlns:p14="http://schemas.microsoft.com/office/powerpoint/2010/main" val="44291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E7A0-C283-6D87-CDCB-61AC998ACD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47EA21-0E86-4D0E-118C-F553DA13EB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7926B-B9B1-97A1-6060-5B45EA4D81C6}"/>
              </a:ext>
            </a:extLst>
          </p:cNvPr>
          <p:cNvSpPr>
            <a:spLocks noGrp="1"/>
          </p:cNvSpPr>
          <p:nvPr>
            <p:ph type="dt" sz="half" idx="10"/>
          </p:nvPr>
        </p:nvSpPr>
        <p:spPr/>
        <p:txBody>
          <a:bodyPr/>
          <a:lstStyle/>
          <a:p>
            <a:fld id="{3702B703-808B-49BB-9EC6-B1C206A1891F}" type="datetimeFigureOut">
              <a:rPr lang="en-IN" smtClean="0"/>
              <a:t>19-06-2023</a:t>
            </a:fld>
            <a:endParaRPr lang="en-IN"/>
          </a:p>
        </p:txBody>
      </p:sp>
      <p:sp>
        <p:nvSpPr>
          <p:cNvPr id="5" name="Footer Placeholder 4">
            <a:extLst>
              <a:ext uri="{FF2B5EF4-FFF2-40B4-BE49-F238E27FC236}">
                <a16:creationId xmlns:a16="http://schemas.microsoft.com/office/drawing/2014/main" id="{0E182BBC-8DA5-9A9B-8A30-C419A7A2A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21ACA5-8463-0DBF-CA3A-B872EBB52D50}"/>
              </a:ext>
            </a:extLst>
          </p:cNvPr>
          <p:cNvSpPr>
            <a:spLocks noGrp="1"/>
          </p:cNvSpPr>
          <p:nvPr>
            <p:ph type="sldNum" sz="quarter" idx="12"/>
          </p:nvPr>
        </p:nvSpPr>
        <p:spPr/>
        <p:txBody>
          <a:bodyPr/>
          <a:lstStyle/>
          <a:p>
            <a:fld id="{E971BAC9-B2D9-4444-9835-6836B97134CA}" type="slidenum">
              <a:rPr lang="en-IN" smtClean="0"/>
              <a:t>‹#›</a:t>
            </a:fld>
            <a:endParaRPr lang="en-IN"/>
          </a:p>
        </p:txBody>
      </p:sp>
    </p:spTree>
    <p:extLst>
      <p:ext uri="{BB962C8B-B14F-4D97-AF65-F5344CB8AC3E}">
        <p14:creationId xmlns:p14="http://schemas.microsoft.com/office/powerpoint/2010/main" val="293616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8F14B7-658E-AB8C-03E3-A61764CCD8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0145F4-8D72-1DE1-BDB5-D88A55557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5C34B9-62F7-760D-2592-3DB58851809B}"/>
              </a:ext>
            </a:extLst>
          </p:cNvPr>
          <p:cNvSpPr>
            <a:spLocks noGrp="1"/>
          </p:cNvSpPr>
          <p:nvPr>
            <p:ph type="dt" sz="half" idx="10"/>
          </p:nvPr>
        </p:nvSpPr>
        <p:spPr/>
        <p:txBody>
          <a:bodyPr/>
          <a:lstStyle/>
          <a:p>
            <a:fld id="{3702B703-808B-49BB-9EC6-B1C206A1891F}" type="datetimeFigureOut">
              <a:rPr lang="en-IN" smtClean="0"/>
              <a:t>19-06-2023</a:t>
            </a:fld>
            <a:endParaRPr lang="en-IN"/>
          </a:p>
        </p:txBody>
      </p:sp>
      <p:sp>
        <p:nvSpPr>
          <p:cNvPr id="5" name="Footer Placeholder 4">
            <a:extLst>
              <a:ext uri="{FF2B5EF4-FFF2-40B4-BE49-F238E27FC236}">
                <a16:creationId xmlns:a16="http://schemas.microsoft.com/office/drawing/2014/main" id="{F54749CF-D8A1-8DF4-2540-DF3C139C3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603AA4-36EB-39BE-B501-C59BB98A9C1E}"/>
              </a:ext>
            </a:extLst>
          </p:cNvPr>
          <p:cNvSpPr>
            <a:spLocks noGrp="1"/>
          </p:cNvSpPr>
          <p:nvPr>
            <p:ph type="sldNum" sz="quarter" idx="12"/>
          </p:nvPr>
        </p:nvSpPr>
        <p:spPr/>
        <p:txBody>
          <a:bodyPr/>
          <a:lstStyle/>
          <a:p>
            <a:fld id="{E971BAC9-B2D9-4444-9835-6836B97134CA}" type="slidenum">
              <a:rPr lang="en-IN" smtClean="0"/>
              <a:t>‹#›</a:t>
            </a:fld>
            <a:endParaRPr lang="en-IN"/>
          </a:p>
        </p:txBody>
      </p:sp>
    </p:spTree>
    <p:extLst>
      <p:ext uri="{BB962C8B-B14F-4D97-AF65-F5344CB8AC3E}">
        <p14:creationId xmlns:p14="http://schemas.microsoft.com/office/powerpoint/2010/main" val="83714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F262-9627-0394-2F79-4846838E2E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2B30C3-1DD4-C771-8555-5CAFB780E8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D24717-86E7-4FBC-7322-B224B92DA659}"/>
              </a:ext>
            </a:extLst>
          </p:cNvPr>
          <p:cNvSpPr>
            <a:spLocks noGrp="1"/>
          </p:cNvSpPr>
          <p:nvPr>
            <p:ph type="dt" sz="half" idx="10"/>
          </p:nvPr>
        </p:nvSpPr>
        <p:spPr/>
        <p:txBody>
          <a:bodyPr/>
          <a:lstStyle/>
          <a:p>
            <a:fld id="{3702B703-808B-49BB-9EC6-B1C206A1891F}" type="datetimeFigureOut">
              <a:rPr lang="en-IN" smtClean="0"/>
              <a:t>19-06-2023</a:t>
            </a:fld>
            <a:endParaRPr lang="en-IN"/>
          </a:p>
        </p:txBody>
      </p:sp>
      <p:sp>
        <p:nvSpPr>
          <p:cNvPr id="5" name="Footer Placeholder 4">
            <a:extLst>
              <a:ext uri="{FF2B5EF4-FFF2-40B4-BE49-F238E27FC236}">
                <a16:creationId xmlns:a16="http://schemas.microsoft.com/office/drawing/2014/main" id="{D3881551-B4B0-6E22-68FF-85924846D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1C4E2-6BCE-EA39-9727-97C95FB5F06D}"/>
              </a:ext>
            </a:extLst>
          </p:cNvPr>
          <p:cNvSpPr>
            <a:spLocks noGrp="1"/>
          </p:cNvSpPr>
          <p:nvPr>
            <p:ph type="sldNum" sz="quarter" idx="12"/>
          </p:nvPr>
        </p:nvSpPr>
        <p:spPr/>
        <p:txBody>
          <a:bodyPr/>
          <a:lstStyle/>
          <a:p>
            <a:fld id="{E971BAC9-B2D9-4444-9835-6836B97134CA}" type="slidenum">
              <a:rPr lang="en-IN" smtClean="0"/>
              <a:t>‹#›</a:t>
            </a:fld>
            <a:endParaRPr lang="en-IN"/>
          </a:p>
        </p:txBody>
      </p:sp>
    </p:spTree>
    <p:extLst>
      <p:ext uri="{BB962C8B-B14F-4D97-AF65-F5344CB8AC3E}">
        <p14:creationId xmlns:p14="http://schemas.microsoft.com/office/powerpoint/2010/main" val="45237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9634-956B-DEB1-B93B-75C971E30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1A8491-6F8F-901D-1326-54AC58E3FA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860A5-717F-3BCC-51EA-1677969D538C}"/>
              </a:ext>
            </a:extLst>
          </p:cNvPr>
          <p:cNvSpPr>
            <a:spLocks noGrp="1"/>
          </p:cNvSpPr>
          <p:nvPr>
            <p:ph type="dt" sz="half" idx="10"/>
          </p:nvPr>
        </p:nvSpPr>
        <p:spPr/>
        <p:txBody>
          <a:bodyPr/>
          <a:lstStyle/>
          <a:p>
            <a:fld id="{3702B703-808B-49BB-9EC6-B1C206A1891F}" type="datetimeFigureOut">
              <a:rPr lang="en-IN" smtClean="0"/>
              <a:t>19-06-2023</a:t>
            </a:fld>
            <a:endParaRPr lang="en-IN"/>
          </a:p>
        </p:txBody>
      </p:sp>
      <p:sp>
        <p:nvSpPr>
          <p:cNvPr id="5" name="Footer Placeholder 4">
            <a:extLst>
              <a:ext uri="{FF2B5EF4-FFF2-40B4-BE49-F238E27FC236}">
                <a16:creationId xmlns:a16="http://schemas.microsoft.com/office/drawing/2014/main" id="{4FAACF50-7386-74E1-59E2-0EA63F1C7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C92803-3494-DE3F-8401-2BABF4755310}"/>
              </a:ext>
            </a:extLst>
          </p:cNvPr>
          <p:cNvSpPr>
            <a:spLocks noGrp="1"/>
          </p:cNvSpPr>
          <p:nvPr>
            <p:ph type="sldNum" sz="quarter" idx="12"/>
          </p:nvPr>
        </p:nvSpPr>
        <p:spPr/>
        <p:txBody>
          <a:bodyPr/>
          <a:lstStyle/>
          <a:p>
            <a:fld id="{E971BAC9-B2D9-4444-9835-6836B97134CA}" type="slidenum">
              <a:rPr lang="en-IN" smtClean="0"/>
              <a:t>‹#›</a:t>
            </a:fld>
            <a:endParaRPr lang="en-IN"/>
          </a:p>
        </p:txBody>
      </p:sp>
    </p:spTree>
    <p:extLst>
      <p:ext uri="{BB962C8B-B14F-4D97-AF65-F5344CB8AC3E}">
        <p14:creationId xmlns:p14="http://schemas.microsoft.com/office/powerpoint/2010/main" val="211661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2E03-4CAB-E3AC-1568-4F04B91B15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BBDE7B-7C5B-7A6F-5242-544C1EEFA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E5B1D3-4B7A-68E7-2238-AA140D2F88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DB3114-3AE1-1566-5771-3DFB5D0CCD30}"/>
              </a:ext>
            </a:extLst>
          </p:cNvPr>
          <p:cNvSpPr>
            <a:spLocks noGrp="1"/>
          </p:cNvSpPr>
          <p:nvPr>
            <p:ph type="dt" sz="half" idx="10"/>
          </p:nvPr>
        </p:nvSpPr>
        <p:spPr/>
        <p:txBody>
          <a:bodyPr/>
          <a:lstStyle/>
          <a:p>
            <a:fld id="{3702B703-808B-49BB-9EC6-B1C206A1891F}" type="datetimeFigureOut">
              <a:rPr lang="en-IN" smtClean="0"/>
              <a:t>19-06-2023</a:t>
            </a:fld>
            <a:endParaRPr lang="en-IN"/>
          </a:p>
        </p:txBody>
      </p:sp>
      <p:sp>
        <p:nvSpPr>
          <p:cNvPr id="6" name="Footer Placeholder 5">
            <a:extLst>
              <a:ext uri="{FF2B5EF4-FFF2-40B4-BE49-F238E27FC236}">
                <a16:creationId xmlns:a16="http://schemas.microsoft.com/office/drawing/2014/main" id="{B0B071C0-31DD-175D-8287-909CEF0A3E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1235E4-15DC-A004-69B0-A2E2B6882F85}"/>
              </a:ext>
            </a:extLst>
          </p:cNvPr>
          <p:cNvSpPr>
            <a:spLocks noGrp="1"/>
          </p:cNvSpPr>
          <p:nvPr>
            <p:ph type="sldNum" sz="quarter" idx="12"/>
          </p:nvPr>
        </p:nvSpPr>
        <p:spPr/>
        <p:txBody>
          <a:bodyPr/>
          <a:lstStyle/>
          <a:p>
            <a:fld id="{E971BAC9-B2D9-4444-9835-6836B97134CA}" type="slidenum">
              <a:rPr lang="en-IN" smtClean="0"/>
              <a:t>‹#›</a:t>
            </a:fld>
            <a:endParaRPr lang="en-IN"/>
          </a:p>
        </p:txBody>
      </p:sp>
    </p:spTree>
    <p:extLst>
      <p:ext uri="{BB962C8B-B14F-4D97-AF65-F5344CB8AC3E}">
        <p14:creationId xmlns:p14="http://schemas.microsoft.com/office/powerpoint/2010/main" val="303391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75D4-A18D-C3B2-A245-4B6B60D361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5E1446-AB1E-5CAA-1DE3-C32A59A45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11F192-241B-BA62-5A06-156FBD6C7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F08206-6616-C5D9-10C9-8802CC84C9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45C38-B931-6D79-A072-BD2D5FE80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47D2C7-E679-6B19-E7EA-C9C4ABEC9CEA}"/>
              </a:ext>
            </a:extLst>
          </p:cNvPr>
          <p:cNvSpPr>
            <a:spLocks noGrp="1"/>
          </p:cNvSpPr>
          <p:nvPr>
            <p:ph type="dt" sz="half" idx="10"/>
          </p:nvPr>
        </p:nvSpPr>
        <p:spPr/>
        <p:txBody>
          <a:bodyPr/>
          <a:lstStyle/>
          <a:p>
            <a:fld id="{3702B703-808B-49BB-9EC6-B1C206A1891F}" type="datetimeFigureOut">
              <a:rPr lang="en-IN" smtClean="0"/>
              <a:t>19-06-2023</a:t>
            </a:fld>
            <a:endParaRPr lang="en-IN"/>
          </a:p>
        </p:txBody>
      </p:sp>
      <p:sp>
        <p:nvSpPr>
          <p:cNvPr id="8" name="Footer Placeholder 7">
            <a:extLst>
              <a:ext uri="{FF2B5EF4-FFF2-40B4-BE49-F238E27FC236}">
                <a16:creationId xmlns:a16="http://schemas.microsoft.com/office/drawing/2014/main" id="{33162C43-6BF0-F428-3C40-8A6698F2BA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EC9C58-0480-D723-DC2C-50581C057891}"/>
              </a:ext>
            </a:extLst>
          </p:cNvPr>
          <p:cNvSpPr>
            <a:spLocks noGrp="1"/>
          </p:cNvSpPr>
          <p:nvPr>
            <p:ph type="sldNum" sz="quarter" idx="12"/>
          </p:nvPr>
        </p:nvSpPr>
        <p:spPr/>
        <p:txBody>
          <a:bodyPr/>
          <a:lstStyle/>
          <a:p>
            <a:fld id="{E971BAC9-B2D9-4444-9835-6836B97134CA}" type="slidenum">
              <a:rPr lang="en-IN" smtClean="0"/>
              <a:t>‹#›</a:t>
            </a:fld>
            <a:endParaRPr lang="en-IN"/>
          </a:p>
        </p:txBody>
      </p:sp>
    </p:spTree>
    <p:extLst>
      <p:ext uri="{BB962C8B-B14F-4D97-AF65-F5344CB8AC3E}">
        <p14:creationId xmlns:p14="http://schemas.microsoft.com/office/powerpoint/2010/main" val="2181855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1134-BB4D-6334-17D7-CE0350A9E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EBD002-6850-5AC5-99E3-14BBF1BC31D3}"/>
              </a:ext>
            </a:extLst>
          </p:cNvPr>
          <p:cNvSpPr>
            <a:spLocks noGrp="1"/>
          </p:cNvSpPr>
          <p:nvPr>
            <p:ph type="dt" sz="half" idx="10"/>
          </p:nvPr>
        </p:nvSpPr>
        <p:spPr/>
        <p:txBody>
          <a:bodyPr/>
          <a:lstStyle/>
          <a:p>
            <a:fld id="{3702B703-808B-49BB-9EC6-B1C206A1891F}" type="datetimeFigureOut">
              <a:rPr lang="en-IN" smtClean="0"/>
              <a:t>19-06-2023</a:t>
            </a:fld>
            <a:endParaRPr lang="en-IN"/>
          </a:p>
        </p:txBody>
      </p:sp>
      <p:sp>
        <p:nvSpPr>
          <p:cNvPr id="4" name="Footer Placeholder 3">
            <a:extLst>
              <a:ext uri="{FF2B5EF4-FFF2-40B4-BE49-F238E27FC236}">
                <a16:creationId xmlns:a16="http://schemas.microsoft.com/office/drawing/2014/main" id="{94907005-DB29-1C9D-329D-7D8EDEB381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D50473-E33B-DD79-41B9-58557058CF14}"/>
              </a:ext>
            </a:extLst>
          </p:cNvPr>
          <p:cNvSpPr>
            <a:spLocks noGrp="1"/>
          </p:cNvSpPr>
          <p:nvPr>
            <p:ph type="sldNum" sz="quarter" idx="12"/>
          </p:nvPr>
        </p:nvSpPr>
        <p:spPr/>
        <p:txBody>
          <a:bodyPr/>
          <a:lstStyle/>
          <a:p>
            <a:fld id="{E971BAC9-B2D9-4444-9835-6836B97134CA}" type="slidenum">
              <a:rPr lang="en-IN" smtClean="0"/>
              <a:t>‹#›</a:t>
            </a:fld>
            <a:endParaRPr lang="en-IN"/>
          </a:p>
        </p:txBody>
      </p:sp>
    </p:spTree>
    <p:extLst>
      <p:ext uri="{BB962C8B-B14F-4D97-AF65-F5344CB8AC3E}">
        <p14:creationId xmlns:p14="http://schemas.microsoft.com/office/powerpoint/2010/main" val="16235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274433-7034-56C2-722B-FC96D7979EBC}"/>
              </a:ext>
            </a:extLst>
          </p:cNvPr>
          <p:cNvSpPr>
            <a:spLocks noGrp="1"/>
          </p:cNvSpPr>
          <p:nvPr>
            <p:ph type="dt" sz="half" idx="10"/>
          </p:nvPr>
        </p:nvSpPr>
        <p:spPr/>
        <p:txBody>
          <a:bodyPr/>
          <a:lstStyle/>
          <a:p>
            <a:fld id="{3702B703-808B-49BB-9EC6-B1C206A1891F}" type="datetimeFigureOut">
              <a:rPr lang="en-IN" smtClean="0"/>
              <a:t>19-06-2023</a:t>
            </a:fld>
            <a:endParaRPr lang="en-IN"/>
          </a:p>
        </p:txBody>
      </p:sp>
      <p:sp>
        <p:nvSpPr>
          <p:cNvPr id="3" name="Footer Placeholder 2">
            <a:extLst>
              <a:ext uri="{FF2B5EF4-FFF2-40B4-BE49-F238E27FC236}">
                <a16:creationId xmlns:a16="http://schemas.microsoft.com/office/drawing/2014/main" id="{4451FBC1-EBB5-0451-9F57-F0E5228A58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4C9C2C-1BE7-4708-0D98-7139A9535A1A}"/>
              </a:ext>
            </a:extLst>
          </p:cNvPr>
          <p:cNvSpPr>
            <a:spLocks noGrp="1"/>
          </p:cNvSpPr>
          <p:nvPr>
            <p:ph type="sldNum" sz="quarter" idx="12"/>
          </p:nvPr>
        </p:nvSpPr>
        <p:spPr/>
        <p:txBody>
          <a:bodyPr/>
          <a:lstStyle/>
          <a:p>
            <a:fld id="{E971BAC9-B2D9-4444-9835-6836B97134CA}" type="slidenum">
              <a:rPr lang="en-IN" smtClean="0"/>
              <a:t>‹#›</a:t>
            </a:fld>
            <a:endParaRPr lang="en-IN"/>
          </a:p>
        </p:txBody>
      </p:sp>
    </p:spTree>
    <p:extLst>
      <p:ext uri="{BB962C8B-B14F-4D97-AF65-F5344CB8AC3E}">
        <p14:creationId xmlns:p14="http://schemas.microsoft.com/office/powerpoint/2010/main" val="301428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5CD3-8675-47F9-7025-2A0557034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587B0F-21B5-14E9-2B6D-B2D5129EE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F1D032-B8E3-D137-D3CF-26808BDE4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3D2FE-27FA-B112-8ACE-47B2A26F8D87}"/>
              </a:ext>
            </a:extLst>
          </p:cNvPr>
          <p:cNvSpPr>
            <a:spLocks noGrp="1"/>
          </p:cNvSpPr>
          <p:nvPr>
            <p:ph type="dt" sz="half" idx="10"/>
          </p:nvPr>
        </p:nvSpPr>
        <p:spPr/>
        <p:txBody>
          <a:bodyPr/>
          <a:lstStyle/>
          <a:p>
            <a:fld id="{3702B703-808B-49BB-9EC6-B1C206A1891F}" type="datetimeFigureOut">
              <a:rPr lang="en-IN" smtClean="0"/>
              <a:t>19-06-2023</a:t>
            </a:fld>
            <a:endParaRPr lang="en-IN"/>
          </a:p>
        </p:txBody>
      </p:sp>
      <p:sp>
        <p:nvSpPr>
          <p:cNvPr id="6" name="Footer Placeholder 5">
            <a:extLst>
              <a:ext uri="{FF2B5EF4-FFF2-40B4-BE49-F238E27FC236}">
                <a16:creationId xmlns:a16="http://schemas.microsoft.com/office/drawing/2014/main" id="{C6700C4B-D440-EAE3-E78A-BF85976552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4D3DB-8EA9-31FA-24E4-63F380658B2E}"/>
              </a:ext>
            </a:extLst>
          </p:cNvPr>
          <p:cNvSpPr>
            <a:spLocks noGrp="1"/>
          </p:cNvSpPr>
          <p:nvPr>
            <p:ph type="sldNum" sz="quarter" idx="12"/>
          </p:nvPr>
        </p:nvSpPr>
        <p:spPr/>
        <p:txBody>
          <a:bodyPr/>
          <a:lstStyle/>
          <a:p>
            <a:fld id="{E971BAC9-B2D9-4444-9835-6836B97134CA}" type="slidenum">
              <a:rPr lang="en-IN" smtClean="0"/>
              <a:t>‹#›</a:t>
            </a:fld>
            <a:endParaRPr lang="en-IN"/>
          </a:p>
        </p:txBody>
      </p:sp>
    </p:spTree>
    <p:extLst>
      <p:ext uri="{BB962C8B-B14F-4D97-AF65-F5344CB8AC3E}">
        <p14:creationId xmlns:p14="http://schemas.microsoft.com/office/powerpoint/2010/main" val="206485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54F1-94EE-4BC8-3809-8FC196F79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C1713E-B2C2-56A4-68AA-0C8E9E7E2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EB413D-058A-D6D6-A72D-B1FA95B64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1ADA0-4DE9-F3A9-529D-BB8641D93B00}"/>
              </a:ext>
            </a:extLst>
          </p:cNvPr>
          <p:cNvSpPr>
            <a:spLocks noGrp="1"/>
          </p:cNvSpPr>
          <p:nvPr>
            <p:ph type="dt" sz="half" idx="10"/>
          </p:nvPr>
        </p:nvSpPr>
        <p:spPr/>
        <p:txBody>
          <a:bodyPr/>
          <a:lstStyle/>
          <a:p>
            <a:fld id="{3702B703-808B-49BB-9EC6-B1C206A1891F}" type="datetimeFigureOut">
              <a:rPr lang="en-IN" smtClean="0"/>
              <a:t>19-06-2023</a:t>
            </a:fld>
            <a:endParaRPr lang="en-IN"/>
          </a:p>
        </p:txBody>
      </p:sp>
      <p:sp>
        <p:nvSpPr>
          <p:cNvPr id="6" name="Footer Placeholder 5">
            <a:extLst>
              <a:ext uri="{FF2B5EF4-FFF2-40B4-BE49-F238E27FC236}">
                <a16:creationId xmlns:a16="http://schemas.microsoft.com/office/drawing/2014/main" id="{16BDED6C-F342-925E-288B-AA73B924EA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8F6022-F6D0-9C74-7896-BAA51EE883C3}"/>
              </a:ext>
            </a:extLst>
          </p:cNvPr>
          <p:cNvSpPr>
            <a:spLocks noGrp="1"/>
          </p:cNvSpPr>
          <p:nvPr>
            <p:ph type="sldNum" sz="quarter" idx="12"/>
          </p:nvPr>
        </p:nvSpPr>
        <p:spPr/>
        <p:txBody>
          <a:bodyPr/>
          <a:lstStyle/>
          <a:p>
            <a:fld id="{E971BAC9-B2D9-4444-9835-6836B97134CA}" type="slidenum">
              <a:rPr lang="en-IN" smtClean="0"/>
              <a:t>‹#›</a:t>
            </a:fld>
            <a:endParaRPr lang="en-IN"/>
          </a:p>
        </p:txBody>
      </p:sp>
    </p:spTree>
    <p:extLst>
      <p:ext uri="{BB962C8B-B14F-4D97-AF65-F5344CB8AC3E}">
        <p14:creationId xmlns:p14="http://schemas.microsoft.com/office/powerpoint/2010/main" val="327182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DAB291-7B7B-F3E9-976B-01DD436F5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6515A1-09DB-8D19-0BCC-4CE4F277E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E53E3-1D9C-96C2-F07F-4DB044799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2B703-808B-49BB-9EC6-B1C206A1891F}" type="datetimeFigureOut">
              <a:rPr lang="en-IN" smtClean="0"/>
              <a:t>19-06-2023</a:t>
            </a:fld>
            <a:endParaRPr lang="en-IN"/>
          </a:p>
        </p:txBody>
      </p:sp>
      <p:sp>
        <p:nvSpPr>
          <p:cNvPr id="5" name="Footer Placeholder 4">
            <a:extLst>
              <a:ext uri="{FF2B5EF4-FFF2-40B4-BE49-F238E27FC236}">
                <a16:creationId xmlns:a16="http://schemas.microsoft.com/office/drawing/2014/main" id="{E05C5AB7-CF21-8A8E-9D82-F12922E923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435C47-B33A-6679-3C6E-27C938D670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1BAC9-B2D9-4444-9835-6836B97134CA}" type="slidenum">
              <a:rPr lang="en-IN" smtClean="0"/>
              <a:t>‹#›</a:t>
            </a:fld>
            <a:endParaRPr lang="en-IN"/>
          </a:p>
        </p:txBody>
      </p:sp>
    </p:spTree>
    <p:extLst>
      <p:ext uri="{BB962C8B-B14F-4D97-AF65-F5344CB8AC3E}">
        <p14:creationId xmlns:p14="http://schemas.microsoft.com/office/powerpoint/2010/main" val="358754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3DB9-9970-BA98-D9FE-61F96397BD2B}"/>
              </a:ext>
            </a:extLst>
          </p:cNvPr>
          <p:cNvSpPr>
            <a:spLocks noGrp="1"/>
          </p:cNvSpPr>
          <p:nvPr>
            <p:ph type="title"/>
          </p:nvPr>
        </p:nvSpPr>
        <p:spPr>
          <a:xfrm>
            <a:off x="1136583" y="220746"/>
            <a:ext cx="10515600" cy="1325563"/>
          </a:xfrm>
        </p:spPr>
        <p:txBody>
          <a:bodyPr/>
          <a:lstStyle/>
          <a:p>
            <a:r>
              <a:rPr lang="en-IN" u="sng" dirty="0">
                <a:effectLst>
                  <a:outerShdw blurRad="38100" dist="38100" dir="2700000" algn="tl">
                    <a:srgbClr val="000000">
                      <a:alpha val="43137"/>
                    </a:srgbClr>
                  </a:outerShdw>
                </a:effectLst>
              </a:rPr>
              <a:t>POPULATION REPORT DIFFERENCES OF COUNTRIES BETWEEN 15 YEARS GAP</a:t>
            </a:r>
          </a:p>
        </p:txBody>
      </p:sp>
      <p:sp>
        <p:nvSpPr>
          <p:cNvPr id="3" name="Content Placeholder 2">
            <a:extLst>
              <a:ext uri="{FF2B5EF4-FFF2-40B4-BE49-F238E27FC236}">
                <a16:creationId xmlns:a16="http://schemas.microsoft.com/office/drawing/2014/main" id="{923F9567-1F0F-4A11-9074-F335A1D87A05}"/>
              </a:ext>
            </a:extLst>
          </p:cNvPr>
          <p:cNvSpPr>
            <a:spLocks noGrp="1"/>
          </p:cNvSpPr>
          <p:nvPr>
            <p:ph idx="1"/>
          </p:nvPr>
        </p:nvSpPr>
        <p:spPr/>
        <p:txBody>
          <a:bodyPr/>
          <a:lstStyle/>
          <a:p>
            <a:pPr marL="0" indent="0">
              <a:buNone/>
            </a:pPr>
            <a:r>
              <a:rPr lang="en-IN" dirty="0"/>
              <a:t>SUBMITTED  BY-</a:t>
            </a:r>
          </a:p>
          <a:p>
            <a:pPr marL="0" indent="0">
              <a:buNone/>
            </a:pPr>
            <a:r>
              <a:rPr lang="en-IN" dirty="0"/>
              <a:t>ROLL:MC/UG/S-VI/23</a:t>
            </a:r>
          </a:p>
          <a:p>
            <a:pPr marL="0" indent="0">
              <a:buNone/>
            </a:pPr>
            <a:r>
              <a:rPr lang="en-IN" dirty="0"/>
              <a:t>NO:1613</a:t>
            </a:r>
          </a:p>
          <a:p>
            <a:pPr marL="0" indent="0">
              <a:buNone/>
            </a:pPr>
            <a:r>
              <a:rPr lang="en-IN" dirty="0"/>
              <a:t>REG.NO:2020-621 OF 2020 -2021</a:t>
            </a:r>
          </a:p>
        </p:txBody>
      </p:sp>
    </p:spTree>
    <p:extLst>
      <p:ext uri="{BB962C8B-B14F-4D97-AF65-F5344CB8AC3E}">
        <p14:creationId xmlns:p14="http://schemas.microsoft.com/office/powerpoint/2010/main" val="173733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4A8D-FC7F-31DB-26F4-818018755A4E}"/>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F1C30191-DC57-4877-9BD0-1C95F50A5600}"/>
              </a:ext>
            </a:extLst>
          </p:cNvPr>
          <p:cNvSpPr>
            <a:spLocks noGrp="1"/>
          </p:cNvSpPr>
          <p:nvPr>
            <p:ph type="body" sz="half" idx="2"/>
          </p:nvPr>
        </p:nvSpPr>
        <p:spPr>
          <a:xfrm>
            <a:off x="644579" y="2219217"/>
            <a:ext cx="3932237" cy="3403191"/>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histogram of the obesity prevalence among adults in the year 2000 distribution. The shape of the distribution suggests that the majority of the countries in the dataset has a high obesity prevalence, with a few countries having a lower obesity prevalence. </a:t>
            </a:r>
          </a:p>
          <a:p>
            <a:endParaRPr lang="en-IN" dirty="0"/>
          </a:p>
        </p:txBody>
      </p:sp>
      <p:pic>
        <p:nvPicPr>
          <p:cNvPr id="5" name="Content Placeholder 4">
            <a:extLst>
              <a:ext uri="{FF2B5EF4-FFF2-40B4-BE49-F238E27FC236}">
                <a16:creationId xmlns:a16="http://schemas.microsoft.com/office/drawing/2014/main" id="{5EA54B03-F941-8A4A-99F1-2B024D28433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213668" y="1257300"/>
            <a:ext cx="10096614" cy="7136296"/>
          </a:xfrm>
          <a:prstGeom prst="rect">
            <a:avLst/>
          </a:prstGeom>
          <a:noFill/>
          <a:ln>
            <a:noFill/>
          </a:ln>
        </p:spPr>
      </p:pic>
    </p:spTree>
    <p:extLst>
      <p:ext uri="{BB962C8B-B14F-4D97-AF65-F5344CB8AC3E}">
        <p14:creationId xmlns:p14="http://schemas.microsoft.com/office/powerpoint/2010/main" val="297017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E665-5CDF-9261-1E06-9B288D964D4F}"/>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B60EF2C7-D66A-9258-33E1-F34149591900}"/>
              </a:ext>
            </a:extLst>
          </p:cNvPr>
          <p:cNvSpPr>
            <a:spLocks noGrp="1"/>
          </p:cNvSpPr>
          <p:nvPr>
            <p:ph type="body" sz="half" idx="2"/>
          </p:nvPr>
        </p:nvSpPr>
        <p:spPr/>
        <p:txBody>
          <a:bodyPr>
            <a:normAutofit/>
          </a:bodyPr>
          <a:lstStyle/>
          <a:p>
            <a:pPr>
              <a:lnSpc>
                <a:spcPct val="107000"/>
              </a:lnSpc>
              <a:spcAft>
                <a:spcPts val="800"/>
              </a:spcAft>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 The histogram shows the distribution of the variable "</a:t>
            </a:r>
            <a:r>
              <a:rPr lang="en-IN" sz="1800" kern="0" dirty="0" err="1">
                <a:effectLst/>
                <a:latin typeface="Calibri" panose="020F0502020204030204" pitchFamily="34" charset="0"/>
                <a:ea typeface="Calibri" panose="020F0502020204030204" pitchFamily="34" charset="0"/>
                <a:cs typeface="Times New Roman" panose="02020603050405020304" pitchFamily="18" charset="0"/>
              </a:rPr>
              <a:t>Obesity.among.adults</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 in the dataset "data_2015". The x-axis represents the range of values of obesity among adults, and the y-axis represents the frequency of occurrence of those </a:t>
            </a:r>
            <a:r>
              <a:rPr lang="en-IN" sz="1800" kern="0" dirty="0" err="1">
                <a:effectLst/>
                <a:latin typeface="Calibri" panose="020F0502020204030204" pitchFamily="34" charset="0"/>
                <a:ea typeface="Calibri" panose="020F0502020204030204" pitchFamily="34" charset="0"/>
                <a:cs typeface="Times New Roman" panose="02020603050405020304" pitchFamily="18" charset="0"/>
              </a:rPr>
              <a:t>values.Nothing</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 can be said about the skewness.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5" name="Content Placeholder 4">
            <a:extLst>
              <a:ext uri="{FF2B5EF4-FFF2-40B4-BE49-F238E27FC236}">
                <a16:creationId xmlns:a16="http://schemas.microsoft.com/office/drawing/2014/main" id="{6B05D5B0-44F6-E2C5-6E87-FB51B3DB026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27751" y="1935747"/>
            <a:ext cx="10709241" cy="5455653"/>
          </a:xfrm>
          <a:prstGeom prst="rect">
            <a:avLst/>
          </a:prstGeom>
          <a:noFill/>
          <a:ln>
            <a:noFill/>
          </a:ln>
        </p:spPr>
      </p:pic>
    </p:spTree>
    <p:extLst>
      <p:ext uri="{BB962C8B-B14F-4D97-AF65-F5344CB8AC3E}">
        <p14:creationId xmlns:p14="http://schemas.microsoft.com/office/powerpoint/2010/main" val="1304126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5A64-AC94-AF57-7A05-7F015307071D}"/>
              </a:ext>
            </a:extLst>
          </p:cNvPr>
          <p:cNvSpPr>
            <a:spLocks noGrp="1"/>
          </p:cNvSpPr>
          <p:nvPr>
            <p:ph type="title"/>
          </p:nvPr>
        </p:nvSpPr>
        <p:spPr/>
        <p:txBody>
          <a:bodyPr/>
          <a:lstStyle/>
          <a:p>
            <a:r>
              <a:rPr lang="en-IN" dirty="0"/>
              <a:t>Conclusion:</a:t>
            </a:r>
          </a:p>
        </p:txBody>
      </p:sp>
      <p:pic>
        <p:nvPicPr>
          <p:cNvPr id="5" name="Content Placeholder 4">
            <a:extLst>
              <a:ext uri="{FF2B5EF4-FFF2-40B4-BE49-F238E27FC236}">
                <a16:creationId xmlns:a16="http://schemas.microsoft.com/office/drawing/2014/main" id="{FC5117DC-C39F-606B-B9D0-90C4565933C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772025" y="722376"/>
            <a:ext cx="10947273" cy="7376844"/>
          </a:xfrm>
          <a:prstGeom prst="rect">
            <a:avLst/>
          </a:prstGeom>
          <a:noFill/>
          <a:ln>
            <a:noFill/>
          </a:ln>
        </p:spPr>
      </p:pic>
      <p:sp>
        <p:nvSpPr>
          <p:cNvPr id="7" name="Text Placeholder 6">
            <a:extLst>
              <a:ext uri="{FF2B5EF4-FFF2-40B4-BE49-F238E27FC236}">
                <a16:creationId xmlns:a16="http://schemas.microsoft.com/office/drawing/2014/main" id="{CB1306C3-68C2-1DAD-52ED-A466D87062EA}"/>
              </a:ext>
            </a:extLst>
          </p:cNvPr>
          <p:cNvSpPr>
            <a:spLocks noGrp="1"/>
          </p:cNvSpPr>
          <p:nvPr>
            <p:ph type="body" sz="half" idx="2"/>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barplot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shows the life expectancy of different continents, with the blue bars representing the life expectancy for each continent. From the plot, we can see that Europe has the highest life expectancy,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Asia,Africa</a:t>
            </a:r>
            <a:r>
              <a:rPr lang="en-IN" sz="1800" dirty="0">
                <a:effectLst/>
                <a:latin typeface="Calibri" panose="020F0502020204030204" pitchFamily="34" charset="0"/>
                <a:ea typeface="Calibri" panose="020F0502020204030204" pitchFamily="34" charset="0"/>
                <a:cs typeface="Times New Roman" panose="02020603050405020304" pitchFamily="18" charset="0"/>
              </a:rPr>
              <a:t>, North America,  South America and Oceania.</a:t>
            </a:r>
          </a:p>
          <a:p>
            <a:endParaRPr lang="en-IN" dirty="0"/>
          </a:p>
        </p:txBody>
      </p:sp>
    </p:spTree>
    <p:extLst>
      <p:ext uri="{BB962C8B-B14F-4D97-AF65-F5344CB8AC3E}">
        <p14:creationId xmlns:p14="http://schemas.microsoft.com/office/powerpoint/2010/main" val="382770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00AC-C754-0043-8A58-D5D0A4686F70}"/>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C7B2ACE7-8193-E6D4-8D91-ACEE9D0D5795}"/>
              </a:ext>
            </a:extLst>
          </p:cNvPr>
          <p:cNvSpPr>
            <a:spLocks noGrp="1"/>
          </p:cNvSpPr>
          <p:nvPr>
            <p:ph type="body" sz="half" idx="2"/>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barplot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shows the health expenditure of different continents, with the green bars representing the health expenditure for each continent. From the plot, we can see that Europe has the highest health expenditure, followed by Asia,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Africa,North</a:t>
            </a:r>
            <a:r>
              <a:rPr lang="en-IN" sz="1800" dirty="0">
                <a:effectLst/>
                <a:latin typeface="Calibri" panose="020F0502020204030204" pitchFamily="34" charset="0"/>
                <a:ea typeface="Calibri" panose="020F0502020204030204" pitchFamily="34" charset="0"/>
                <a:cs typeface="Times New Roman" panose="02020603050405020304" pitchFamily="18" charset="0"/>
              </a:rPr>
              <a:t> America,  and South America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oceania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pic>
        <p:nvPicPr>
          <p:cNvPr id="5" name="Content Placeholder 4">
            <a:extLst>
              <a:ext uri="{FF2B5EF4-FFF2-40B4-BE49-F238E27FC236}">
                <a16:creationId xmlns:a16="http://schemas.microsoft.com/office/drawing/2014/main" id="{B574159E-860B-C5D0-3D5A-24EBF7612C4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60638" y="1366982"/>
            <a:ext cx="8875213" cy="5033818"/>
          </a:xfrm>
          <a:prstGeom prst="rect">
            <a:avLst/>
          </a:prstGeom>
          <a:noFill/>
          <a:ln>
            <a:noFill/>
          </a:ln>
        </p:spPr>
      </p:pic>
    </p:spTree>
    <p:extLst>
      <p:ext uri="{BB962C8B-B14F-4D97-AF65-F5344CB8AC3E}">
        <p14:creationId xmlns:p14="http://schemas.microsoft.com/office/powerpoint/2010/main" val="3860095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64C3-260E-047D-9700-B424FC94539A}"/>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B3324720-3D41-770D-C084-52B7BA0A9EB0}"/>
              </a:ext>
            </a:extLst>
          </p:cNvPr>
          <p:cNvSpPr>
            <a:spLocks noGrp="1"/>
          </p:cNvSpPr>
          <p:nvPr>
            <p:ph type="body" sz="half" idx="2"/>
          </p:nvPr>
        </p:nvSpPr>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The </a:t>
            </a:r>
            <a:r>
              <a:rPr lang="en-IN" dirty="0" err="1">
                <a:effectLst/>
                <a:latin typeface="Calibri" panose="020F0502020204030204" pitchFamily="34" charset="0"/>
                <a:ea typeface="Calibri" panose="020F0502020204030204" pitchFamily="34" charset="0"/>
                <a:cs typeface="Times New Roman" panose="02020603050405020304" pitchFamily="18" charset="0"/>
              </a:rPr>
              <a:t>barplot</a:t>
            </a:r>
            <a:r>
              <a:rPr lang="en-IN" dirty="0">
                <a:effectLst/>
                <a:latin typeface="Calibri" panose="020F0502020204030204" pitchFamily="34" charset="0"/>
                <a:ea typeface="Calibri" panose="020F0502020204030204" pitchFamily="34" charset="0"/>
                <a:cs typeface="Times New Roman" panose="02020603050405020304" pitchFamily="18" charset="0"/>
              </a:rPr>
              <a:t> shows the percentage of the population using drinking water from different continents, with the brown bars representing the percentage for each continent. From the plot, we can see that Europe has the highest percentage of the population using drinking water, followed by Asia, Africa, North America, and South America and Oceania.</a:t>
            </a:r>
          </a:p>
          <a:p>
            <a:endParaRPr lang="en-IN" dirty="0"/>
          </a:p>
        </p:txBody>
      </p:sp>
      <p:pic>
        <p:nvPicPr>
          <p:cNvPr id="5" name="Content Placeholder 4">
            <a:extLst>
              <a:ext uri="{FF2B5EF4-FFF2-40B4-BE49-F238E27FC236}">
                <a16:creationId xmlns:a16="http://schemas.microsoft.com/office/drawing/2014/main" id="{14658C10-27AC-45E5-6F4E-3ECD6B9BBDD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71042" y="678094"/>
            <a:ext cx="11001394" cy="5108403"/>
          </a:xfrm>
          <a:prstGeom prst="rect">
            <a:avLst/>
          </a:prstGeom>
          <a:noFill/>
          <a:ln>
            <a:noFill/>
          </a:ln>
        </p:spPr>
      </p:pic>
    </p:spTree>
    <p:extLst>
      <p:ext uri="{BB962C8B-B14F-4D97-AF65-F5344CB8AC3E}">
        <p14:creationId xmlns:p14="http://schemas.microsoft.com/office/powerpoint/2010/main" val="2760956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9504-5E4F-251E-5D9A-F7250D632D3A}"/>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AF8E3243-590E-923F-F1D8-3DFCBDD46A57}"/>
              </a:ext>
            </a:extLst>
          </p:cNvPr>
          <p:cNvSpPr>
            <a:spLocks noGrp="1"/>
          </p:cNvSpPr>
          <p:nvPr>
            <p:ph type="body" sz="half" idx="2"/>
          </p:nvPr>
        </p:nvSpPr>
        <p:spPr/>
        <p:txBody>
          <a:bodyPr/>
          <a:lstStyle/>
          <a:p>
            <a:r>
              <a:rPr lang="en-IN" sz="1800" kern="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0" dirty="0">
                <a:effectLst/>
                <a:latin typeface="Calibri" panose="020F0502020204030204" pitchFamily="34" charset="0"/>
                <a:ea typeface="Calibri" panose="020F0502020204030204" pitchFamily="34" charset="0"/>
                <a:cs typeface="Times New Roman" panose="02020603050405020304" pitchFamily="18" charset="0"/>
              </a:rPr>
              <a:t>The </a:t>
            </a:r>
            <a:r>
              <a:rPr lang="en-IN" sz="1400" kern="0" dirty="0" err="1">
                <a:effectLst/>
                <a:latin typeface="Calibri" panose="020F0502020204030204" pitchFamily="34" charset="0"/>
                <a:ea typeface="Calibri" panose="020F0502020204030204" pitchFamily="34" charset="0"/>
                <a:cs typeface="Times New Roman" panose="02020603050405020304" pitchFamily="18" charset="0"/>
              </a:rPr>
              <a:t>barplot</a:t>
            </a:r>
            <a:r>
              <a:rPr lang="en-IN" sz="1400" kern="0" dirty="0">
                <a:effectLst/>
                <a:latin typeface="Calibri" panose="020F0502020204030204" pitchFamily="34" charset="0"/>
                <a:ea typeface="Calibri" panose="020F0502020204030204" pitchFamily="34" charset="0"/>
                <a:cs typeface="Times New Roman" panose="02020603050405020304" pitchFamily="18" charset="0"/>
              </a:rPr>
              <a:t> shows the prevalence of obesity among adults in different continents, with the orange bars representing the prevalence for each continent. From the plot, we can see that Europe has the highest prevalence of obesity among adults, followed by Asia, Africa, North America, and South America and </a:t>
            </a:r>
            <a:r>
              <a:rPr lang="en-IN" sz="1400" kern="0" dirty="0" err="1">
                <a:effectLst/>
                <a:latin typeface="Calibri" panose="020F0502020204030204" pitchFamily="34" charset="0"/>
                <a:ea typeface="Calibri" panose="020F0502020204030204" pitchFamily="34" charset="0"/>
                <a:cs typeface="Times New Roman" panose="02020603050405020304" pitchFamily="18" charset="0"/>
              </a:rPr>
              <a:t>oceania</a:t>
            </a:r>
            <a:r>
              <a:rPr lang="en-IN" sz="1400" kern="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p>
        </p:txBody>
      </p:sp>
      <p:pic>
        <p:nvPicPr>
          <p:cNvPr id="5" name="Content Placeholder 4">
            <a:extLst>
              <a:ext uri="{FF2B5EF4-FFF2-40B4-BE49-F238E27FC236}">
                <a16:creationId xmlns:a16="http://schemas.microsoft.com/office/drawing/2014/main" id="{93A4449E-2DAD-718C-7AEB-D637097BE8B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47068" y="1150692"/>
            <a:ext cx="10463097" cy="5321791"/>
          </a:xfrm>
          <a:prstGeom prst="rect">
            <a:avLst/>
          </a:prstGeom>
          <a:noFill/>
          <a:ln>
            <a:noFill/>
          </a:ln>
        </p:spPr>
      </p:pic>
    </p:spTree>
    <p:extLst>
      <p:ext uri="{BB962C8B-B14F-4D97-AF65-F5344CB8AC3E}">
        <p14:creationId xmlns:p14="http://schemas.microsoft.com/office/powerpoint/2010/main" val="1940759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08F1-CB5D-AA59-BD81-2719B66F99F1}"/>
              </a:ext>
            </a:extLst>
          </p:cNvPr>
          <p:cNvSpPr>
            <a:spLocks noGrp="1"/>
          </p:cNvSpPr>
          <p:nvPr>
            <p:ph type="title"/>
          </p:nvPr>
        </p:nvSpPr>
        <p:spPr/>
        <p:txBody>
          <a:bodyPr/>
          <a:lstStyle/>
          <a:p>
            <a:r>
              <a:rPr lang="en-IN" dirty="0"/>
              <a:t>Conclusion:</a:t>
            </a:r>
            <a:br>
              <a:rPr lang="en-IN" dirty="0"/>
            </a:br>
            <a:endParaRPr lang="en-IN" dirty="0"/>
          </a:p>
        </p:txBody>
      </p:sp>
      <p:sp>
        <p:nvSpPr>
          <p:cNvPr id="4" name="Text Placeholder 3">
            <a:extLst>
              <a:ext uri="{FF2B5EF4-FFF2-40B4-BE49-F238E27FC236}">
                <a16:creationId xmlns:a16="http://schemas.microsoft.com/office/drawing/2014/main" id="{C69A2480-918B-03B8-00A2-D16A196ECC46}"/>
              </a:ext>
            </a:extLst>
          </p:cNvPr>
          <p:cNvSpPr>
            <a:spLocks noGrp="1"/>
          </p:cNvSpPr>
          <p:nvPr>
            <p:ph type="body" sz="half" idx="2"/>
          </p:nvPr>
        </p:nvSpPr>
        <p:spPr/>
        <p:txBody>
          <a:bodyPr>
            <a:normAutofit fontScale="62500" lnSpcReduction="20000"/>
          </a:bodyPr>
          <a:lstStyle/>
          <a:p>
            <a:pPr>
              <a:lnSpc>
                <a:spcPct val="107000"/>
              </a:lnSpc>
              <a:spcAft>
                <a:spcPts val="800"/>
              </a:spcAft>
              <a:tabLst>
                <a:tab pos="191008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Each continent is represented by a pair of bars, one blue and one brown. The blue bar represents the life expectancy of the continent in the year 2000, while the brown bar represents the life expectancy of the same continent in 2015. The x-axis represents the name of the continents, namely Europe, Asia, South America, North America, Africa, and Oceania. The y-axis represents the life expectancy in years.</a:t>
            </a:r>
          </a:p>
          <a:p>
            <a:pPr>
              <a:lnSpc>
                <a:spcPct val="107000"/>
              </a:lnSpc>
              <a:spcAft>
                <a:spcPts val="800"/>
              </a:spcAft>
              <a:tabLst>
                <a:tab pos="191008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bar plot, we can see that in both 2000 and 2015, Europe had the highest life expectancy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Asia,Africa</a:t>
            </a:r>
            <a:r>
              <a:rPr lang="en-IN" sz="1800" dirty="0">
                <a:effectLst/>
                <a:latin typeface="Calibri" panose="020F0502020204030204" pitchFamily="34" charset="0"/>
                <a:ea typeface="Calibri" panose="020F0502020204030204" pitchFamily="34" charset="0"/>
                <a:cs typeface="Times New Roman" panose="02020603050405020304" pitchFamily="18" charset="0"/>
              </a:rPr>
              <a:t>, North America,  South America and Oceania.</a:t>
            </a:r>
          </a:p>
          <a:p>
            <a:pPr>
              <a:lnSpc>
                <a:spcPct val="107000"/>
              </a:lnSpc>
              <a:spcAft>
                <a:spcPts val="800"/>
              </a:spcAft>
              <a:tabLst>
                <a:tab pos="191008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We can also observe that the life expectancy of all continents has increased from 2000 to 2015, as the brown bars are higher than the corresponding blue bars except </a:t>
            </a:r>
            <a:r>
              <a:rPr lang="en-IN" sz="1800">
                <a:effectLst/>
                <a:latin typeface="Calibri" panose="020F0502020204030204" pitchFamily="34" charset="0"/>
                <a:ea typeface="Calibri" panose="020F0502020204030204" pitchFamily="34" charset="0"/>
                <a:cs typeface="Times New Roman" panose="02020603050405020304" pitchFamily="18" charset="0"/>
              </a:rPr>
              <a:t>Oceania.</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legend at the top of the plot shows that the blue bars represent the data for the year 2000 and the brown bars represent the data for the year 2015.</a:t>
            </a:r>
          </a:p>
          <a:p>
            <a:endParaRPr lang="en-IN" dirty="0"/>
          </a:p>
        </p:txBody>
      </p:sp>
      <p:pic>
        <p:nvPicPr>
          <p:cNvPr id="5" name="Content Placeholder 6">
            <a:extLst>
              <a:ext uri="{FF2B5EF4-FFF2-40B4-BE49-F238E27FC236}">
                <a16:creationId xmlns:a16="http://schemas.microsoft.com/office/drawing/2014/main" id="{E7732A3E-45E2-3119-60C2-934254B028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870131" y="1840326"/>
            <a:ext cx="10430096" cy="4843126"/>
          </a:xfrm>
          <a:prstGeom prst="rect">
            <a:avLst/>
          </a:prstGeom>
          <a:noFill/>
          <a:ln>
            <a:noFill/>
          </a:ln>
        </p:spPr>
      </p:pic>
    </p:spTree>
    <p:extLst>
      <p:ext uri="{BB962C8B-B14F-4D97-AF65-F5344CB8AC3E}">
        <p14:creationId xmlns:p14="http://schemas.microsoft.com/office/powerpoint/2010/main" val="415534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C3CE-AEA1-7C2B-C856-FA5D7B426F70}"/>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80945F3E-3E2A-4CCA-EDE3-7459A4F161CC}"/>
              </a:ext>
            </a:extLst>
          </p:cNvPr>
          <p:cNvSpPr>
            <a:spLocks noGrp="1"/>
          </p:cNvSpPr>
          <p:nvPr>
            <p:ph type="body" sz="half" idx="2"/>
          </p:nvPr>
        </p:nvSpPr>
        <p:spPr/>
        <p:txBody>
          <a:bodyPr>
            <a:normAutofit fontScale="70000" lnSpcReduction="20000"/>
          </a:bodyPr>
          <a:lstStyle/>
          <a:p>
            <a:pPr>
              <a:lnSpc>
                <a:spcPct val="107000"/>
              </a:lnSpc>
              <a:spcAft>
                <a:spcPts val="800"/>
              </a:spcAft>
              <a:tabLst>
                <a:tab pos="10013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bar plot represents the health expenditure of six different continents in the year 2000 and 2015.</a:t>
            </a:r>
          </a:p>
          <a:p>
            <a:pPr>
              <a:lnSpc>
                <a:spcPct val="107000"/>
              </a:lnSpc>
              <a:spcAft>
                <a:spcPts val="800"/>
              </a:spcAft>
              <a:tabLst>
                <a:tab pos="10013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Each continent is represented by a pair of bars, one green and one red. The green bar represents the health expenditure of the continent in the year 2000, while the red bar represents the health expenditure of the same continent in 2015.</a:t>
            </a:r>
          </a:p>
          <a:p>
            <a:pPr>
              <a:lnSpc>
                <a:spcPct val="107000"/>
              </a:lnSpc>
              <a:spcAft>
                <a:spcPts val="800"/>
              </a:spcAft>
              <a:tabLst>
                <a:tab pos="10013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x-axis represents the name of the continents, namely Europe, Asia, South America, North America, Africa, and Oceania. The y-axis represents the health expenditure in US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dollars.From</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bar plot, we can see that in both 2000 and 2015, </a:t>
            </a:r>
            <a:r>
              <a:rPr lang="en-IN" sz="1800" dirty="0">
                <a:latin typeface="Calibri" panose="020F0502020204030204" pitchFamily="34" charset="0"/>
                <a:ea typeface="Calibri" panose="020F0502020204030204" pitchFamily="34" charset="0"/>
                <a:cs typeface="Times New Roman" panose="02020603050405020304" pitchFamily="18" charset="0"/>
              </a:rPr>
              <a:t>Europe</a:t>
            </a:r>
            <a:r>
              <a:rPr lang="en-IN" sz="1800" dirty="0">
                <a:effectLst/>
                <a:latin typeface="Calibri" panose="020F0502020204030204" pitchFamily="34" charset="0"/>
                <a:ea typeface="Calibri" panose="020F0502020204030204" pitchFamily="34" charset="0"/>
                <a:cs typeface="Times New Roman" panose="02020603050405020304" pitchFamily="18" charset="0"/>
              </a:rPr>
              <a:t>  had the highest health expenditure,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Asia,Africa</a:t>
            </a:r>
            <a:r>
              <a:rPr lang="en-IN" sz="1800" dirty="0">
                <a:effectLst/>
                <a:latin typeface="Calibri" panose="020F0502020204030204" pitchFamily="34" charset="0"/>
                <a:ea typeface="Calibri" panose="020F0502020204030204" pitchFamily="34" charset="0"/>
                <a:cs typeface="Times New Roman" panose="02020603050405020304" pitchFamily="18" charset="0"/>
              </a:rPr>
              <a:t>, North America,  South America and Oceania.</a:t>
            </a:r>
          </a:p>
          <a:p>
            <a:pPr>
              <a:lnSpc>
                <a:spcPct val="107000"/>
              </a:lnSpc>
              <a:spcAft>
                <a:spcPts val="800"/>
              </a:spcAft>
              <a:tabLst>
                <a:tab pos="10013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We can also observe that the health expenditure of all continents has increased from 2000 to 2015, as the red bars are higher than the corresponding green bars.</a:t>
            </a:r>
          </a:p>
          <a:p>
            <a:pPr>
              <a:lnSpc>
                <a:spcPct val="107000"/>
              </a:lnSpc>
              <a:spcAft>
                <a:spcPts val="800"/>
              </a:spcAft>
              <a:tabLst>
                <a:tab pos="1001395"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C695D2F7-AEEB-7A3E-7F5D-EAE9F84918F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91810" y="1607603"/>
            <a:ext cx="10160027" cy="5527497"/>
          </a:xfrm>
          <a:prstGeom prst="rect">
            <a:avLst/>
          </a:prstGeom>
          <a:noFill/>
          <a:ln>
            <a:noFill/>
          </a:ln>
        </p:spPr>
      </p:pic>
    </p:spTree>
    <p:extLst>
      <p:ext uri="{BB962C8B-B14F-4D97-AF65-F5344CB8AC3E}">
        <p14:creationId xmlns:p14="http://schemas.microsoft.com/office/powerpoint/2010/main" val="65864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C3B3-9B99-C7D7-6750-1B1A986F59D2}"/>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0AA8D6B9-3E2C-99B3-B183-89B0A6631664}"/>
              </a:ext>
            </a:extLst>
          </p:cNvPr>
          <p:cNvSpPr>
            <a:spLocks noGrp="1"/>
          </p:cNvSpPr>
          <p:nvPr>
            <p:ph type="body" sz="half" idx="2"/>
          </p:nvPr>
        </p:nvSpPr>
        <p:spPr>
          <a:xfrm>
            <a:off x="839788" y="2057400"/>
            <a:ext cx="3932237" cy="3811588"/>
          </a:xfrm>
        </p:spPr>
        <p:txBody>
          <a:bodyPr>
            <a:normAutofit fontScale="625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bar diagram compares the usage of drinking water in different continents in the years 2000 and 2015. The y-axis represents the usage of drinking water in each continent, and the x-axis represents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continents.The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bar diagram shows that in 2000 and 2015 the usage of drinking water was highest in Europe,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Asia,Africa</a:t>
            </a:r>
            <a:r>
              <a:rPr lang="en-IN" sz="1800" dirty="0">
                <a:effectLst/>
                <a:latin typeface="Calibri" panose="020F0502020204030204" pitchFamily="34" charset="0"/>
                <a:ea typeface="Calibri" panose="020F0502020204030204" pitchFamily="34" charset="0"/>
                <a:cs typeface="Times New Roman" panose="02020603050405020304" pitchFamily="18" charset="0"/>
              </a:rPr>
              <a:t>, North America,  South America and Oceania.</a:t>
            </a:r>
          </a:p>
          <a:p>
            <a:pPr>
              <a:lnSpc>
                <a:spcPct val="107000"/>
              </a:lnSpc>
              <a:spcAft>
                <a:spcPts val="800"/>
              </a:spcAft>
              <a:tabLst>
                <a:tab pos="10013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In 2015, the usage of drinking water increased in all continents except Oceania. </a:t>
            </a:r>
          </a:p>
          <a:p>
            <a:pPr>
              <a:lnSpc>
                <a:spcPct val="107000"/>
              </a:lnSpc>
              <a:spcAft>
                <a:spcPts val="800"/>
              </a:spcAft>
              <a:tabLst>
                <a:tab pos="10013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colours of the bars represent the two years being compared, with pink representing the year 2000 and light blue representing 2015. The legend indicates which colour corresponds to each year.</a:t>
            </a:r>
          </a:p>
          <a:p>
            <a:pPr>
              <a:lnSpc>
                <a:spcPct val="107000"/>
              </a:lnSpc>
              <a:spcAft>
                <a:spcPts val="800"/>
              </a:spcAft>
              <a:tabLst>
                <a:tab pos="10013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10013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Overall, the bar diagram illustrates the changes in the usage of drinking water in different continents over time and provides a visual representation of the data.</a:t>
            </a:r>
          </a:p>
          <a:p>
            <a:pPr>
              <a:lnSpc>
                <a:spcPct val="107000"/>
              </a:lnSpc>
              <a:spcAft>
                <a:spcPts val="800"/>
              </a:spcAft>
              <a:tabLst>
                <a:tab pos="1001395" algn="l"/>
              </a:tabLst>
            </a:pPr>
            <a:endParaRPr lang="en-IN" dirty="0"/>
          </a:p>
        </p:txBody>
      </p:sp>
      <p:pic>
        <p:nvPicPr>
          <p:cNvPr id="5" name="Content Placeholder 4">
            <a:extLst>
              <a:ext uri="{FF2B5EF4-FFF2-40B4-BE49-F238E27FC236}">
                <a16:creationId xmlns:a16="http://schemas.microsoft.com/office/drawing/2014/main" id="{E306DDD4-AFB7-08A7-3A15-1035EA5A78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87177" y="1444600"/>
            <a:ext cx="10158999" cy="5983940"/>
          </a:xfrm>
          <a:prstGeom prst="rect">
            <a:avLst/>
          </a:prstGeom>
          <a:noFill/>
          <a:ln>
            <a:noFill/>
          </a:ln>
        </p:spPr>
      </p:pic>
    </p:spTree>
    <p:extLst>
      <p:ext uri="{BB962C8B-B14F-4D97-AF65-F5344CB8AC3E}">
        <p14:creationId xmlns:p14="http://schemas.microsoft.com/office/powerpoint/2010/main" val="419623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93F3-9FBE-7FD4-8099-8BF82F4F6B4C}"/>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05617CBF-5E10-619D-0CDE-09D177077632}"/>
              </a:ext>
            </a:extLst>
          </p:cNvPr>
          <p:cNvSpPr>
            <a:spLocks noGrp="1"/>
          </p:cNvSpPr>
          <p:nvPr>
            <p:ph type="body" sz="half" idx="2"/>
          </p:nvPr>
        </p:nvSpPr>
        <p:spPr/>
        <p:txBody>
          <a:bodyPr>
            <a:normAutofit fontScale="62500" lnSpcReduction="20000"/>
          </a:bodyPr>
          <a:lstStyle/>
          <a:p>
            <a:pPr>
              <a:lnSpc>
                <a:spcPct val="107000"/>
              </a:lnSpc>
              <a:spcAft>
                <a:spcPts val="800"/>
              </a:spcAft>
              <a:tabLst>
                <a:tab pos="10013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bar diagram compares the prevalence of obesity among adults in different continents in the years 2000 and 2015. The y-axis represents the percentage of obesity among  adults in each continent, and the x-axis represents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continents.The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bar diagram shows that  the highest prevalence of obesity was observed in Europe ,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Asia,Africa</a:t>
            </a:r>
            <a:r>
              <a:rPr lang="en-IN" sz="1800" dirty="0">
                <a:effectLst/>
                <a:latin typeface="Calibri" panose="020F0502020204030204" pitchFamily="34" charset="0"/>
                <a:ea typeface="Calibri" panose="020F0502020204030204" pitchFamily="34" charset="0"/>
                <a:cs typeface="Times New Roman" panose="02020603050405020304" pitchFamily="18" charset="0"/>
              </a:rPr>
              <a:t>, North America,  South America and Oceania.</a:t>
            </a:r>
          </a:p>
          <a:p>
            <a:pPr>
              <a:lnSpc>
                <a:spcPct val="107000"/>
              </a:lnSpc>
              <a:spcAft>
                <a:spcPts val="800"/>
              </a:spcAft>
              <a:tabLst>
                <a:tab pos="10013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In 2015, the prevalence of obesity increased in all continents. The colours of the bars represent the two years being compared, with dark blue representing the year 2000 and dark green representing 2015. The legend indicates which colour corresponds to each year.</a:t>
            </a:r>
          </a:p>
          <a:p>
            <a:pPr>
              <a:lnSpc>
                <a:spcPct val="107000"/>
              </a:lnSpc>
              <a:spcAft>
                <a:spcPts val="800"/>
              </a:spcAft>
              <a:tabLst>
                <a:tab pos="10013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Overall, the bar diagram provides a visual representation of the changes in the prevalence of obesity among adults in different continents over time</a:t>
            </a:r>
          </a:p>
          <a:p>
            <a:pPr>
              <a:lnSpc>
                <a:spcPct val="107000"/>
              </a:lnSpc>
              <a:spcAft>
                <a:spcPts val="800"/>
              </a:spcAft>
              <a:tabLst>
                <a:tab pos="1001395"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p>
        </p:txBody>
      </p:sp>
      <p:pic>
        <p:nvPicPr>
          <p:cNvPr id="5" name="Content Placeholder 4">
            <a:extLst>
              <a:ext uri="{FF2B5EF4-FFF2-40B4-BE49-F238E27FC236}">
                <a16:creationId xmlns:a16="http://schemas.microsoft.com/office/drawing/2014/main" id="{F98BD9ED-78C3-EEA8-0CC2-998F5F6F814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80463" y="1782697"/>
            <a:ext cx="8824970" cy="5219464"/>
          </a:xfrm>
          <a:prstGeom prst="rect">
            <a:avLst/>
          </a:prstGeom>
          <a:noFill/>
          <a:ln>
            <a:noFill/>
          </a:ln>
        </p:spPr>
      </p:pic>
    </p:spTree>
    <p:extLst>
      <p:ext uri="{BB962C8B-B14F-4D97-AF65-F5344CB8AC3E}">
        <p14:creationId xmlns:p14="http://schemas.microsoft.com/office/powerpoint/2010/main" val="214554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55CD-48E6-E67A-3C20-30104166002D}"/>
              </a:ext>
            </a:extLst>
          </p:cNvPr>
          <p:cNvSpPr>
            <a:spLocks noGrp="1"/>
          </p:cNvSpPr>
          <p:nvPr>
            <p:ph type="title"/>
          </p:nvPr>
        </p:nvSpPr>
        <p:spPr/>
        <p:txBody>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89A259C5-4ED0-AE3C-D096-6C9D23AF59B1}"/>
              </a:ext>
            </a:extLst>
          </p:cNvPr>
          <p:cNvSpPr>
            <a:spLocks noGrp="1"/>
          </p:cNvSpPr>
          <p:nvPr>
            <p:ph idx="1"/>
          </p:nvPr>
        </p:nvSpPr>
        <p:spPr/>
        <p:txBody>
          <a:bodyPr>
            <a:normAutofit fontScale="92500" lnSpcReduction="2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The health and well-being of a nation's citizens are not only indicative of its social development but also hold immense implications for its economic growth, stability, and overall quality of life. This project aims to explore and compare the population health trends over a 15-year period across different countries from six continents, focusing on key factors such as life expectancy, health expenditure, access to drinking water, and health obesity.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Health refers to a person’s overall well-being-</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physical,social,mental.The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World Health Organisation(WHO)adds to this definition by stating that health does not just refer to the objective of living but also resources for everyday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life.Improving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health of populations ,it is very much necessary to keep the patient population as healthy as possible checking the measurement of basic drinking water ,obesity among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adults,health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expenditure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etc.obesity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defined as a medical condition in which an individual gains excessive body fat.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By comparing and contrasting these key population health indicators across countries from six continents, we can gain valuable insights into the global health landscape. Identifying trends, disparities, and potential drivers of health outcomes will aid in formulating evidence-based policies, interventions, and strategies to enhance population health. Ultimately, the findings of this project will contribute to the broader goal of fostering healthier communities and improving the well-being of individuals worldwide.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this project, we examine the population health differences among various countries across six continents, focusing on a 15-year time span. Our analysis considers four key indicators: life expectancy, health expenditure, the use of drinking water, and health obesity. </a:t>
            </a:r>
          </a:p>
          <a:p>
            <a:endParaRPr lang="en-IN" dirty="0"/>
          </a:p>
        </p:txBody>
      </p:sp>
    </p:spTree>
    <p:extLst>
      <p:ext uri="{BB962C8B-B14F-4D97-AF65-F5344CB8AC3E}">
        <p14:creationId xmlns:p14="http://schemas.microsoft.com/office/powerpoint/2010/main" val="3440307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A5045-5E2B-5475-6EF9-79A662F96253}"/>
              </a:ext>
            </a:extLst>
          </p:cNvPr>
          <p:cNvSpPr txBox="1"/>
          <p:nvPr/>
        </p:nvSpPr>
        <p:spPr>
          <a:xfrm>
            <a:off x="3048828" y="214883"/>
            <a:ext cx="6097656" cy="7226145"/>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ANALYSIS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FOR LIFE EXPECTANCY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analysis, we are testing whether there is a significant difference in the life expectancy values based on the year and the continent . The null hypothesis is that there is no significant difference in the life expectancy between the two years or among the six categories of continent. The alternative hypothesis is that there is a significant difference in the life expectancy between the two years or among the six categories of continent.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More specifically, for the null hypothesis: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H01: There is no significant difference in the life expectancy between Year 2000 and Year 2015.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H02: There is no significant difference in the life expectancy among the six categories of continent.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for the alternative hypothesis: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H11: There is a significant difference in the life expectancy of obesity between Year 2000 and Year 2015.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H12: There is a significant difference in the life expectancy among the six categories of continent.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3170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641AB7-E870-8837-F7BE-5B02A244DC6A}"/>
              </a:ext>
            </a:extLst>
          </p:cNvPr>
          <p:cNvSpPr txBox="1"/>
          <p:nvPr/>
        </p:nvSpPr>
        <p:spPr>
          <a:xfrm>
            <a:off x="3048802" y="2046764"/>
            <a:ext cx="6097604" cy="2999860"/>
          </a:xfrm>
          <a:prstGeom prst="rect">
            <a:avLst/>
          </a:prstGeom>
          <a:noFill/>
        </p:spPr>
        <p:txBody>
          <a:bodyPr wrap="square">
            <a:spAutoFit/>
          </a:bodyPr>
          <a:lstStyle/>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Df</a:t>
            </a:r>
            <a:r>
              <a:rPr lang="en-IN" sz="1800" dirty="0">
                <a:effectLst/>
                <a:latin typeface="Calibri" panose="020F0502020204030204" pitchFamily="34" charset="0"/>
                <a:ea typeface="Calibri" panose="020F0502020204030204" pitchFamily="34" charset="0"/>
                <a:cs typeface="Times New Roman" panose="02020603050405020304" pitchFamily="18" charset="0"/>
              </a:rPr>
              <a:t>   Sum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Sq</a:t>
            </a:r>
            <a:r>
              <a:rPr lang="en-IN" sz="1800" dirty="0">
                <a:effectLst/>
                <a:latin typeface="Calibri" panose="020F0502020204030204" pitchFamily="34" charset="0"/>
                <a:ea typeface="Calibri" panose="020F0502020204030204" pitchFamily="34" charset="0"/>
                <a:cs typeface="Times New Roman" panose="02020603050405020304" pitchFamily="18" charset="0"/>
              </a:rPr>
              <a:t> Mean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Sq</a:t>
            </a:r>
            <a:r>
              <a:rPr lang="en-IN" sz="1800" dirty="0">
                <a:effectLst/>
                <a:latin typeface="Calibri" panose="020F0502020204030204" pitchFamily="34" charset="0"/>
                <a:ea typeface="Calibri" panose="020F0502020204030204" pitchFamily="34" charset="0"/>
                <a:cs typeface="Times New Roman" panose="02020603050405020304" pitchFamily="18" charset="0"/>
              </a:rPr>
              <a:t> F value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a:t>
            </a:r>
            <a:r>
              <a:rPr lang="en-IN" sz="1800" dirty="0">
                <a:effectLst/>
                <a:latin typeface="Calibri" panose="020F0502020204030204" pitchFamily="34" charset="0"/>
                <a:ea typeface="Calibri" panose="020F0502020204030204" pitchFamily="34" charset="0"/>
                <a:cs typeface="Times New Roman" panose="02020603050405020304" pitchFamily="18" charset="0"/>
              </a:rPr>
              <a:t>(&gt;F)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Year         1    27993   27993   7.494   0.0409 *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a:t>
            </a:r>
            <a:r>
              <a:rPr lang="en-IN" sz="1800" dirty="0">
                <a:effectLst/>
                <a:latin typeface="Calibri" panose="020F0502020204030204" pitchFamily="34" charset="0"/>
                <a:ea typeface="Calibri" panose="020F0502020204030204" pitchFamily="34" charset="0"/>
                <a:cs typeface="Times New Roman" panose="02020603050405020304" pitchFamily="18" charset="0"/>
              </a:rPr>
              <a:t>         5 10416599 2083320 557.762 7.35e-07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Residuals    5    18676    3735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Signif</a:t>
            </a:r>
            <a:r>
              <a:rPr lang="en-IN" sz="1800" dirty="0">
                <a:effectLst/>
                <a:latin typeface="Calibri" panose="020F0502020204030204" pitchFamily="34" charset="0"/>
                <a:ea typeface="Calibri" panose="020F0502020204030204" pitchFamily="34" charset="0"/>
                <a:cs typeface="Times New Roman" panose="02020603050405020304" pitchFamily="18" charset="0"/>
              </a:rPr>
              <a:t>. codes:  0 ‘***’ 0.001 ‘**’ 0.01 ‘*’ 0.05 ‘.’ 0.1 ‘ ’ 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4452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8CEDC2-C4BE-F814-5A74-C5030C48B49B}"/>
              </a:ext>
            </a:extLst>
          </p:cNvPr>
          <p:cNvSpPr txBox="1"/>
          <p:nvPr/>
        </p:nvSpPr>
        <p:spPr>
          <a:xfrm>
            <a:off x="2740794" y="1740544"/>
            <a:ext cx="6097604" cy="4816896"/>
          </a:xfrm>
          <a:prstGeom prst="rect">
            <a:avLst/>
          </a:prstGeom>
          <a:noFill/>
        </p:spPr>
        <p:txBody>
          <a:bodyPr wrap="square">
            <a:spAutoFit/>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Conclusion:</a:t>
            </a:r>
            <a:r>
              <a:rPr lang="en-IN" sz="24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The ANOVA output shows that there is a significant effect of both the Year and Continent variables on the life expectancy variable. The F-value for Year is 7.494, with a corresponding p-value of 0.0409, which is less than 0.05, indicating that the mean life expectancy differs significantly across the two years. The F-value for Continent is 557.762, with a corresponding p-value of 7.35e-07, which is less than 0.05, indicating that the mean life expectancy differs significantly across the six continents.</a:t>
            </a:r>
          </a:p>
        </p:txBody>
      </p:sp>
    </p:spTree>
    <p:extLst>
      <p:ext uri="{BB962C8B-B14F-4D97-AF65-F5344CB8AC3E}">
        <p14:creationId xmlns:p14="http://schemas.microsoft.com/office/powerpoint/2010/main" val="3930492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697E88-09AF-F79C-CEF2-8AD8F8F147B0}"/>
              </a:ext>
            </a:extLst>
          </p:cNvPr>
          <p:cNvSpPr txBox="1"/>
          <p:nvPr/>
        </p:nvSpPr>
        <p:spPr>
          <a:xfrm>
            <a:off x="1489509" y="499871"/>
            <a:ext cx="6097604" cy="719466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More specifically</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obesity: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analysis, we are testing whether there is a significant difference in the obesity values based on the year and the continent. The null hypothesis is that there is no significant difference in the total percentage of obesity between the two years or among the six categories of continent. The alternative hypothesis is that there is a significant difference in the total percentage of obesity between the two years or among the six categories of continent.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for the null hypothesis: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H01: There is no significant difference in the total percentage of obesity between Year 2000 and Year 2015.</a:t>
            </a: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H02: There is no significant difference in the total percentage of obesity among the six categories of continent.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for the alternative hypothesis: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H11: There is a significant difference in the total percentage of obesity between Year 2000 and Year 2015.</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H12: There is a significant difference in the total percentage of obesity among the six categories of continent.</a:t>
            </a: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6437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23B7C-269B-C6BB-8469-AD7BB7CFD3F5}"/>
              </a:ext>
            </a:extLst>
          </p:cNvPr>
          <p:cNvSpPr txBox="1"/>
          <p:nvPr/>
        </p:nvSpPr>
        <p:spPr>
          <a:xfrm>
            <a:off x="3048802" y="1015200"/>
            <a:ext cx="6097604" cy="4832413"/>
          </a:xfrm>
          <a:prstGeom prst="rect">
            <a:avLst/>
          </a:prstGeom>
          <a:noFill/>
        </p:spPr>
        <p:txBody>
          <a:bodyPr wrap="square">
            <a:spAutoFit/>
          </a:bodyPr>
          <a:lstStyle/>
          <a:p>
            <a:pPr>
              <a:lnSpc>
                <a:spcPct val="107000"/>
              </a:lnSpc>
              <a:spcAft>
                <a:spcPts val="80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Conclusion</a:t>
            </a:r>
            <a:r>
              <a:rPr lang="en-IN" sz="1800">
                <a:effectLst/>
                <a:latin typeface="Calibri" panose="020F0502020204030204" pitchFamily="34" charset="0"/>
                <a:ea typeface="Calibri" panose="020F0502020204030204" pitchFamily="34" charset="0"/>
                <a:cs typeface="Times New Roman" panose="02020603050405020304" pitchFamily="18" charset="0"/>
              </a:rPr>
              <a:t>: Based on the ANOVA output, the factors "Year"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a:t>
            </a:r>
            <a:r>
              <a:rPr lang="en-IN" sz="1800" dirty="0">
                <a:effectLst/>
                <a:latin typeface="Calibri" panose="020F0502020204030204" pitchFamily="34" charset="0"/>
                <a:ea typeface="Calibri" panose="020F0502020204030204" pitchFamily="34" charset="0"/>
                <a:cs typeface="Times New Roman" panose="02020603050405020304" pitchFamily="18" charset="0"/>
              </a:rPr>
              <a:t>" have a significant effect on the total percentage of obesity. The p-value for "Year" is 0.013, which is less than the significance level of 0.05, indicating that there is a statistically significant difference in the total percentage of obesity between the two years. The p-value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even smaller (0.000454), indicating a highly significant effect of this factor on the total percentage of obesity. This suggests that the six categories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a:t>
            </a:r>
            <a:r>
              <a:rPr lang="en-IN" sz="1800" dirty="0">
                <a:effectLst/>
                <a:latin typeface="Calibri" panose="020F0502020204030204" pitchFamily="34" charset="0"/>
                <a:ea typeface="Calibri" panose="020F0502020204030204" pitchFamily="34" charset="0"/>
                <a:cs typeface="Times New Roman" panose="02020603050405020304" pitchFamily="18" charset="0"/>
              </a:rPr>
              <a:t>" have a significant impact on the total percentage of obesity. The residual variability is relatively small compared to the explained variability, indicating that the model is a good fit for the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1326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16B6-B219-5798-0361-D7D581F22D4E}"/>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F46C073D-A120-7A3C-A085-90CB614076FE}"/>
              </a:ext>
            </a:extLst>
          </p:cNvPr>
          <p:cNvSpPr>
            <a:spLocks noGrp="1"/>
          </p:cNvSpPr>
          <p:nvPr>
            <p:ph idx="1"/>
          </p:nvPr>
        </p:nvSpPr>
        <p:spPr/>
        <p:txBody>
          <a:bodyPr>
            <a:normAutofit fontScale="92500" lnSpcReduction="20000"/>
          </a:bodyPr>
          <a:lstStyle/>
          <a:p>
            <a:pPr marL="0" indent="0">
              <a:buNone/>
            </a:pPr>
            <a:r>
              <a:rPr lang="en-US" dirty="0"/>
              <a:t>Overall, the analysis of population health data reveals both positive and concerning trends. Life expectancy generally increased, and there were improvements in drinking water. The two-way ANOVA analysis will provide more insights into the factors influencing population health across continents and time periods, helping identify areas that require attention and </a:t>
            </a:r>
            <a:r>
              <a:rPr lang="en-US" dirty="0" err="1"/>
              <a:t>improvement.life</a:t>
            </a:r>
            <a:r>
              <a:rPr lang="en-US" dirty="0"/>
              <a:t> expectancy increased in most continents between 2000 and 2015, indicating improvements in healthcare and living conditions.</a:t>
            </a:r>
          </a:p>
          <a:p>
            <a:pPr marL="0" indent="0">
              <a:buNone/>
            </a:pPr>
            <a:r>
              <a:rPr lang="en-US" dirty="0"/>
              <a:t>Healthcare expenditure varied across continents, suggesting differences in healthcare systems and resource allocation.</a:t>
            </a:r>
          </a:p>
          <a:p>
            <a:pPr marL="0" indent="0">
              <a:buNone/>
            </a:pPr>
            <a:r>
              <a:rPr lang="en-US" dirty="0"/>
              <a:t>Access to clean drinking water showed discrepancies between continents, emphasizing the need for enhanced water sanitation efforts.</a:t>
            </a:r>
          </a:p>
          <a:p>
            <a:pPr marL="0" indent="0">
              <a:buNone/>
            </a:pPr>
            <a:r>
              <a:rPr lang="en-US" dirty="0"/>
              <a:t>Obesity rates varied across continents, indicating the importance of addressing this public health issue globally.</a:t>
            </a:r>
            <a:endParaRPr lang="en-IN" dirty="0"/>
          </a:p>
        </p:txBody>
      </p:sp>
    </p:spTree>
    <p:extLst>
      <p:ext uri="{BB962C8B-B14F-4D97-AF65-F5344CB8AC3E}">
        <p14:creationId xmlns:p14="http://schemas.microsoft.com/office/powerpoint/2010/main" val="2507404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25DD93-1EDD-17ED-2008-2C37FDF65978}"/>
              </a:ext>
            </a:extLst>
          </p:cNvPr>
          <p:cNvSpPr>
            <a:spLocks noGrp="1"/>
          </p:cNvSpPr>
          <p:nvPr>
            <p:ph type="title"/>
          </p:nvPr>
        </p:nvSpPr>
        <p:spPr/>
        <p:txBody>
          <a:bodyPr/>
          <a:lstStyle/>
          <a:p>
            <a:r>
              <a:rPr lang="en-IN" dirty="0"/>
              <a:t>         </a:t>
            </a:r>
            <a:r>
              <a:rPr lang="en-IN" sz="6600" b="1" dirty="0"/>
              <a:t>THANK  YOU</a:t>
            </a:r>
          </a:p>
        </p:txBody>
      </p:sp>
    </p:spTree>
    <p:extLst>
      <p:ext uri="{BB962C8B-B14F-4D97-AF65-F5344CB8AC3E}">
        <p14:creationId xmlns:p14="http://schemas.microsoft.com/office/powerpoint/2010/main" val="318401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154D-B668-B1CB-DFD9-AFE2F5DF91F9}"/>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970C711B-3BE2-5E17-9B5A-02620B911A6D}"/>
              </a:ext>
            </a:extLst>
          </p:cNvPr>
          <p:cNvSpPr>
            <a:spLocks noGrp="1"/>
          </p:cNvSpPr>
          <p:nvPr>
            <p:ph idx="1"/>
          </p:nvPr>
        </p:nvSpPr>
        <p:spPr/>
        <p:txBody>
          <a:bodyPr>
            <a:normAutofit fontScale="70000" lnSpcReduction="20000"/>
          </a:bodyPr>
          <a:lstStyle/>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Representation of statistical data by diagrams - by graphs, charts or pictures - is more effective than tabular representation, being easily intelligible to a layman. Indeed, diagrams are almost essential whenever it is required to convey any statistical information to the general public. It must be stated, however, that information on a limited number of topics only can be presented in a single diagram so as to maintain its neatness. Moreover, a diagram can give only a rough idea about the magnitude of variation, whereas in a table the exact values may be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quoted</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.Improving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health of populations ,it is very much necessary to keep the patient population as healthy as possible checking the measurement of basic drinking water ,obesity among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adults,health</a:t>
            </a:r>
            <a:r>
              <a:rPr lang="en-IN" sz="1800" dirty="0">
                <a:effectLst/>
                <a:latin typeface="Calibri" panose="020F0502020204030204" pitchFamily="34" charset="0"/>
                <a:ea typeface="Calibri" panose="020F0502020204030204" pitchFamily="34" charset="0"/>
                <a:cs typeface="Times New Roman" panose="02020603050405020304" pitchFamily="18" charset="0"/>
              </a:rPr>
              <a:t> expenditure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etc.obesity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defined as a medical condition in which an individual gains excessive body fat.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more important types of diagram which are used in statistical work are:</a:t>
            </a:r>
          </a:p>
          <a:p>
            <a:pPr marL="0" indent="0">
              <a:lnSpc>
                <a:spcPct val="106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1.Bar diagram</a:t>
            </a:r>
          </a:p>
          <a:p>
            <a:pPr marL="0" indent="0">
              <a:lnSpc>
                <a:spcPct val="106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2.Histogram</a:t>
            </a:r>
          </a:p>
          <a:p>
            <a:pPr marL="0" indent="0">
              <a:lnSpc>
                <a:spcPct val="106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Histogram represents the frequency distribution of the data points on life </a:t>
            </a:r>
            <a:r>
              <a:rPr lang="en-IN" sz="1800" kern="100" dirty="0" err="1">
                <a:latin typeface="Calibri" panose="020F0502020204030204" pitchFamily="34" charset="0"/>
                <a:ea typeface="Calibri" panose="020F0502020204030204" pitchFamily="34" charset="0"/>
                <a:cs typeface="Times New Roman" panose="02020603050405020304" pitchFamily="18" charset="0"/>
              </a:rPr>
              <a:t>expectancy,health</a:t>
            </a: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latin typeface="Calibri" panose="020F0502020204030204" pitchFamily="34" charset="0"/>
                <a:ea typeface="Calibri" panose="020F0502020204030204" pitchFamily="34" charset="0"/>
                <a:cs typeface="Times New Roman" panose="02020603050405020304" pitchFamily="18" charset="0"/>
              </a:rPr>
              <a:t>expenditure,using</a:t>
            </a:r>
            <a:r>
              <a:rPr lang="en-IN" sz="1800" kern="100" dirty="0">
                <a:latin typeface="Calibri" panose="020F0502020204030204" pitchFamily="34" charset="0"/>
                <a:ea typeface="Calibri" panose="020F0502020204030204" pitchFamily="34" charset="0"/>
                <a:cs typeface="Times New Roman" panose="02020603050405020304" pitchFamily="18" charset="0"/>
              </a:rPr>
              <a:t> drinking </a:t>
            </a:r>
            <a:r>
              <a:rPr lang="en-IN" sz="1800" kern="100" dirty="0" err="1">
                <a:latin typeface="Calibri" panose="020F0502020204030204" pitchFamily="34" charset="0"/>
                <a:ea typeface="Calibri" panose="020F0502020204030204" pitchFamily="34" charset="0"/>
                <a:cs typeface="Times New Roman" panose="02020603050405020304" pitchFamily="18" charset="0"/>
              </a:rPr>
              <a:t>water,obesity</a:t>
            </a:r>
            <a:r>
              <a:rPr lang="en-IN" sz="1800" kern="100" dirty="0">
                <a:latin typeface="Calibri" panose="020F0502020204030204" pitchFamily="34" charset="0"/>
                <a:ea typeface="Calibri" panose="020F0502020204030204" pitchFamily="34" charset="0"/>
                <a:cs typeface="Times New Roman" panose="02020603050405020304" pitchFamily="18" charset="0"/>
              </a:rPr>
              <a:t> among adults.it also gives a clear visual summary of how the data is </a:t>
            </a:r>
            <a:r>
              <a:rPr lang="en-IN" sz="1800" kern="100" dirty="0" err="1">
                <a:latin typeface="Calibri" panose="020F0502020204030204" pitchFamily="34" charset="0"/>
                <a:ea typeface="Calibri" panose="020F0502020204030204" pitchFamily="34" charset="0"/>
                <a:cs typeface="Times New Roman" panose="02020603050405020304" pitchFamily="18" charset="0"/>
              </a:rPr>
              <a:t>distributed.Histogram</a:t>
            </a:r>
            <a:r>
              <a:rPr lang="en-IN" sz="1800" kern="100" dirty="0">
                <a:latin typeface="Calibri" panose="020F0502020204030204" pitchFamily="34" charset="0"/>
                <a:ea typeface="Calibri" panose="020F0502020204030204" pitchFamily="34" charset="0"/>
                <a:cs typeface="Times New Roman" panose="02020603050405020304" pitchFamily="18" charset="0"/>
              </a:rPr>
              <a:t> can provide insights into the symmetry or skewness of a distribution.</a:t>
            </a:r>
          </a:p>
          <a:p>
            <a:pPr marL="0" indent="0">
              <a:lnSpc>
                <a:spcPct val="106000"/>
              </a:lnSpc>
              <a:spcAft>
                <a:spcPts val="800"/>
              </a:spcAft>
              <a:buNone/>
            </a:pPr>
            <a:r>
              <a:rPr lang="en-IN" sz="1800" kern="100" dirty="0" err="1">
                <a:latin typeface="Calibri" panose="020F0502020204030204" pitchFamily="34" charset="0"/>
                <a:ea typeface="Calibri" panose="020F0502020204030204" pitchFamily="34" charset="0"/>
                <a:cs typeface="Times New Roman" panose="02020603050405020304" pitchFamily="18" charset="0"/>
              </a:rPr>
              <a:t>Barplot</a:t>
            </a:r>
            <a:r>
              <a:rPr lang="en-IN" sz="1800" kern="100" dirty="0">
                <a:latin typeface="Calibri" panose="020F0502020204030204" pitchFamily="34" charset="0"/>
                <a:ea typeface="Calibri" panose="020F0502020204030204" pitchFamily="34" charset="0"/>
                <a:cs typeface="Times New Roman" panose="02020603050405020304" pitchFamily="18" charset="0"/>
              </a:rPr>
              <a:t> are used for comparing the distributions of different groups.by grouping the data and using different colour or </a:t>
            </a:r>
            <a:r>
              <a:rPr lang="en-IN" sz="1800" kern="100" dirty="0" err="1">
                <a:latin typeface="Calibri" panose="020F0502020204030204" pitchFamily="34" charset="0"/>
                <a:ea typeface="Calibri" panose="020F0502020204030204" pitchFamily="34" charset="0"/>
                <a:cs typeface="Times New Roman" panose="02020603050405020304" pitchFamily="18" charset="0"/>
              </a:rPr>
              <a:t>patterens</a:t>
            </a:r>
            <a:r>
              <a:rPr lang="en-IN" sz="1800" kern="100" dirty="0">
                <a:latin typeface="Calibri" panose="020F0502020204030204" pitchFamily="34" charset="0"/>
                <a:ea typeface="Calibri" panose="020F0502020204030204" pitchFamily="34" charset="0"/>
                <a:cs typeface="Times New Roman" panose="02020603050405020304" pitchFamily="18" charset="0"/>
              </a:rPr>
              <a:t> for each </a:t>
            </a:r>
            <a:r>
              <a:rPr lang="en-IN" sz="1800" kern="100" dirty="0" err="1">
                <a:latin typeface="Calibri" panose="020F0502020204030204" pitchFamily="34" charset="0"/>
                <a:ea typeface="Calibri" panose="020F0502020204030204" pitchFamily="34" charset="0"/>
                <a:cs typeface="Times New Roman" panose="02020603050405020304" pitchFamily="18" charset="0"/>
              </a:rPr>
              <a:t>group,we</a:t>
            </a:r>
            <a:r>
              <a:rPr lang="en-IN" sz="1800" kern="100" dirty="0">
                <a:latin typeface="Calibri" panose="020F0502020204030204" pitchFamily="34" charset="0"/>
                <a:ea typeface="Calibri" panose="020F0502020204030204" pitchFamily="34" charset="0"/>
                <a:cs typeface="Times New Roman" panose="02020603050405020304" pitchFamily="18" charset="0"/>
              </a:rPr>
              <a:t> can visually compare the frequencies.</a:t>
            </a:r>
          </a:p>
          <a:p>
            <a:pPr marL="0" indent="0">
              <a:lnSpc>
                <a:spcPct val="106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 For the analysis of data I use two way </a:t>
            </a:r>
            <a:r>
              <a:rPr lang="en-IN" sz="1800" kern="100" dirty="0" err="1">
                <a:latin typeface="Calibri" panose="020F0502020204030204" pitchFamily="34" charset="0"/>
                <a:ea typeface="Calibri" panose="020F0502020204030204" pitchFamily="34" charset="0"/>
                <a:cs typeface="Times New Roman" panose="02020603050405020304" pitchFamily="18" charset="0"/>
              </a:rPr>
              <a:t>anovsa</a:t>
            </a:r>
            <a:r>
              <a:rPr lang="en-IN" sz="1800" kern="100" dirty="0">
                <a:latin typeface="Calibri" panose="020F0502020204030204" pitchFamily="34" charset="0"/>
                <a:ea typeface="Calibri" panose="020F0502020204030204" pitchFamily="34" charset="0"/>
                <a:cs typeface="Times New Roman" panose="02020603050405020304" pitchFamily="18" charset="0"/>
              </a:rPr>
              <a:t>.</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 In this analysis, we are testing whether there is a significant difference in the life expectancy values based on the year and the continent ,and  we are testing whether there is a significant difference in the obesity among adults  based on the year and the continent.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600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9134-7FF6-26CB-9153-F7B7574709B9}"/>
              </a:ext>
            </a:extLst>
          </p:cNvPr>
          <p:cNvSpPr>
            <a:spLocks noGrp="1"/>
          </p:cNvSpPr>
          <p:nvPr>
            <p:ph type="title"/>
          </p:nvPr>
        </p:nvSpPr>
        <p:spPr/>
        <p:txBody>
          <a:bodyPr/>
          <a:lstStyle/>
          <a:p>
            <a:r>
              <a:rPr lang="en-IN" b="1" dirty="0"/>
              <a:t>GRAPHICAL  REPRESENTATION</a:t>
            </a:r>
            <a:br>
              <a:rPr lang="en-IN" dirty="0"/>
            </a:br>
            <a:endParaRPr lang="en-IN" dirty="0"/>
          </a:p>
        </p:txBody>
      </p:sp>
      <p:sp>
        <p:nvSpPr>
          <p:cNvPr id="4" name="Text Placeholder 3">
            <a:extLst>
              <a:ext uri="{FF2B5EF4-FFF2-40B4-BE49-F238E27FC236}">
                <a16:creationId xmlns:a16="http://schemas.microsoft.com/office/drawing/2014/main" id="{F3A86287-AA0D-EAAD-B63B-9127CE960BF9}"/>
              </a:ext>
            </a:extLst>
          </p:cNvPr>
          <p:cNvSpPr>
            <a:spLocks noGrp="1"/>
          </p:cNvSpPr>
          <p:nvPr>
            <p:ph type="body" sz="half" idx="2"/>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Conclusio</a:t>
            </a:r>
            <a:r>
              <a:rPr lang="en-IN" sz="1800" dirty="0">
                <a:latin typeface="Calibri" panose="020F0502020204030204" pitchFamily="34" charset="0"/>
                <a:ea typeface="Calibri" panose="020F0502020204030204" pitchFamily="34" charset="0"/>
                <a:cs typeface="Times New Roman" panose="02020603050405020304" pitchFamily="18" charset="0"/>
              </a:rPr>
              <a:t>n:</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the given histogram of health expenditure of year 2000, it appears to be approximately symmetrical, meaning that the  data points are on the left side of the histogram with almost same number of data points on the right side. This suggests that there are some countries with high health expenditure in 2000, and some countries with lower health expenditure.</a:t>
            </a:r>
          </a:p>
          <a:p>
            <a:endParaRPr lang="en-IN" dirty="0"/>
          </a:p>
        </p:txBody>
      </p:sp>
      <p:pic>
        <p:nvPicPr>
          <p:cNvPr id="5" name="Content Placeholder 4">
            <a:extLst>
              <a:ext uri="{FF2B5EF4-FFF2-40B4-BE49-F238E27FC236}">
                <a16:creationId xmlns:a16="http://schemas.microsoft.com/office/drawing/2014/main" id="{D86A62C1-F334-ACC2-79AA-EF82C20D006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29256" y="987425"/>
            <a:ext cx="4880063" cy="4873625"/>
          </a:xfrm>
          <a:prstGeom prst="rect">
            <a:avLst/>
          </a:prstGeom>
          <a:noFill/>
          <a:ln>
            <a:noFill/>
          </a:ln>
        </p:spPr>
      </p:pic>
    </p:spTree>
    <p:extLst>
      <p:ext uri="{BB962C8B-B14F-4D97-AF65-F5344CB8AC3E}">
        <p14:creationId xmlns:p14="http://schemas.microsoft.com/office/powerpoint/2010/main" val="263666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99DB-039A-4E73-902A-DA198A6EFBDF}"/>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DB409E22-0DD7-B67D-7928-BF130134CB02}"/>
              </a:ext>
            </a:extLst>
          </p:cNvPr>
          <p:cNvSpPr>
            <a:spLocks noGrp="1"/>
          </p:cNvSpPr>
          <p:nvPr>
            <p:ph type="body" sz="half" idx="2"/>
          </p:nvPr>
        </p:nvSpPr>
        <p:spPr/>
        <p:txBody>
          <a:bodyPr>
            <a:normAutofit fontScale="850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histogram shows the distribution of health expenditure for the year 2015. The x-axis represents the health expenditure values and the y-axis represents the frequency of occurrence of those values.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shape of the histogram appears to be approximately symmetric . This means that the  data points are on the left side of the histogram with almost same number of data points on the right  that the number of the countries in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dataset.some</a:t>
            </a:r>
            <a:r>
              <a:rPr lang="en-IN" sz="1800" dirty="0">
                <a:effectLst/>
                <a:latin typeface="Calibri" panose="020F0502020204030204" pitchFamily="34" charset="0"/>
                <a:ea typeface="Calibri" panose="020F0502020204030204" pitchFamily="34" charset="0"/>
                <a:cs typeface="Times New Roman" panose="02020603050405020304" pitchFamily="18" charset="0"/>
              </a:rPr>
              <a:t> have higher  health expenditure values, while a some countries have lower health expenditure values.</a:t>
            </a:r>
          </a:p>
          <a:p>
            <a:endParaRPr lang="en-IN" dirty="0"/>
          </a:p>
        </p:txBody>
      </p:sp>
      <p:pic>
        <p:nvPicPr>
          <p:cNvPr id="5" name="Content Placeholder 4">
            <a:extLst>
              <a:ext uri="{FF2B5EF4-FFF2-40B4-BE49-F238E27FC236}">
                <a16:creationId xmlns:a16="http://schemas.microsoft.com/office/drawing/2014/main" id="{8668166E-8A1C-73C3-8863-B19694310BE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29256" y="987425"/>
            <a:ext cx="4880063" cy="4873625"/>
          </a:xfrm>
          <a:prstGeom prst="rect">
            <a:avLst/>
          </a:prstGeom>
          <a:noFill/>
          <a:ln>
            <a:noFill/>
          </a:ln>
        </p:spPr>
      </p:pic>
    </p:spTree>
    <p:extLst>
      <p:ext uri="{BB962C8B-B14F-4D97-AF65-F5344CB8AC3E}">
        <p14:creationId xmlns:p14="http://schemas.microsoft.com/office/powerpoint/2010/main" val="208852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5647-9150-131D-7CCB-AB1E981B3196}"/>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C68E5600-E7E7-F4CA-8891-FD7572686E67}"/>
              </a:ext>
            </a:extLst>
          </p:cNvPr>
          <p:cNvSpPr>
            <a:spLocks noGrp="1"/>
          </p:cNvSpPr>
          <p:nvPr>
            <p:ph type="body" sz="half" idx="2"/>
          </p:nvPr>
        </p:nvSpPr>
        <p:spPr>
          <a:xfrm>
            <a:off x="784427" y="2057400"/>
            <a:ext cx="3932237" cy="3811588"/>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histogram shows the distribution of life expectancy for the year 2000. The x-axis represents the range of life expectancy values and the y-axis represents the frequency or count of how many countries have a particular life expectancy value in that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range.The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histogram appears to be left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skewed,meaning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that the majority of data points on the right sides.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0E3696F-CF1E-A94D-077C-1405B0EEA4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29256" y="987425"/>
            <a:ext cx="4880063" cy="4873625"/>
          </a:xfrm>
          <a:prstGeom prst="rect">
            <a:avLst/>
          </a:prstGeom>
          <a:noFill/>
          <a:ln>
            <a:noFill/>
          </a:ln>
        </p:spPr>
      </p:pic>
    </p:spTree>
    <p:extLst>
      <p:ext uri="{BB962C8B-B14F-4D97-AF65-F5344CB8AC3E}">
        <p14:creationId xmlns:p14="http://schemas.microsoft.com/office/powerpoint/2010/main" val="209476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50F8-B21F-A5FE-D63B-6E87E00FA971}"/>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EDE88C8A-319D-C25E-6DC4-587F6F0FCC36}"/>
              </a:ext>
            </a:extLst>
          </p:cNvPr>
          <p:cNvSpPr>
            <a:spLocks noGrp="1"/>
          </p:cNvSpPr>
          <p:nvPr>
            <p:ph type="body" sz="half" idx="2"/>
          </p:nvPr>
        </p:nvSpPr>
        <p:spPr/>
        <p:txBody>
          <a:bodyPr>
            <a:normAutofit fontScale="775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histogram shows the distribution of life expectancies in the year 2015. The x-axis represents the life expectancy values, and the y-axis represents the frequency of occurrence of those values.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histogram is  approximately skewed to the left, indicating that there are more countries with higher life expectancies than lower. The majority of the countries appear to have a life expectancy between 70 and 80 years.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kern="0" dirty="0">
                <a:effectLst/>
                <a:latin typeface="Calibri" panose="020F0502020204030204" pitchFamily="34" charset="0"/>
                <a:ea typeface="Calibri" panose="020F0502020204030204" pitchFamily="34" charset="0"/>
                <a:cs typeface="Times New Roman" panose="02020603050405020304" pitchFamily="18" charset="0"/>
              </a:rPr>
              <a:t>Overall, the histogram suggests that in 2015, most countries had a relatively high life expectancy. </a:t>
            </a:r>
            <a:endParaRPr lang="en-IN" dirty="0"/>
          </a:p>
        </p:txBody>
      </p:sp>
      <p:pic>
        <p:nvPicPr>
          <p:cNvPr id="5" name="Content Placeholder 4">
            <a:extLst>
              <a:ext uri="{FF2B5EF4-FFF2-40B4-BE49-F238E27FC236}">
                <a16:creationId xmlns:a16="http://schemas.microsoft.com/office/drawing/2014/main" id="{2F93B6EE-DE26-49EC-E60E-06189A7BD86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29256" y="987425"/>
            <a:ext cx="4880063" cy="4873625"/>
          </a:xfrm>
          <a:prstGeom prst="rect">
            <a:avLst/>
          </a:prstGeom>
          <a:noFill/>
          <a:ln>
            <a:noFill/>
          </a:ln>
        </p:spPr>
      </p:pic>
    </p:spTree>
    <p:extLst>
      <p:ext uri="{BB962C8B-B14F-4D97-AF65-F5344CB8AC3E}">
        <p14:creationId xmlns:p14="http://schemas.microsoft.com/office/powerpoint/2010/main" val="8541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D76D-76AC-C23D-BCFD-3D63FA7BDD8D}"/>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1486967F-8089-EEEA-817A-A961A3F34471}"/>
              </a:ext>
            </a:extLst>
          </p:cNvPr>
          <p:cNvSpPr>
            <a:spLocks noGrp="1"/>
          </p:cNvSpPr>
          <p:nvPr>
            <p:ph type="body" sz="half" idx="2"/>
          </p:nvPr>
        </p:nvSpPr>
        <p:spPr/>
        <p:txBody>
          <a:bodyPr>
            <a:normAutofit fontScale="85000" lnSpcReduction="10000"/>
          </a:bodyPr>
          <a:lstStyle/>
          <a:p>
            <a:pPr>
              <a:lnSpc>
                <a:spcPct val="107000"/>
              </a:lnSpc>
              <a:spcAft>
                <a:spcPts val="800"/>
              </a:spcAft>
              <a:tabLst>
                <a:tab pos="22625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histogram plot shows the distribution of the variable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Using.basic.drinking.water.services</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the dataset "data_2000". The x-axis represents the range of values for the variable, and the y-axis represents the frequency of occurrence of those values. The histogram is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colored</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brown.</a:t>
            </a:r>
          </a:p>
          <a:p>
            <a:pPr>
              <a:lnSpc>
                <a:spcPct val="107000"/>
              </a:lnSpc>
              <a:spcAft>
                <a:spcPts val="800"/>
              </a:spcAft>
              <a:tabLst>
                <a:tab pos="22625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22625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shape of the histogram appears to be approximately skewed to the left. This means that the majority of the observations fall on the higher using of drinking water .This suggests that a large proportion of the population in the countries represented in the dataset have access to basic drinking water services.</a:t>
            </a:r>
          </a:p>
          <a:p>
            <a:pPr>
              <a:lnSpc>
                <a:spcPct val="107000"/>
              </a:lnSpc>
              <a:spcAft>
                <a:spcPts val="800"/>
              </a:spcAft>
              <a:tabLst>
                <a:tab pos="2262505"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E526472D-3B20-203C-C8FF-3A8F2E92974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152842" y="685800"/>
            <a:ext cx="10612298" cy="5868988"/>
          </a:xfrm>
          <a:prstGeom prst="rect">
            <a:avLst/>
          </a:prstGeom>
          <a:noFill/>
          <a:ln>
            <a:noFill/>
          </a:ln>
        </p:spPr>
      </p:pic>
    </p:spTree>
    <p:extLst>
      <p:ext uri="{BB962C8B-B14F-4D97-AF65-F5344CB8AC3E}">
        <p14:creationId xmlns:p14="http://schemas.microsoft.com/office/powerpoint/2010/main" val="245056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F751-49B4-4B05-80F8-F4C9FF646C5C}"/>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a16="http://schemas.microsoft.com/office/drawing/2014/main" id="{46F8525D-0D31-8146-9C21-DC4AE8619E87}"/>
              </a:ext>
            </a:extLst>
          </p:cNvPr>
          <p:cNvSpPr>
            <a:spLocks noGrp="1"/>
          </p:cNvSpPr>
          <p:nvPr>
            <p:ph type="body" sz="half" idx="2"/>
          </p:nvPr>
        </p:nvSpPr>
        <p:spPr>
          <a:xfrm>
            <a:off x="624031" y="1882740"/>
            <a:ext cx="3932237" cy="3811588"/>
          </a:xfrm>
        </p:spPr>
        <p:txBody>
          <a:bodyPr>
            <a:normAutofit fontScale="77500" lnSpcReduction="20000"/>
          </a:bodyPr>
          <a:lstStyle/>
          <a:p>
            <a:pPr>
              <a:lnSpc>
                <a:spcPct val="107000"/>
              </a:lnSpc>
              <a:spcAft>
                <a:spcPts val="800"/>
              </a:spcAft>
              <a:tabLst>
                <a:tab pos="22625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histogram shows the distribution of the variable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Using.basic.drinking.water.services</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the year 2015. The x-axis represents the range of values of the variable and the y-axis represents the frequency of occurrence of those values.</a:t>
            </a:r>
          </a:p>
          <a:p>
            <a:pPr>
              <a:lnSpc>
                <a:spcPct val="107000"/>
              </a:lnSpc>
              <a:spcAft>
                <a:spcPts val="800"/>
              </a:spcAft>
              <a:tabLst>
                <a:tab pos="22625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22625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histogram is approximately skewed to the left, indicating that the majority of the countries have a high percentage of the population using basic drinking water services, with some countries having a lower percentage. The highest frequency  is between 90% and 100%, indicating that a large number of countries have a high percentage of the population using basic drinking water services</a:t>
            </a:r>
          </a:p>
          <a:p>
            <a:pPr>
              <a:lnSpc>
                <a:spcPct val="107000"/>
              </a:lnSpc>
              <a:spcAft>
                <a:spcPts val="800"/>
              </a:spcAft>
              <a:tabLst>
                <a:tab pos="22625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2262505"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D851A478-3344-194C-5826-A91B2299203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232883" y="345649"/>
            <a:ext cx="9884535" cy="7506264"/>
          </a:xfrm>
          <a:prstGeom prst="rect">
            <a:avLst/>
          </a:prstGeom>
          <a:noFill/>
          <a:ln>
            <a:noFill/>
          </a:ln>
        </p:spPr>
      </p:pic>
    </p:spTree>
    <p:extLst>
      <p:ext uri="{BB962C8B-B14F-4D97-AF65-F5344CB8AC3E}">
        <p14:creationId xmlns:p14="http://schemas.microsoft.com/office/powerpoint/2010/main" val="1484510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2962</Words>
  <Application>Microsoft Office PowerPoint</Application>
  <PresentationFormat>Widescreen</PresentationFormat>
  <Paragraphs>109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Segoe UI</vt:lpstr>
      <vt:lpstr>Office Theme</vt:lpstr>
      <vt:lpstr>POPULATION REPORT DIFFERENCES OF COUNTRIES BETWEEN 15 YEARS GAP</vt:lpstr>
      <vt:lpstr>INTRODUCTION </vt:lpstr>
      <vt:lpstr>METHODOLOGY</vt:lpstr>
      <vt:lpstr>GRAPHICAL  REPRESENTATION </vt:lpstr>
      <vt:lpstr>conclusion</vt:lpstr>
      <vt:lpstr>Conclusion:</vt:lpstr>
      <vt:lpstr>conclusion</vt:lpstr>
      <vt:lpstr>Conclusion:</vt:lpstr>
      <vt:lpstr>Conclusion:</vt:lpstr>
      <vt:lpstr>Conclusion:</vt:lpstr>
      <vt:lpstr>Conclusion:</vt:lpstr>
      <vt:lpstr>Conclusion:</vt:lpstr>
      <vt:lpstr>Conclusion:</vt:lpstr>
      <vt:lpstr>Conclusion:</vt:lpstr>
      <vt:lpstr>Conclusion:</vt:lpstr>
      <vt:lpstr>Conclusion: </vt:lpstr>
      <vt:lpstr>Conclusion:</vt:lpstr>
      <vt:lpstr>Conclusion:</vt:lpstr>
      <vt:lpstr>Conclusion:</vt:lpstr>
      <vt:lpstr>PowerPoint Presentation</vt:lpstr>
      <vt:lpstr>PowerPoint Presentation</vt:lpstr>
      <vt:lpstr>PowerPoint Presentation</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REPORT DIFFERENCES OF COUNTRIES BETWEEN 15 YEARS GAP</dc:title>
  <dc:creator>MAITRISHIKHA SANTRA</dc:creator>
  <cp:lastModifiedBy>MAITRISHIKHA SANTRA</cp:lastModifiedBy>
  <cp:revision>20</cp:revision>
  <dcterms:created xsi:type="dcterms:W3CDTF">2023-06-14T08:02:36Z</dcterms:created>
  <dcterms:modified xsi:type="dcterms:W3CDTF">2023-06-19T01:40:11Z</dcterms:modified>
</cp:coreProperties>
</file>