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343" r:id="rId4"/>
    <p:sldId id="344" r:id="rId5"/>
    <p:sldId id="345" r:id="rId6"/>
    <p:sldId id="34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08476-8AC2-4BE7-B100-FECE70C739E2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D42A9-CDB6-4A7A-81B5-3B57D3CB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4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:a16="http://schemas.microsoft.com/office/drawing/2014/main" id="{E17D5409-BEFB-4603-9493-95BAECAC537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38263" y="914400"/>
            <a:ext cx="4179887" cy="3135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Text Box 2">
            <a:extLst>
              <a:ext uri="{FF2B5EF4-FFF2-40B4-BE49-F238E27FC236}">
                <a16:creationId xmlns:a16="http://schemas.microsoft.com/office/drawing/2014/main" id="{7F087A39-9289-431C-90AD-2C62321AD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>
            <a:extLst>
              <a:ext uri="{FF2B5EF4-FFF2-40B4-BE49-F238E27FC236}">
                <a16:creationId xmlns:a16="http://schemas.microsoft.com/office/drawing/2014/main" id="{3652F057-BDF9-494A-9107-97AE10ACB75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38263" y="914400"/>
            <a:ext cx="4179887" cy="3135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1E290421-8D3D-43B7-AA86-175945ADE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id="{CDF94AD3-A023-4B8A-9BDD-925631B7F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914400"/>
            <a:ext cx="4056063" cy="31353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id="{D01422B7-0C78-4DBA-94B5-71E5A67FD6E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1046163" y="4352925"/>
            <a:ext cx="4770437" cy="347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>
            <a:extLst>
              <a:ext uri="{FF2B5EF4-FFF2-40B4-BE49-F238E27FC236}">
                <a16:creationId xmlns:a16="http://schemas.microsoft.com/office/drawing/2014/main" id="{EDBD2FDC-BA83-41F2-8E60-1EEE3A3CB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914400"/>
            <a:ext cx="4056063" cy="31353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id="{32FBBB0D-B94D-4595-8AA2-7AC1F75B9E3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1046163" y="4352925"/>
            <a:ext cx="4770437" cy="347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FB2D-D5CE-4B5C-AA38-A5757FC0B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471C3-437F-4EAC-9C31-86D21FE0F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F03E9-7956-41B9-9F72-13A7D06E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B4C7-0BE0-4384-8629-3B889B0BFE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309E-BDCB-41AF-8311-3E3199A4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B6EB4-12AD-4746-970F-F79EC796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AE23-678D-4C7B-8753-B2A3A55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3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CF52-D2F9-49D5-90B0-93DAB7BB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69663-56A4-4E6E-B238-7925C205F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A883B-9942-4BF2-8F45-0968371E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B4C7-0BE0-4384-8629-3B889B0BFE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B48D-E6D6-4908-90A8-39E9505A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F095-430D-4871-9696-313D9DB6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AE23-678D-4C7B-8753-B2A3A55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3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40B65-CB02-4E8E-890D-DCAB51679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D9943-5C11-4CA7-9C5A-867DCBB1D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6A93E-A5C4-45EB-B2B4-24C4EC39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B4C7-0BE0-4384-8629-3B889B0BFE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4087B-1806-4095-9033-B37C8943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B9652-678D-4230-8B9D-479524A7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AE23-678D-4C7B-8753-B2A3A55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9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8436-3502-4F92-925C-36B362BB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6C862-5738-4375-93D1-3C9FBA01E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D92B-4E8D-4243-AD11-8D13A16A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B4C7-0BE0-4384-8629-3B889B0BFE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506DF-22D3-4EB6-964B-52E7DD26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F77D-A494-4CD8-8B5D-3A0F598E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AE23-678D-4C7B-8753-B2A3A55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0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CAE8-3A84-4447-B81C-2EA6BFAA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61697-BD86-4E5F-A9CF-A60FF3022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070D-4474-4481-9A36-9A4AC5CF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B4C7-0BE0-4384-8629-3B889B0BFE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C7319-1D52-4CCE-BF6C-567BEADD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2C7E0-76D6-49C4-9DA3-AD815AAB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AE23-678D-4C7B-8753-B2A3A55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A460-3007-4596-B494-34E196CC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5998-B048-4E5B-8F4A-1369389B4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3FB99-5053-4370-9612-B3EFB4AD1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A9683-B89B-448F-81DF-568A80FA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B4C7-0BE0-4384-8629-3B889B0BFE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75CE6-7A89-4A3E-9106-5A5033DD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2211-5656-4F2C-881C-D7451968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AE23-678D-4C7B-8753-B2A3A55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4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AB95-3577-403C-870B-730D28DF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D70C5-7EC5-4245-A6EE-D2233A727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94BEE-D027-478F-AA59-F0E3AF03A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913A3-9229-4C12-BF30-2396C1AAC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C5F73-4042-403B-885B-90241C779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82F6D-1542-4428-A91D-5F1B9F94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B4C7-0BE0-4384-8629-3B889B0BFE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3A383-5DF5-460C-9B6D-6FC2933B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D17B6-24AF-4AFD-8C82-D0BF4D96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AE23-678D-4C7B-8753-B2A3A55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9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108F-EC0C-48FD-87A1-FAB40625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F7B5C-369F-48E3-8AE8-CE64F19F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B4C7-0BE0-4384-8629-3B889B0BFE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109CA-1FEC-46EC-9044-1129CBD1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F324B-5CA2-4C53-8868-CA013AAB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AE23-678D-4C7B-8753-B2A3A55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B1209-1025-4931-9824-368F19A9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B4C7-0BE0-4384-8629-3B889B0BFE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5BEE8-199D-4328-8352-8733FED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DAC04-B3D9-4E76-AE81-3CE9C4A1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AE23-678D-4C7B-8753-B2A3A55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8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B470-87F7-45E8-A23E-50DDC6F2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7425-5796-43D3-9D88-8528A91E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A0EE4-99B5-4C04-A58D-A4D1D9C95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4A682-83C5-462E-A9B7-071C54DD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B4C7-0BE0-4384-8629-3B889B0BFE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F4715-9A41-46E8-925B-8950CE47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82DCE-C7D5-4816-925C-2FAF37D0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AE23-678D-4C7B-8753-B2A3A55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4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2EFB-7C53-48B2-A6CB-AD2CA390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CE70B-6FA5-4BCD-9210-9793BE2CC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FEA69-449C-40CE-812D-717442E3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030A8-E3A2-4B22-91D6-517AC878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B4C7-0BE0-4384-8629-3B889B0BFE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64E44-610D-41C4-80EC-3891404E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E0496-2FCD-4B3E-BAA3-882CAAE8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AE23-678D-4C7B-8753-B2A3A55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77F5E-1EEE-4C7D-BC01-C287C31A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CB975-352C-4A5E-B4FA-FDF031D3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F9100-1E00-4E43-B97C-00FBD0A0A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B4C7-0BE0-4384-8629-3B889B0BFE1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6C622-AF9E-4483-B93D-6BF95E649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0761-472C-4256-A182-CC2834278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AE23-678D-4C7B-8753-B2A3A55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7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5028-E1AA-4447-8F79-A577B5FB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445407"/>
            <a:ext cx="11078029" cy="63078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passwd : change password</a:t>
            </a:r>
          </a:p>
          <a:p>
            <a:r>
              <a:rPr lang="en-US" dirty="0"/>
              <a:t> </a:t>
            </a:r>
            <a:r>
              <a:rPr lang="en-US" dirty="0" err="1"/>
              <a:t>pwd</a:t>
            </a:r>
            <a:r>
              <a:rPr lang="en-US" dirty="0"/>
              <a:t> :displays present working directory</a:t>
            </a:r>
          </a:p>
          <a:p>
            <a:r>
              <a:rPr lang="en-US" dirty="0"/>
              <a:t> cd : change directory</a:t>
            </a:r>
          </a:p>
          <a:p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: making directories</a:t>
            </a:r>
          </a:p>
          <a:p>
            <a:r>
              <a:rPr lang="en-US" dirty="0"/>
              <a:t> </a:t>
            </a:r>
            <a:r>
              <a:rPr lang="en-US" dirty="0" err="1"/>
              <a:t>rmdir</a:t>
            </a:r>
            <a:r>
              <a:rPr lang="en-US" dirty="0"/>
              <a:t> : remove directories (removes empty directories only)</a:t>
            </a:r>
          </a:p>
          <a:p>
            <a:pPr lvl="1"/>
            <a:r>
              <a:rPr lang="en-US" dirty="0"/>
              <a:t>Use rm –r for deleting non empty directories.</a:t>
            </a:r>
          </a:p>
          <a:p>
            <a:r>
              <a:rPr lang="en-US" dirty="0"/>
              <a:t> ls : list the directory contents</a:t>
            </a:r>
          </a:p>
          <a:p>
            <a:pPr lvl="1"/>
            <a:r>
              <a:rPr lang="en-US" dirty="0"/>
              <a:t> ls  -l (additional information)</a:t>
            </a:r>
          </a:p>
          <a:p>
            <a:r>
              <a:rPr lang="en-US" dirty="0"/>
              <a:t> cat : display and create files</a:t>
            </a:r>
          </a:p>
          <a:p>
            <a:pPr lvl="1"/>
            <a:r>
              <a:rPr lang="en-US" dirty="0"/>
              <a:t>cat filename : displays contents of file</a:t>
            </a:r>
          </a:p>
          <a:p>
            <a:pPr lvl="1"/>
            <a:r>
              <a:rPr lang="en-US" dirty="0"/>
              <a:t> cat &gt; filename :  creates the file and asks for writing contents to file</a:t>
            </a:r>
          </a:p>
          <a:p>
            <a:r>
              <a:rPr lang="en-US" dirty="0"/>
              <a:t>cp : copying a single or group of files</a:t>
            </a:r>
          </a:p>
          <a:p>
            <a:pPr lvl="1"/>
            <a:r>
              <a:rPr lang="en-US" dirty="0"/>
              <a:t> cp - i: for interactive copying</a:t>
            </a:r>
          </a:p>
          <a:p>
            <a:pPr lvl="1"/>
            <a:r>
              <a:rPr lang="en-US" dirty="0"/>
              <a:t>cp –R is used for copying directories (cp –R d1 d2) </a:t>
            </a:r>
          </a:p>
          <a:p>
            <a:r>
              <a:rPr lang="en-US" dirty="0"/>
              <a:t> rm: deletes files</a:t>
            </a:r>
          </a:p>
          <a:p>
            <a:pPr lvl="1"/>
            <a:r>
              <a:rPr lang="en-US" dirty="0"/>
              <a:t>rm - i: for interactive deletion</a:t>
            </a:r>
          </a:p>
          <a:p>
            <a:r>
              <a:rPr lang="en-US" dirty="0"/>
              <a:t> mv : for moving files/directories to other directories OR for renaming files/</a:t>
            </a:r>
            <a:r>
              <a:rPr lang="en-US" dirty="0" err="1"/>
              <a:t>dir</a:t>
            </a:r>
            <a:endParaRPr lang="en-US" dirty="0"/>
          </a:p>
          <a:p>
            <a:pPr lvl="1"/>
            <a:r>
              <a:rPr lang="en-US" dirty="0"/>
              <a:t>mv f1 f2 (renames f1 as f2)</a:t>
            </a:r>
          </a:p>
          <a:p>
            <a:pPr lvl="1"/>
            <a:r>
              <a:rPr lang="en-US" dirty="0"/>
              <a:t>mv f1 d1 (moves f1 in d1)</a:t>
            </a:r>
          </a:p>
          <a:p>
            <a:pPr lvl="1"/>
            <a:r>
              <a:rPr lang="en-US" dirty="0"/>
              <a:t>mv f1 ../  (moves f1 to parent directory)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1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5028-E1AA-4447-8F79-A577B5FB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464457"/>
            <a:ext cx="11078029" cy="61105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wc</a:t>
            </a:r>
            <a:r>
              <a:rPr lang="en-US" dirty="0"/>
              <a:t>: counts lines words and characters in a file.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wc</a:t>
            </a:r>
            <a:r>
              <a:rPr lang="en-US" dirty="0"/>
              <a:t> </a:t>
            </a:r>
            <a:r>
              <a:rPr lang="en-US" dirty="0" err="1"/>
              <a:t>file_name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wc</a:t>
            </a:r>
            <a:r>
              <a:rPr lang="en-US" dirty="0"/>
              <a:t> -l </a:t>
            </a:r>
            <a:r>
              <a:rPr lang="en-US" dirty="0" err="1"/>
              <a:t>file_name</a:t>
            </a:r>
            <a:r>
              <a:rPr lang="en-US" dirty="0"/>
              <a:t>: for line count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wc</a:t>
            </a:r>
            <a:r>
              <a:rPr lang="en-US" dirty="0"/>
              <a:t> –w </a:t>
            </a:r>
            <a:r>
              <a:rPr lang="en-US" dirty="0" err="1"/>
              <a:t>file_name</a:t>
            </a:r>
            <a:r>
              <a:rPr lang="en-US" dirty="0"/>
              <a:t>: for word count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wc</a:t>
            </a:r>
            <a:r>
              <a:rPr lang="en-US" dirty="0"/>
              <a:t> –c </a:t>
            </a:r>
            <a:r>
              <a:rPr lang="en-US" dirty="0" err="1"/>
              <a:t>file_name</a:t>
            </a:r>
            <a:r>
              <a:rPr lang="en-US" dirty="0"/>
              <a:t>: for number of characters</a:t>
            </a:r>
          </a:p>
          <a:p>
            <a:r>
              <a:rPr lang="en-US" dirty="0"/>
              <a:t> </a:t>
            </a:r>
            <a:r>
              <a:rPr lang="en-US" dirty="0" err="1"/>
              <a:t>cmp</a:t>
            </a:r>
            <a:r>
              <a:rPr lang="en-US" dirty="0"/>
              <a:t>: compare two files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cmp</a:t>
            </a:r>
            <a:r>
              <a:rPr lang="en-US" dirty="0"/>
              <a:t> file1 file2</a:t>
            </a:r>
          </a:p>
          <a:p>
            <a:r>
              <a:rPr lang="en-US" dirty="0"/>
              <a:t> comm: to find what is common in two files</a:t>
            </a:r>
          </a:p>
          <a:p>
            <a:pPr lvl="1"/>
            <a:r>
              <a:rPr lang="en-US" dirty="0"/>
              <a:t> comm file1 file2 OR comm file[12]</a:t>
            </a:r>
          </a:p>
          <a:p>
            <a:r>
              <a:rPr lang="en-US" dirty="0"/>
              <a:t> diff: convert one file to other</a:t>
            </a:r>
          </a:p>
          <a:p>
            <a:pPr lvl="1"/>
            <a:r>
              <a:rPr lang="en-US" dirty="0"/>
              <a:t> diff file1 file2</a:t>
            </a:r>
          </a:p>
          <a:p>
            <a:r>
              <a:rPr lang="en-US" dirty="0"/>
              <a:t> </a:t>
            </a:r>
            <a:r>
              <a:rPr lang="en-US" dirty="0" err="1"/>
              <a:t>gzip</a:t>
            </a:r>
            <a:r>
              <a:rPr lang="en-US" dirty="0"/>
              <a:t>: compression (with .</a:t>
            </a:r>
            <a:r>
              <a:rPr lang="en-US" dirty="0" err="1"/>
              <a:t>gz</a:t>
            </a:r>
            <a:r>
              <a:rPr lang="en-US" dirty="0"/>
              <a:t> extension)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gzip</a:t>
            </a:r>
            <a:r>
              <a:rPr lang="en-US" dirty="0"/>
              <a:t> filename(with extension)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gzip</a:t>
            </a:r>
            <a:r>
              <a:rPr lang="en-US" dirty="0"/>
              <a:t> –l compressed filename: gives compression ratio</a:t>
            </a:r>
          </a:p>
          <a:p>
            <a:r>
              <a:rPr lang="en-US" dirty="0"/>
              <a:t> </a:t>
            </a:r>
            <a:r>
              <a:rPr lang="en-US" dirty="0" err="1"/>
              <a:t>gunzip</a:t>
            </a:r>
            <a:r>
              <a:rPr lang="en-US" dirty="0"/>
              <a:t>: decompression</a:t>
            </a:r>
          </a:p>
          <a:p>
            <a:r>
              <a:rPr lang="en-US" dirty="0"/>
              <a:t> zip and unzip: for compression and archiving together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1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011256EA-D306-4E4D-AAF8-182AF76EA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4" y="0"/>
            <a:ext cx="78057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 anchor="ctr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es-ES" altLang="en-US" sz="4000" b="1" dirty="0">
                <a:solidFill>
                  <a:schemeClr val="tx1"/>
                </a:solidFill>
              </a:rPr>
              <a:t>File </a:t>
            </a:r>
            <a:r>
              <a:rPr lang="es-ES" altLang="en-US" sz="4000" b="1" dirty="0" err="1">
                <a:solidFill>
                  <a:schemeClr val="tx1"/>
                </a:solidFill>
              </a:rPr>
              <a:t>Permissions</a:t>
            </a:r>
            <a:endParaRPr lang="es-ES" altLang="en-US" sz="4000" b="1" dirty="0">
              <a:solidFill>
                <a:schemeClr val="tx1"/>
              </a:solidFill>
            </a:endParaRP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A9940DD9-BA54-49AB-AA8D-5BD63A9D0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1" y="1841500"/>
            <a:ext cx="80867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309563" indent="-309563"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1288"/>
              </a:spcAft>
            </a:pPr>
            <a:r>
              <a:rPr lang="en-US" altLang="en-US" sz="2900" dirty="0">
                <a:solidFill>
                  <a:srgbClr val="000000"/>
                </a:solidFill>
              </a:rPr>
              <a:t>When we type:</a:t>
            </a:r>
          </a:p>
          <a:p>
            <a:pPr eaLnBrk="1" hangingPunct="1">
              <a:lnSpc>
                <a:spcPct val="94000"/>
              </a:lnSpc>
              <a:spcAft>
                <a:spcPts val="1038"/>
              </a:spcAft>
            </a:pPr>
            <a:r>
              <a:rPr lang="en-US" altLang="en-US" sz="2500" dirty="0">
                <a:solidFill>
                  <a:srgbClr val="000000"/>
                </a:solidFill>
                <a:latin typeface="Courier New" panose="02070309020205020404" pitchFamily="49" charset="0"/>
              </a:rPr>
              <a:t>ls -l File1</a:t>
            </a:r>
          </a:p>
          <a:p>
            <a:pPr eaLnBrk="1" hangingPunct="1">
              <a:spcAft>
                <a:spcPts val="1288"/>
              </a:spcAft>
            </a:pPr>
            <a:r>
              <a:rPr lang="en-US" altLang="en-US" sz="2900" dirty="0">
                <a:solidFill>
                  <a:srgbClr val="000000"/>
                </a:solidFill>
              </a:rPr>
              <a:t>We'll see:</a:t>
            </a:r>
          </a:p>
          <a:p>
            <a:pPr eaLnBrk="1" hangingPunct="1">
              <a:lnSpc>
                <a:spcPct val="94000"/>
              </a:lnSpc>
              <a:spcAft>
                <a:spcPts val="1288"/>
              </a:spcAft>
            </a:pP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rwxr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xr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-x 1 owner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groupowner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68524 2011-12-19 07:18 File1</a:t>
            </a:r>
          </a:p>
          <a:p>
            <a:pPr eaLnBrk="1" hangingPunct="1">
              <a:spcAft>
                <a:spcPts val="1288"/>
              </a:spcAft>
            </a:pPr>
            <a:r>
              <a:rPr lang="en-US" altLang="en-US" sz="2900" dirty="0">
                <a:solidFill>
                  <a:srgbClr val="000000"/>
                </a:solidFill>
              </a:rPr>
              <a:t>What does all this mean?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D66FC7CF-EE13-4C08-9B61-8EFF995D7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914" y="1273176"/>
            <a:ext cx="8294687" cy="573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450" rIns="0" bIns="0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-r-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xr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xr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-x  1   owner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groupowner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68524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2011-12-19 07:18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File1</a:t>
            </a:r>
          </a:p>
          <a:p>
            <a:pPr eaLnBrk="1" hangingPunct="1">
              <a:lnSpc>
                <a:spcPct val="94000"/>
              </a:lnSpc>
              <a:buClrTx/>
            </a:pPr>
            <a:endParaRPr lang="en-US" alt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 --- -------  -------  -------- ------------    -------------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|       |     |        |         |         |                 |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|       |     |        |         |         |             File Name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|       |     |        |         |         |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|       |     |        |         |         +---  Modification Time/Date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|       |     |        |         |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|       |     |        |         +-------------   Size (in bytes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|       |     |        |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|       |     |        +-----------------------        Group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|       |     |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|       |     +--------------------------------        Owner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|       |  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|       +--------------------------------------  “link count”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|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+----------------------------------------------   File Permissions</a:t>
            </a:r>
          </a:p>
          <a:p>
            <a:pPr eaLnBrk="1" hangingPunct="1">
              <a:lnSpc>
                <a:spcPct val="94000"/>
              </a:lnSpc>
              <a:buClrTx/>
            </a:pPr>
            <a:endParaRPr lang="en-US" altLang="en-US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2000"/>
              </a:lnSpc>
              <a:buClrTx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Group</a:t>
            </a:r>
          </a:p>
          <a:p>
            <a:pPr eaLnBrk="1" hangingPunct="1">
              <a:lnSpc>
                <a:spcPct val="92000"/>
              </a:lnSpc>
              <a:buClrTx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The name of the group that has permissions in addition to the file's owner.</a:t>
            </a:r>
          </a:p>
          <a:p>
            <a:pPr eaLnBrk="1" hangingPunct="1">
              <a:lnSpc>
                <a:spcPct val="92000"/>
              </a:lnSpc>
              <a:buClrTx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Owner</a:t>
            </a:r>
          </a:p>
          <a:p>
            <a:pPr eaLnBrk="1" hangingPunct="1">
              <a:lnSpc>
                <a:spcPct val="92000"/>
              </a:lnSpc>
              <a:buClrTx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The name of the user who owns the file.</a:t>
            </a:r>
          </a:p>
          <a:p>
            <a:pPr eaLnBrk="1" hangingPunct="1">
              <a:lnSpc>
                <a:spcPct val="92000"/>
              </a:lnSpc>
              <a:buClrTx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File Permissions</a:t>
            </a:r>
          </a:p>
          <a:p>
            <a:pPr eaLnBrk="1" hangingPunct="1">
              <a:lnSpc>
                <a:spcPct val="92000"/>
              </a:lnSpc>
              <a:buClrTx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The first character is the type of file. A "-" indicates a regular (ordinary) file. A "d” indicate a directory. Second set of 3 characters represent the read, write, and execution rights of the file's owner. Next 3 represent the rights of the file's group, and the final 3 represent the rights granted to everybody else.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C6FF6B49-7B97-41D5-92E9-19EFFDD74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4" y="76201"/>
            <a:ext cx="7807325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 anchor="ctr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</a:pPr>
            <a:r>
              <a:rPr lang="en-GB" altLang="en-US" sz="4000" b="1">
                <a:solidFill>
                  <a:srgbClr val="000000"/>
                </a:solidFill>
              </a:rPr>
              <a:t>Access rights </a:t>
            </a:r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4DEB17E9-CD9D-4766-824C-676C2FB01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4" y="1906588"/>
            <a:ext cx="8091487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62046" rIns="0" bIns="0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3000"/>
              </a:lnSpc>
              <a:spcAft>
                <a:spcPts val="1288"/>
              </a:spcAft>
            </a:pPr>
            <a:r>
              <a:rPr lang="en-GB" altLang="en-US" sz="2900">
                <a:solidFill>
                  <a:srgbClr val="000000"/>
                </a:solidFill>
              </a:rPr>
              <a:t>Files are owned by a </a:t>
            </a:r>
            <a:r>
              <a:rPr lang="en-GB" altLang="en-US" sz="2900" i="1">
                <a:solidFill>
                  <a:srgbClr val="000000"/>
                </a:solidFill>
              </a:rPr>
              <a:t>user</a:t>
            </a:r>
            <a:r>
              <a:rPr lang="en-GB" altLang="en-US" sz="2900">
                <a:solidFill>
                  <a:srgbClr val="000000"/>
                </a:solidFill>
              </a:rPr>
              <a:t> and a </a:t>
            </a:r>
            <a:r>
              <a:rPr lang="en-GB" altLang="en-US" sz="2900" i="1">
                <a:solidFill>
                  <a:srgbClr val="000000"/>
                </a:solidFill>
              </a:rPr>
              <a:t>group </a:t>
            </a:r>
            <a:r>
              <a:rPr lang="en-GB" altLang="en-US" sz="2900">
                <a:solidFill>
                  <a:srgbClr val="000000"/>
                </a:solidFill>
              </a:rPr>
              <a:t>(ownership)</a:t>
            </a:r>
          </a:p>
          <a:p>
            <a:pPr eaLnBrk="1" hangingPunct="1">
              <a:lnSpc>
                <a:spcPct val="83000"/>
              </a:lnSpc>
              <a:spcAft>
                <a:spcPts val="1288"/>
              </a:spcAft>
            </a:pPr>
            <a:r>
              <a:rPr lang="en-GB" altLang="en-US" sz="2900">
                <a:solidFill>
                  <a:srgbClr val="000000"/>
                </a:solidFill>
              </a:rPr>
              <a:t>Files have permissions for the user, the group, and </a:t>
            </a:r>
            <a:r>
              <a:rPr lang="en-GB" altLang="en-US" sz="2900" i="1">
                <a:solidFill>
                  <a:srgbClr val="000000"/>
                </a:solidFill>
              </a:rPr>
              <a:t>other</a:t>
            </a:r>
          </a:p>
          <a:p>
            <a:pPr eaLnBrk="1" hangingPunct="1">
              <a:lnSpc>
                <a:spcPct val="83000"/>
              </a:lnSpc>
              <a:spcAft>
                <a:spcPts val="1288"/>
              </a:spcAft>
            </a:pPr>
            <a:r>
              <a:rPr lang="en-GB" altLang="en-US" sz="2900">
                <a:solidFill>
                  <a:srgbClr val="000000"/>
                </a:solidFill>
              </a:rPr>
              <a:t>“</a:t>
            </a:r>
            <a:r>
              <a:rPr lang="en-GB" altLang="en-US" sz="2900" i="1">
                <a:solidFill>
                  <a:srgbClr val="000000"/>
                </a:solidFill>
              </a:rPr>
              <a:t>other” </a:t>
            </a:r>
            <a:r>
              <a:rPr lang="en-GB" altLang="en-US" sz="2900">
                <a:solidFill>
                  <a:srgbClr val="000000"/>
                </a:solidFill>
              </a:rPr>
              <a:t>permission is often referred to as “world”</a:t>
            </a:r>
          </a:p>
          <a:p>
            <a:pPr eaLnBrk="1" hangingPunct="1">
              <a:lnSpc>
                <a:spcPct val="83000"/>
              </a:lnSpc>
              <a:spcAft>
                <a:spcPts val="1288"/>
              </a:spcAft>
            </a:pPr>
            <a:r>
              <a:rPr lang="en-GB" altLang="en-US" sz="2900">
                <a:solidFill>
                  <a:srgbClr val="000000"/>
                </a:solidFill>
              </a:rPr>
              <a:t>The permissions are </a:t>
            </a:r>
            <a:r>
              <a:rPr lang="en-GB" altLang="en-US" sz="2900" i="1">
                <a:solidFill>
                  <a:srgbClr val="000000"/>
                </a:solidFill>
              </a:rPr>
              <a:t>Read, Write </a:t>
            </a:r>
            <a:r>
              <a:rPr lang="en-GB" altLang="en-US" sz="2900">
                <a:solidFill>
                  <a:srgbClr val="000000"/>
                </a:solidFill>
              </a:rPr>
              <a:t>and </a:t>
            </a:r>
            <a:r>
              <a:rPr lang="en-GB" altLang="en-US" sz="2900" i="1">
                <a:solidFill>
                  <a:srgbClr val="000000"/>
                </a:solidFill>
              </a:rPr>
              <a:t>Execute </a:t>
            </a:r>
            <a:r>
              <a:rPr lang="en-GB" altLang="en-US" sz="2900">
                <a:solidFill>
                  <a:srgbClr val="000000"/>
                </a:solidFill>
              </a:rPr>
              <a:t>(R, W, X)</a:t>
            </a:r>
          </a:p>
          <a:p>
            <a:pPr eaLnBrk="1" hangingPunct="1">
              <a:lnSpc>
                <a:spcPct val="83000"/>
              </a:lnSpc>
              <a:spcAft>
                <a:spcPts val="1288"/>
              </a:spcAft>
            </a:pPr>
            <a:r>
              <a:rPr lang="en-GB" altLang="en-US" sz="2900">
                <a:solidFill>
                  <a:srgbClr val="000000"/>
                </a:solidFill>
              </a:rPr>
              <a:t>The user who owns a file is always allowed to change its permissions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999888C9-B5C1-4FB2-9B2A-B929E9349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4" y="-76200"/>
            <a:ext cx="7807325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 anchor="ctr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</a:pPr>
            <a:r>
              <a:rPr lang="en-GB" altLang="en-US" sz="4000" b="1">
                <a:solidFill>
                  <a:srgbClr val="000000"/>
                </a:solidFill>
              </a:rPr>
              <a:t>Some special cases</a:t>
            </a: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DDADFB4A-00E4-4DE3-B317-6DA3CD6BF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4" y="1906588"/>
            <a:ext cx="7807325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62046" rIns="0" bIns="0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3000"/>
              </a:lnSpc>
              <a:spcAft>
                <a:spcPts val="1288"/>
              </a:spcAft>
            </a:pPr>
            <a:r>
              <a:rPr lang="en-GB" altLang="en-US" sz="2900">
                <a:solidFill>
                  <a:srgbClr val="000000"/>
                </a:solidFill>
              </a:rPr>
              <a:t>When looking at the output from “</a:t>
            </a:r>
            <a:r>
              <a:rPr lang="en-GB" altLang="en-US" sz="2900">
                <a:solidFill>
                  <a:srgbClr val="000000"/>
                </a:solidFill>
                <a:latin typeface="Courier New" panose="02070309020205020404" pitchFamily="49" charset="0"/>
              </a:rPr>
              <a:t>ls -l</a:t>
            </a:r>
            <a:r>
              <a:rPr lang="en-GB" altLang="en-US" sz="2900">
                <a:solidFill>
                  <a:srgbClr val="000000"/>
                </a:solidFill>
              </a:rPr>
              <a:t>” in the first column you might see:</a:t>
            </a:r>
            <a:br>
              <a:rPr lang="en-GB" altLang="en-US" sz="2900">
                <a:solidFill>
                  <a:srgbClr val="000000"/>
                </a:solidFill>
              </a:rPr>
            </a:br>
            <a:br>
              <a:rPr lang="en-GB" altLang="en-US" sz="2900">
                <a:solidFill>
                  <a:srgbClr val="000000"/>
                </a:solidFill>
              </a:rPr>
            </a:br>
            <a:r>
              <a:rPr lang="en-GB" altLang="en-US" sz="2900">
                <a:solidFill>
                  <a:srgbClr val="000000"/>
                </a:solidFill>
                <a:latin typeface="Courier New" panose="02070309020205020404" pitchFamily="49" charset="0"/>
              </a:rPr>
              <a:t>d = directory</a:t>
            </a:r>
            <a:br>
              <a:rPr lang="en-GB" altLang="en-US" sz="29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2900">
                <a:solidFill>
                  <a:srgbClr val="000000"/>
                </a:solidFill>
                <a:latin typeface="Courier New" panose="02070309020205020404" pitchFamily="49" charset="0"/>
              </a:rPr>
              <a:t>- = regular file</a:t>
            </a:r>
            <a:br>
              <a:rPr lang="en-GB" altLang="en-US" sz="29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2900">
                <a:solidFill>
                  <a:srgbClr val="000000"/>
                </a:solidFill>
                <a:latin typeface="Courier New" panose="02070309020205020404" pitchFamily="49" charset="0"/>
              </a:rPr>
              <a:t>l = symbolic link</a:t>
            </a:r>
            <a:br>
              <a:rPr lang="en-GB" altLang="en-US" sz="29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2900">
                <a:solidFill>
                  <a:srgbClr val="000000"/>
                </a:solidFill>
                <a:latin typeface="Courier New" panose="02070309020205020404" pitchFamily="49" charset="0"/>
              </a:rPr>
              <a:t>s = Unix domain socket</a:t>
            </a:r>
            <a:br>
              <a:rPr lang="en-GB" altLang="en-US" sz="29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2900">
                <a:solidFill>
                  <a:srgbClr val="000000"/>
                </a:solidFill>
                <a:latin typeface="Courier New" panose="02070309020205020404" pitchFamily="49" charset="0"/>
              </a:rPr>
              <a:t>p = named pipe</a:t>
            </a:r>
            <a:br>
              <a:rPr lang="en-GB" altLang="en-US" sz="29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2900">
                <a:solidFill>
                  <a:srgbClr val="000000"/>
                </a:solidFill>
                <a:latin typeface="Courier New" panose="02070309020205020404" pitchFamily="49" charset="0"/>
              </a:rPr>
              <a:t>c = character device file</a:t>
            </a:r>
            <a:br>
              <a:rPr lang="en-GB" altLang="en-US" sz="29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2900">
                <a:solidFill>
                  <a:srgbClr val="000000"/>
                </a:solidFill>
                <a:latin typeface="Courier New" panose="02070309020205020404" pitchFamily="49" charset="0"/>
              </a:rPr>
              <a:t>b = block device file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032C935435144E8D299B66439982D6" ma:contentTypeVersion="4" ma:contentTypeDescription="Create a new document." ma:contentTypeScope="" ma:versionID="dfa9b77364dbbd8662481e3a378542cc">
  <xsd:schema xmlns:xsd="http://www.w3.org/2001/XMLSchema" xmlns:xs="http://www.w3.org/2001/XMLSchema" xmlns:p="http://schemas.microsoft.com/office/2006/metadata/properties" xmlns:ns2="1edc5ba7-883f-441b-8124-e02b3a41d704" targetNamespace="http://schemas.microsoft.com/office/2006/metadata/properties" ma:root="true" ma:fieldsID="5b19e8a3d83be317f04bcb21074f685d" ns2:_="">
    <xsd:import namespace="1edc5ba7-883f-441b-8124-e02b3a41d7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c5ba7-883f-441b-8124-e02b3a41d7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598E58-0152-469B-9FB5-0C3CC0813382}"/>
</file>

<file path=customXml/itemProps2.xml><?xml version="1.0" encoding="utf-8"?>
<ds:datastoreItem xmlns:ds="http://schemas.openxmlformats.org/officeDocument/2006/customXml" ds:itemID="{AB2F23F1-63D5-40FC-A018-3297C635B356}"/>
</file>

<file path=customXml/itemProps3.xml><?xml version="1.0" encoding="utf-8"?>
<ds:datastoreItem xmlns:ds="http://schemas.openxmlformats.org/officeDocument/2006/customXml" ds:itemID="{DD971B59-3556-4FFD-B1F1-7AFA2B6A1EBF}"/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668</Words>
  <Application>Microsoft Office PowerPoint</Application>
  <PresentationFormat>Widescreen</PresentationFormat>
  <Paragraphs>74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Vaishali Yadav [MU - Jaipur]</dc:creator>
  <cp:lastModifiedBy>Vaishali Yadav [MU - Jaipur]</cp:lastModifiedBy>
  <cp:revision>7</cp:revision>
  <dcterms:created xsi:type="dcterms:W3CDTF">2021-03-23T07:49:40Z</dcterms:created>
  <dcterms:modified xsi:type="dcterms:W3CDTF">2023-01-18T16:37:02Z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0x010100CC032C935435144E8D299B66439982D6</vt:lpwstr>
  </property>
</Properties>
</file>