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3"/>
  </p:sldMasterIdLst>
  <p:notesMasterIdLst>
    <p:notesMasterId r:id="rId31"/>
  </p:notesMasterIdLst>
  <p:handoutMasterIdLst>
    <p:handoutMasterId r:id="rId32"/>
  </p:handoutMasterIdLst>
  <p:sldIdLst>
    <p:sldId id="476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90" r:id="rId15"/>
    <p:sldId id="491" r:id="rId16"/>
    <p:sldId id="492" r:id="rId17"/>
    <p:sldId id="493" r:id="rId18"/>
    <p:sldId id="487" r:id="rId19"/>
    <p:sldId id="488" r:id="rId20"/>
    <p:sldId id="489" r:id="rId21"/>
    <p:sldId id="472" r:id="rId22"/>
    <p:sldId id="473" r:id="rId23"/>
    <p:sldId id="494" r:id="rId24"/>
    <p:sldId id="495" r:id="rId25"/>
    <p:sldId id="496" r:id="rId26"/>
    <p:sldId id="497" r:id="rId27"/>
    <p:sldId id="498" r:id="rId28"/>
    <p:sldId id="466" r:id="rId29"/>
    <p:sldId id="467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3A47A-F1B2-F930-6F03-0F95456625D2}" v="4" dt="2025-04-07T04:52:02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20" y="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BTECH-007-2023-24] MUSKAAN GOYAL" userId="S::muskaan.23fe10cce00136@muj.manipal.edu::494f126c-ab11-40fb-8bf3-74580ac6ca6e" providerId="AD" clId="Web-{79E3A47A-F1B2-F930-6F03-0F95456625D2}"/>
    <pc:docChg chg="modSld">
      <pc:chgData name="[BTECH-007-2023-24] MUSKAAN GOYAL" userId="S::muskaan.23fe10cce00136@muj.manipal.edu::494f126c-ab11-40fb-8bf3-74580ac6ca6e" providerId="AD" clId="Web-{79E3A47A-F1B2-F930-6F03-0F95456625D2}" dt="2025-04-07T04:52:01.589" v="3"/>
      <pc:docMkLst>
        <pc:docMk/>
      </pc:docMkLst>
      <pc:sldChg chg="modSp">
        <pc:chgData name="[BTECH-007-2023-24] MUSKAAN GOYAL" userId="S::muskaan.23fe10cce00136@muj.manipal.edu::494f126c-ab11-40fb-8bf3-74580ac6ca6e" providerId="AD" clId="Web-{79E3A47A-F1B2-F930-6F03-0F95456625D2}" dt="2025-04-07T04:52:01.589" v="3"/>
        <pc:sldMkLst>
          <pc:docMk/>
          <pc:sldMk cId="0" sldId="483"/>
        </pc:sldMkLst>
        <pc:graphicFrameChg chg="mod modGraphic">
          <ac:chgData name="[BTECH-007-2023-24] MUSKAAN GOYAL" userId="S::muskaan.23fe10cce00136@muj.manipal.edu::494f126c-ab11-40fb-8bf3-74580ac6ca6e" providerId="AD" clId="Web-{79E3A47A-F1B2-F930-6F03-0F95456625D2}" dt="2025-04-07T04:52:01.589" v="3"/>
          <ac:graphicFrameMkLst>
            <pc:docMk/>
            <pc:sldMk cId="0" sldId="483"/>
            <ac:graphicFrameMk id="6" creationId="{0573EA3E-5E25-03E6-463B-411C1C58B65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066EE7B-A9BB-23BE-C044-2A5572D96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9E0775-2732-6C34-68E3-6DA0224717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9F42304-7BAE-FB88-4636-DB82995538C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BE6C429F-4B92-EC06-EED0-C07D270FAC6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CDEC3501-0327-4CF1-8A52-2BD486D321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522F014-74D3-D6B8-9BA2-0896998572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E4A4377-C1F8-41E3-CC30-137D595995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8B8DF91-73C4-8588-8BC6-747F0FBCF84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139C377-2C94-B576-34EA-52B9E7B3E90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78BF8A68-E5E9-94AF-B9F6-EBFE91739B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B9BF6B1-166D-A4EF-957B-B9151D8620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57A162-3117-43C2-869A-07C12A5208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9DAC79D-9507-07CF-14B9-FC2FB4F0F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510ADB0-976F-356A-C51A-3A44F8D2F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95C0217-A2C5-D5FE-CBF8-38CA36B01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730DE2B-EB31-BF0D-1B6B-6306B0F6D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5A19704-7D3B-06C0-AB40-81CD152AD6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C6D5946-75CA-F6F1-DA45-B0722E098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4BB9F36-940D-562D-A29F-C01C48240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476F07-4974-EB18-F265-C56DEB3C9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CD490BE-D0B2-EC70-2DF5-A3514AEBF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9B945D0-C16A-944B-E405-3ED6943D7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5DFBEF1-1DE1-AF39-21BF-BCFA5314F3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E8BB958-EA1E-1805-4A7C-E93020693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482C431-E50E-FA25-3C46-24BFE11839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EAF406D-5094-A5C6-1FCF-C4275C81B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8F7B918-8E28-60E7-2C34-FE74FDD230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49412AF-9917-7902-9023-B49376F07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79F7B43-758F-5945-087C-760EC87B4C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51A66DA-686C-37E1-3F3F-A85777B2E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9A49677-9684-E5E8-B16D-61E656A21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0C50594-B42E-5DFF-F8D2-25238615B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596CECE-528E-54E1-18ED-D76BEAC7F1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5929D96-2A62-06D6-2BE7-FA8CAB6E5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57751CF-5164-4C05-76C3-CBDC52DE5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1929E30-7F4F-A780-EB1E-CAED88EA8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5D2102B-742D-9083-9233-A7D187883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A4CFF85-AD7B-E89D-A859-5E7962173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31E7AA3-6A8D-BCE4-96A3-9F6E4507C7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B00D553-ADFE-1A57-C51E-66511E813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82D8E64-55FA-FC85-9D86-4A63C7A5BC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2765A58-DFB3-11CA-8873-2C9B7EB1C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B1B317F-4D9A-933D-26A8-6DAE176EDC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067A1D5-E01F-76AE-CA3E-8C657573E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7F951E8-697F-4451-8754-AD636B121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26798BC-49DD-20B8-105C-CC092CD28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A836CA9-98A7-C892-BB63-A10E9A0C4E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1EAD5E5-510D-9D4C-C780-C7D27113C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C9DCACB-1D3E-5F7E-43DA-1856065EC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5F2268D-FC44-9DE7-F030-CC726EC01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2BFFF8B8-482D-7007-B837-0DAF9BEDD3C0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47EBA60D-B362-C33C-4920-520523066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B276FAE-5FA5-3B48-471E-859B485A2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7C143F72-0C15-52EF-17DD-13A6059A8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6" name="Text Box 7">
            <a:extLst>
              <a:ext uri="{FF2B5EF4-FFF2-40B4-BE49-F238E27FC236}">
                <a16:creationId xmlns:a16="http://schemas.microsoft.com/office/drawing/2014/main" id="{3CCF2931-6392-D0D1-F481-4615FD11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B22007EA-E646-B784-B55C-18C5615F1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8" name="Picture 9" descr="dino_4">
            <a:extLst>
              <a:ext uri="{FF2B5EF4-FFF2-40B4-BE49-F238E27FC236}">
                <a16:creationId xmlns:a16="http://schemas.microsoft.com/office/drawing/2014/main" id="{8E785FD4-A059-C8A6-CEDE-80826060A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CEE35C2C-9728-FC34-9231-72D8C218F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328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317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695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91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86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232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748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541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25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712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52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465AA3DA-AE08-7072-B76F-0E12E2623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1E1CE480-54D6-5A07-4278-68E23A9F0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0390E8A-0FC2-F5FE-8BDB-3AD1DB7A8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BA938DD-33E2-BB2D-5397-872173BE8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1942412E-378B-F59F-42EE-F95C79D3D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CCD69F8-F11C-E70B-D9DB-F86B5066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23D237F-FDE5-EDB0-F3E1-8B080823F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9B89CFA-B608-F123-9B2C-55EB85833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3.</a:t>
            </a:r>
            <a:fld id="{8967E039-A04C-464A-8C49-B7028D7E4B57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ABE60DFC-4023-3B19-9939-1C324D802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4902C837-F3F4-80E8-2CCA-138BEF51F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C61FC800-1B5A-A9B7-B08F-9F25D53C7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i/inode.htm" TargetMode="External"/><Relationship Id="rId3" Type="http://schemas.openxmlformats.org/officeDocument/2006/relationships/hyperlink" Target="https://www.computerhope.com/jargon/f/file.htm" TargetMode="External"/><Relationship Id="rId7" Type="http://schemas.openxmlformats.org/officeDocument/2006/relationships/hyperlink" Target="https://www.computerhope.com/jargon/r/return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p/process.htm" TargetMode="External"/><Relationship Id="rId11" Type="http://schemas.openxmlformats.org/officeDocument/2006/relationships/hyperlink" Target="https://www.computerhope.com/jargon/r/readonly.htm" TargetMode="External"/><Relationship Id="rId5" Type="http://schemas.openxmlformats.org/officeDocument/2006/relationships/hyperlink" Target="https://www.computerhope.com/jargon/i/integer.htm" TargetMode="External"/><Relationship Id="rId10" Type="http://schemas.openxmlformats.org/officeDocument/2006/relationships/hyperlink" Target="https://www.computerhope.com/jargon/d/datastre.htm" TargetMode="External"/><Relationship Id="rId4" Type="http://schemas.openxmlformats.org/officeDocument/2006/relationships/hyperlink" Target="https://www.computerhope.com/os.htm" TargetMode="External"/><Relationship Id="rId9" Type="http://schemas.openxmlformats.org/officeDocument/2006/relationships/hyperlink" Target="https://www.computerhope.com/jargon/o/offset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6">
            <a:extLst>
              <a:ext uri="{FF2B5EF4-FFF2-40B4-BE49-F238E27FC236}">
                <a16:creationId xmlns:a16="http://schemas.microsoft.com/office/drawing/2014/main" id="{A454AF08-0E31-5FDB-71B0-2DD4A2F92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54275" name="Content Placeholder 7">
            <a:extLst>
              <a:ext uri="{FF2B5EF4-FFF2-40B4-BE49-F238E27FC236}">
                <a16:creationId xmlns:a16="http://schemas.microsoft.com/office/drawing/2014/main" id="{25FBF050-7E0C-5717-D016-8CFED886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138238"/>
            <a:ext cx="7612063" cy="558958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/>
              <a:t>Basically there are total 5 types of I/O system calls:</a:t>
            </a:r>
            <a:endParaRPr lang="en-US" sz="1400" b="1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/>
              <a:t>1. Create: </a:t>
            </a:r>
            <a:r>
              <a:rPr lang="en-US" sz="1600" dirty="0"/>
              <a:t>Used to Create a new empty file. </a:t>
            </a:r>
            <a:endParaRPr lang="en-US" sz="1400" dirty="0"/>
          </a:p>
          <a:p>
            <a:pPr>
              <a:defRPr/>
            </a:pPr>
            <a:r>
              <a:rPr lang="en-US" sz="1600" b="1" dirty="0"/>
              <a:t>Syntax in C language: </a:t>
            </a:r>
            <a:endParaRPr lang="en-US" sz="1400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int </a:t>
            </a:r>
            <a:r>
              <a:rPr lang="en-US" sz="1600" dirty="0" err="1"/>
              <a:t>creat</a:t>
            </a:r>
            <a:r>
              <a:rPr lang="en-US" sz="1600" dirty="0"/>
              <a:t>(char *filename, </a:t>
            </a:r>
            <a:r>
              <a:rPr lang="en-US" sz="1600" dirty="0" err="1"/>
              <a:t>mode_t</a:t>
            </a:r>
            <a:r>
              <a:rPr lang="en-US" sz="1600" dirty="0"/>
              <a:t> mode)</a:t>
            </a:r>
            <a:endParaRPr lang="en-US" sz="1400" dirty="0"/>
          </a:p>
          <a:p>
            <a:pPr>
              <a:defRPr/>
            </a:pPr>
            <a:r>
              <a:rPr lang="en-US" sz="1600" b="1" dirty="0"/>
              <a:t>Parameter :</a:t>
            </a:r>
            <a:r>
              <a:rPr lang="en-US" sz="1600" dirty="0"/>
              <a:t> </a:t>
            </a:r>
            <a:endParaRPr lang="en-US" sz="1400" dirty="0"/>
          </a:p>
          <a:p>
            <a:pPr lvl="1">
              <a:defRPr/>
            </a:pPr>
            <a:r>
              <a:rPr lang="en-US" sz="1600" b="1" dirty="0"/>
              <a:t>filename :</a:t>
            </a:r>
            <a:r>
              <a:rPr lang="en-US" sz="1600" dirty="0"/>
              <a:t> name of the file which you want to create</a:t>
            </a:r>
            <a:endParaRPr lang="en-US" sz="1400" dirty="0"/>
          </a:p>
          <a:p>
            <a:pPr lvl="1">
              <a:defRPr/>
            </a:pPr>
            <a:r>
              <a:rPr lang="en-US" sz="1600" b="1" dirty="0"/>
              <a:t>mode :</a:t>
            </a:r>
            <a:r>
              <a:rPr lang="en-US" sz="1600" dirty="0"/>
              <a:t> indicates permissions of new file.</a:t>
            </a:r>
            <a:endParaRPr lang="en-US" sz="1400" dirty="0"/>
          </a:p>
          <a:p>
            <a:pPr>
              <a:defRPr/>
            </a:pPr>
            <a:r>
              <a:rPr lang="en-US" sz="1600" b="1" dirty="0"/>
              <a:t>Returns :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400" dirty="0"/>
          </a:p>
          <a:p>
            <a:pPr lvl="1">
              <a:defRPr/>
            </a:pPr>
            <a:r>
              <a:rPr lang="en-US" sz="1600" dirty="0"/>
              <a:t>return first unused file descriptor (generally 3 when first </a:t>
            </a:r>
            <a:r>
              <a:rPr lang="en-US" sz="1600" dirty="0" err="1"/>
              <a:t>creat</a:t>
            </a:r>
            <a:r>
              <a:rPr lang="en-US" sz="1600" dirty="0"/>
              <a:t> use in process </a:t>
            </a:r>
            <a:r>
              <a:rPr lang="en-US" sz="1600" dirty="0" err="1"/>
              <a:t>beacuse</a:t>
            </a:r>
            <a:r>
              <a:rPr lang="en-US" sz="1600" dirty="0"/>
              <a:t> 0, 1, 2 </a:t>
            </a:r>
            <a:r>
              <a:rPr lang="en-US" sz="1600" dirty="0" err="1"/>
              <a:t>fd</a:t>
            </a:r>
            <a:r>
              <a:rPr lang="en-US" sz="1600" dirty="0"/>
              <a:t> are reserved)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return -1 when error</a:t>
            </a:r>
            <a:endParaRPr lang="en-US" sz="1400" dirty="0"/>
          </a:p>
          <a:p>
            <a:pPr>
              <a:defRPr/>
            </a:pPr>
            <a:r>
              <a:rPr lang="en-US" sz="1600" b="1" dirty="0"/>
              <a:t>How it work in OS</a:t>
            </a:r>
            <a:r>
              <a:rPr lang="en-US" sz="1600" dirty="0"/>
              <a:t> 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Create new empty file on disk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Create file table entry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Set first unused file descriptor to point to file table entry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Return file descriptor used, -1 upon failure</a:t>
            </a:r>
            <a:endParaRPr lang="en-US" sz="1400" dirty="0"/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6">
            <a:extLst>
              <a:ext uri="{FF2B5EF4-FFF2-40B4-BE49-F238E27FC236}">
                <a16:creationId xmlns:a16="http://schemas.microsoft.com/office/drawing/2014/main" id="{21A23920-BA3A-B0D6-811B-F84891D74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F5A55B-BEE9-0BD6-01C8-3CC0409045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49363"/>
          <a:ext cx="4349750" cy="3899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9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C program to illustrate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write system Call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stdio.h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 &lt;</a:t>
                      </a:r>
                      <a:r>
                        <a:rPr lang="en-US" sz="1000" dirty="0" err="1">
                          <a:effectLst/>
                        </a:rPr>
                        <a:t>fcntl.h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main()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 = open("foo.txt", O_WRONLY | O_CREAT , 0644);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if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 &lt; 0)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 </a:t>
                      </a:r>
                      <a:r>
                        <a:rPr lang="en-US" sz="1000" dirty="0" err="1">
                          <a:effectLst/>
                        </a:rPr>
                        <a:t>perror</a:t>
                      </a:r>
                      <a:r>
                        <a:rPr lang="en-US" sz="1000" dirty="0">
                          <a:effectLst/>
                        </a:rPr>
                        <a:t>("r1");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 exit(1);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}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 = write(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"hello geeks\n", </a:t>
                      </a:r>
                      <a:r>
                        <a:rPr lang="en-US" sz="1000" dirty="0" err="1">
                          <a:effectLst/>
                        </a:rPr>
                        <a:t>strlen</a:t>
                      </a:r>
                      <a:r>
                        <a:rPr lang="en-US" sz="1000" dirty="0">
                          <a:effectLst/>
                        </a:rPr>
                        <a:t>("hello geeks\n"));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printf</a:t>
                      </a:r>
                      <a:r>
                        <a:rPr lang="en-US" sz="1000" dirty="0">
                          <a:effectLst/>
                        </a:rPr>
                        <a:t>("called write(% d, \"hello geeks\\n\", %d)."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" It returned %d\n",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strlen</a:t>
                      </a:r>
                      <a:r>
                        <a:rPr lang="en-US" sz="1000" dirty="0">
                          <a:effectLst/>
                        </a:rPr>
                        <a:t>("hello geeks\n"), 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close(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61" name="Rectangle 4">
            <a:extLst>
              <a:ext uri="{FF2B5EF4-FFF2-40B4-BE49-F238E27FC236}">
                <a16:creationId xmlns:a16="http://schemas.microsoft.com/office/drawing/2014/main" id="{490DA9DF-BE0D-CB56-721E-61FC756C2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1055688"/>
            <a:ext cx="2952750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called write(3, "hello geeks\n", 12).  it returned 11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Here, when you see in the file foo.txt after running the code, you get a “</a:t>
            </a:r>
            <a:r>
              <a:rPr kumimoji="0" lang="en-US" altLang="en-US" i="1">
                <a:latin typeface="&amp;quot"/>
                <a:cs typeface="Times New Roman" panose="02020603050405020304" pitchFamily="18" charset="0"/>
              </a:rPr>
              <a:t>hello geeks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“. If foo.txt file already have some content in it then write system call overwrite the content and all previous content are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deleted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 and only “</a:t>
            </a:r>
            <a:r>
              <a:rPr kumimoji="0" lang="en-US" altLang="en-US" i="1">
                <a:latin typeface="&amp;quot"/>
                <a:cs typeface="Times New Roman" panose="02020603050405020304" pitchFamily="18" charset="0"/>
              </a:rPr>
              <a:t>hello geeks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” content will have in the file. </a:t>
            </a:r>
            <a:endParaRPr kumimoji="0"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>
            <a:extLst>
              <a:ext uri="{FF2B5EF4-FFF2-40B4-BE49-F238E27FC236}">
                <a16:creationId xmlns:a16="http://schemas.microsoft.com/office/drawing/2014/main" id="{FCDA97C7-7F7E-7271-4A03-63B519014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1119188"/>
          </a:xfrm>
        </p:spPr>
        <p:txBody>
          <a:bodyPr/>
          <a:lstStyle/>
          <a:p>
            <a:r>
              <a:rPr lang="en-US" altLang="en-US" sz="2400"/>
              <a:t>Print “hello world” from the program without use any printf or cout function.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25B913-6F8B-C3A4-D555-BBDB728191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6450" y="1281113"/>
          <a:ext cx="2925763" cy="4433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38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C program to illustrate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I/O system Calls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stdio.h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fcntl.h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main (void)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[2];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buf1[12] = "hello world";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buf2[12];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// assume foobar.txt is already created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[0] = open("foobar.txt", O_RDWR);        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[1] = open("foobar.txt", O_RDWR);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write(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[0], buf1, </a:t>
                      </a:r>
                      <a:r>
                        <a:rPr lang="en-US" sz="1000" dirty="0" err="1">
                          <a:effectLst/>
                        </a:rPr>
                        <a:t>strlen</a:t>
                      </a:r>
                      <a:r>
                        <a:rPr lang="en-US" sz="1000" dirty="0">
                          <a:effectLst/>
                        </a:rPr>
                        <a:t>(buf1));         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write(1, buf2, read(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[1], buf2, 12));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close(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[0]);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close(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[1]);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return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0;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09" name="Rectangle 6">
            <a:extLst>
              <a:ext uri="{FF2B5EF4-FFF2-40B4-BE49-F238E27FC236}">
                <a16:creationId xmlns:a16="http://schemas.microsoft.com/office/drawing/2014/main" id="{6A1245E7-3FF5-CB39-9082-1A3AB8753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1436688"/>
            <a:ext cx="4181475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 world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6">
            <a:extLst>
              <a:ext uri="{FF2B5EF4-FFF2-40B4-BE49-F238E27FC236}">
                <a16:creationId xmlns:a16="http://schemas.microsoft.com/office/drawing/2014/main" id="{3D7874A6-27BB-37F9-4A3B-496B0FD3C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33425"/>
          </a:xfrm>
        </p:spPr>
        <p:txBody>
          <a:bodyPr/>
          <a:lstStyle/>
          <a:p>
            <a:r>
              <a:rPr lang="en-US" altLang="en-US" sz="2400"/>
              <a:t>Dup System Call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E69AEEF-839D-F5F3-2408-09BA4A0847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4900" y="1233488"/>
            <a:ext cx="7353300" cy="4530725"/>
          </a:xfrm>
        </p:spPr>
        <p:txBody>
          <a:bodyPr/>
          <a:lstStyle/>
          <a:p>
            <a:r>
              <a:rPr lang="en-US" altLang="en-US"/>
              <a:t>The dup() system call creates a copy of a file descriptor. </a:t>
            </a:r>
          </a:p>
          <a:p>
            <a:r>
              <a:rPr lang="en-US" altLang="en-US"/>
              <a:t>It uses the lowest-numbered unused descriptor for the new descriptor. </a:t>
            </a:r>
          </a:p>
          <a:p>
            <a:r>
              <a:rPr lang="en-US" altLang="en-US"/>
              <a:t>If the copy is successfully created, then the original and copy file descriptors may be used interchangeably. </a:t>
            </a:r>
          </a:p>
          <a:p>
            <a:r>
              <a:rPr lang="en-US" altLang="en-US" b="1"/>
              <a:t>int dup(int oldfd);</a:t>
            </a:r>
            <a:r>
              <a:rPr lang="en-US" altLang="en-US"/>
              <a:t> </a:t>
            </a:r>
          </a:p>
          <a:p>
            <a:r>
              <a:rPr lang="en-US" altLang="en-US" b="1"/>
              <a:t>oldfd:</a:t>
            </a:r>
            <a:r>
              <a:rPr lang="en-US" altLang="en-US"/>
              <a:t> old file descriptor whose copy is to be created.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6">
            <a:extLst>
              <a:ext uri="{FF2B5EF4-FFF2-40B4-BE49-F238E27FC236}">
                <a16:creationId xmlns:a16="http://schemas.microsoft.com/office/drawing/2014/main" id="{E64F272E-3C9E-F418-F935-C2BE89B6D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33425"/>
          </a:xfrm>
        </p:spPr>
        <p:txBody>
          <a:bodyPr/>
          <a:lstStyle/>
          <a:p>
            <a:r>
              <a:rPr lang="en-US" altLang="en-US" sz="2400"/>
              <a:t>Dup System Call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2EA37C3A-CA08-CCAB-D1C3-170A56A3C5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0613" y="863600"/>
            <a:ext cx="7353300" cy="4530725"/>
          </a:xfrm>
        </p:spPr>
        <p:txBody>
          <a:bodyPr/>
          <a:lstStyle/>
          <a:p>
            <a:r>
              <a:rPr lang="en-US" altLang="en-US" sz="1000"/>
              <a:t>// CPP program to illustrate dup() </a:t>
            </a:r>
          </a:p>
          <a:p>
            <a:r>
              <a:rPr lang="en-US" altLang="en-US" sz="1000"/>
              <a:t>#include&lt;stdio.h&gt; </a:t>
            </a:r>
          </a:p>
          <a:p>
            <a:r>
              <a:rPr lang="en-US" altLang="en-US" sz="1000"/>
              <a:t>#include &lt;unistd.h&gt; </a:t>
            </a:r>
          </a:p>
          <a:p>
            <a:r>
              <a:rPr lang="en-US" altLang="en-US" sz="1000"/>
              <a:t>#include &lt;fcntl.h&gt; </a:t>
            </a:r>
          </a:p>
          <a:p>
            <a:endParaRPr lang="en-US" altLang="en-US" sz="1000"/>
          </a:p>
          <a:p>
            <a:r>
              <a:rPr lang="en-US" altLang="en-US" sz="1000"/>
              <a:t>int main() </a:t>
            </a:r>
          </a:p>
          <a:p>
            <a:r>
              <a:rPr lang="en-US" altLang="en-US" sz="1000"/>
              <a:t>{ </a:t>
            </a:r>
          </a:p>
          <a:p>
            <a:r>
              <a:rPr lang="en-US" altLang="en-US" sz="1000"/>
              <a:t>	// open() returns a file descriptor file_desc to a </a:t>
            </a:r>
          </a:p>
          <a:p>
            <a:r>
              <a:rPr lang="en-US" altLang="en-US" sz="1000"/>
              <a:t>	// the file "dup.txt" here" </a:t>
            </a:r>
          </a:p>
          <a:p>
            <a:endParaRPr lang="en-US" altLang="en-US" sz="1000"/>
          </a:p>
          <a:p>
            <a:r>
              <a:rPr lang="en-US" altLang="en-US" sz="1000"/>
              <a:t>	int file_desc = open("dup.txt", O_WRONLY | O_APPEND); </a:t>
            </a:r>
          </a:p>
          <a:p>
            <a:r>
              <a:rPr lang="en-US" altLang="en-US" sz="1000"/>
              <a:t>	</a:t>
            </a:r>
          </a:p>
          <a:p>
            <a:r>
              <a:rPr lang="en-US" altLang="en-US" sz="1000"/>
              <a:t>	if(file_desc &lt; 0) </a:t>
            </a:r>
          </a:p>
          <a:p>
            <a:r>
              <a:rPr lang="en-US" altLang="en-US" sz="1000"/>
              <a:t>		printf("Error opening the file\n"); </a:t>
            </a:r>
          </a:p>
          <a:p>
            <a:r>
              <a:rPr lang="en-US" altLang="en-US" sz="1000"/>
              <a:t>	</a:t>
            </a:r>
          </a:p>
          <a:p>
            <a:r>
              <a:rPr lang="en-US" altLang="en-US" sz="1000"/>
              <a:t>	// dup() will create the copy of file_desc as the copy_desc </a:t>
            </a:r>
          </a:p>
          <a:p>
            <a:r>
              <a:rPr lang="en-US" altLang="en-US" sz="1000"/>
              <a:t>	// then both can be used interchangeably. </a:t>
            </a:r>
          </a:p>
          <a:p>
            <a:endParaRPr lang="en-US" altLang="en-US" sz="1000"/>
          </a:p>
          <a:p>
            <a:r>
              <a:rPr lang="en-US" altLang="en-US" sz="1000"/>
              <a:t>	int copy_desc = dup(file_desc); </a:t>
            </a:r>
          </a:p>
          <a:p>
            <a:r>
              <a:rPr lang="en-US" altLang="en-US" sz="1000"/>
              <a:t>		</a:t>
            </a:r>
          </a:p>
          <a:p>
            <a:r>
              <a:rPr lang="en-US" altLang="en-US" sz="1000"/>
              <a:t>	// write() will write the given string into the file </a:t>
            </a:r>
          </a:p>
          <a:p>
            <a:r>
              <a:rPr lang="en-US" altLang="en-US" sz="1000"/>
              <a:t>	// referred by the file descriptors </a:t>
            </a:r>
          </a:p>
          <a:p>
            <a:endParaRPr lang="en-US" altLang="en-US" sz="1000"/>
          </a:p>
          <a:p>
            <a:r>
              <a:rPr lang="en-US" altLang="en-US" sz="1000"/>
              <a:t>	write(copy_desc,"This will be output to the file named dup.txt\n", 46); </a:t>
            </a:r>
          </a:p>
          <a:p>
            <a:r>
              <a:rPr lang="en-US" altLang="en-US" sz="1000"/>
              <a:t>		</a:t>
            </a:r>
          </a:p>
          <a:p>
            <a:r>
              <a:rPr lang="en-US" altLang="en-US" sz="1000"/>
              <a:t>	write(file_desc,"This will also be output to the file named dup.txt\n", 51); </a:t>
            </a:r>
          </a:p>
          <a:p>
            <a:r>
              <a:rPr lang="en-US" altLang="en-US" sz="1000"/>
              <a:t>	</a:t>
            </a:r>
          </a:p>
          <a:p>
            <a:r>
              <a:rPr lang="en-US" altLang="en-US" sz="1000"/>
              <a:t>	return 0; </a:t>
            </a:r>
          </a:p>
          <a:p>
            <a:r>
              <a:rPr lang="en-US" altLang="en-US" sz="1000"/>
              <a:t>} </a:t>
            </a:r>
          </a:p>
          <a:p>
            <a:endParaRPr lang="en-US" altLang="en-US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6">
            <a:extLst>
              <a:ext uri="{FF2B5EF4-FFF2-40B4-BE49-F238E27FC236}">
                <a16:creationId xmlns:a16="http://schemas.microsoft.com/office/drawing/2014/main" id="{C3B1611F-AE91-90DB-11DF-B24F2730B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33425"/>
          </a:xfrm>
        </p:spPr>
        <p:txBody>
          <a:bodyPr/>
          <a:lstStyle/>
          <a:p>
            <a:r>
              <a:rPr lang="en-US" altLang="en-US" sz="2400"/>
              <a:t>Dup2 System Call</a:t>
            </a:r>
          </a:p>
        </p:txBody>
      </p:sp>
      <p:sp>
        <p:nvSpPr>
          <p:cNvPr id="31747" name="Content Placeholder 1">
            <a:extLst>
              <a:ext uri="{FF2B5EF4-FFF2-40B4-BE49-F238E27FC236}">
                <a16:creationId xmlns:a16="http://schemas.microsoft.com/office/drawing/2014/main" id="{37E8328F-4355-642E-2B20-A522553B65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dup2() system call is similar to dup() but the basic difference between them is that instead of using the lowest-numbered unused file descriptor, it uses the descriptor number specified by the user.</a:t>
            </a:r>
          </a:p>
          <a:p>
            <a:r>
              <a:rPr lang="en-US" altLang="en-US"/>
              <a:t>int dup2(int oldfd, int newfd); </a:t>
            </a:r>
          </a:p>
          <a:p>
            <a:r>
              <a:rPr lang="en-US" altLang="en-US" b="1"/>
              <a:t>oldfd:</a:t>
            </a:r>
            <a:r>
              <a:rPr lang="en-US" altLang="en-US"/>
              <a:t> old file descriptor </a:t>
            </a:r>
          </a:p>
          <a:p>
            <a:r>
              <a:rPr lang="en-US" altLang="en-US" b="1"/>
              <a:t>newfd</a:t>
            </a:r>
            <a:r>
              <a:rPr lang="en-US" altLang="en-US"/>
              <a:t> new file descriptor which is used by dup2() to create a copy.</a:t>
            </a:r>
          </a:p>
          <a:p>
            <a:r>
              <a:rPr lang="en-US" altLang="en-US"/>
              <a:t>Include the header file unistd.h for using dup() and dup2() system call.</a:t>
            </a:r>
          </a:p>
          <a:p>
            <a:r>
              <a:rPr lang="en-US" altLang="en-US"/>
              <a:t>If the descriptor newfd was previously open, it is silently closed before being reused.</a:t>
            </a:r>
          </a:p>
          <a:p>
            <a:r>
              <a:rPr lang="en-US" altLang="en-US"/>
              <a:t>If oldfd is not a valid file descriptor, then the call fails, and newfd is not closed.</a:t>
            </a:r>
          </a:p>
          <a:p>
            <a:r>
              <a:rPr lang="en-US" altLang="en-US"/>
              <a:t>If oldfd is a valid file descriptor, and newfd has the same value as oldfd, then dup2() does</a:t>
            </a:r>
            <a:br>
              <a:rPr lang="en-US" altLang="en-US"/>
            </a:br>
            <a:r>
              <a:rPr lang="en-US" altLang="en-US"/>
              <a:t>nothing, and returns newfd.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6">
            <a:extLst>
              <a:ext uri="{FF2B5EF4-FFF2-40B4-BE49-F238E27FC236}">
                <a16:creationId xmlns:a16="http://schemas.microsoft.com/office/drawing/2014/main" id="{BBB78F3B-C5A6-8B08-D583-8A6D2E5F4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33425"/>
          </a:xfrm>
        </p:spPr>
        <p:txBody>
          <a:bodyPr/>
          <a:lstStyle/>
          <a:p>
            <a:r>
              <a:rPr lang="en-US" altLang="en-US" sz="2400"/>
              <a:t>Dup2 System Call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D358CD8-2BFC-22C6-2590-D6FDD50836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200"/>
              <a:t>// CPP program to illustrate dup2() </a:t>
            </a:r>
          </a:p>
          <a:p>
            <a:r>
              <a:rPr lang="en-US" altLang="en-US" sz="1200"/>
              <a:t>#include&lt;stdlib.h&gt; </a:t>
            </a:r>
          </a:p>
          <a:p>
            <a:r>
              <a:rPr lang="en-US" altLang="en-US" sz="1200"/>
              <a:t>#include&lt;unistd.h&gt; </a:t>
            </a:r>
          </a:p>
          <a:p>
            <a:r>
              <a:rPr lang="en-US" altLang="en-US" sz="1200"/>
              <a:t>#include&lt;stdio.h&gt; </a:t>
            </a:r>
          </a:p>
          <a:p>
            <a:r>
              <a:rPr lang="en-US" altLang="en-US" sz="1200"/>
              <a:t>#include&lt;fcntl.h&gt; </a:t>
            </a:r>
          </a:p>
          <a:p>
            <a:endParaRPr lang="en-US" altLang="en-US" sz="1200"/>
          </a:p>
          <a:p>
            <a:r>
              <a:rPr lang="en-US" altLang="en-US" sz="1200"/>
              <a:t>int main() </a:t>
            </a:r>
          </a:p>
          <a:p>
            <a:r>
              <a:rPr lang="en-US" altLang="en-US" sz="1200"/>
              <a:t>{ </a:t>
            </a:r>
          </a:p>
          <a:p>
            <a:r>
              <a:rPr lang="en-US" altLang="en-US" sz="1200"/>
              <a:t>	int file_desc = open("tricky.txt",O_WRONLY | O_APPEND); </a:t>
            </a:r>
          </a:p>
          <a:p>
            <a:r>
              <a:rPr lang="en-US" altLang="en-US" sz="1200"/>
              <a:t>	</a:t>
            </a:r>
          </a:p>
          <a:p>
            <a:r>
              <a:rPr lang="en-US" altLang="en-US" sz="1200"/>
              <a:t>	// here the newfd is the file descriptor of stdout (i.e. 1) </a:t>
            </a:r>
          </a:p>
          <a:p>
            <a:r>
              <a:rPr lang="en-US" altLang="en-US" sz="1200"/>
              <a:t>	dup2(file_desc, 1) ; </a:t>
            </a:r>
          </a:p>
          <a:p>
            <a:r>
              <a:rPr lang="en-US" altLang="en-US" sz="1200"/>
              <a:t>		</a:t>
            </a:r>
          </a:p>
          <a:p>
            <a:r>
              <a:rPr lang="en-US" altLang="en-US" sz="1200"/>
              <a:t>	// All the printf statements will be written in the file </a:t>
            </a:r>
          </a:p>
          <a:p>
            <a:r>
              <a:rPr lang="en-US" altLang="en-US" sz="1200"/>
              <a:t>	// "tricky.txt" </a:t>
            </a:r>
          </a:p>
          <a:p>
            <a:r>
              <a:rPr lang="en-US" altLang="en-US" sz="1200"/>
              <a:t>	printf("I will be printed in the file tricky.txt\n"); </a:t>
            </a:r>
          </a:p>
          <a:p>
            <a:r>
              <a:rPr lang="en-US" altLang="en-US" sz="1200"/>
              <a:t>	</a:t>
            </a:r>
          </a:p>
          <a:p>
            <a:r>
              <a:rPr lang="en-US" altLang="en-US" sz="1200"/>
              <a:t>return 0; </a:t>
            </a:r>
          </a:p>
          <a:p>
            <a:r>
              <a:rPr lang="en-US" altLang="en-US" sz="1200"/>
              <a:t>}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6">
            <a:extLst>
              <a:ext uri="{FF2B5EF4-FFF2-40B4-BE49-F238E27FC236}">
                <a16:creationId xmlns:a16="http://schemas.microsoft.com/office/drawing/2014/main" id="{272F0DC7-2624-0147-13B5-345F74882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09613"/>
          </a:xfrm>
        </p:spPr>
        <p:txBody>
          <a:bodyPr/>
          <a:lstStyle/>
          <a:p>
            <a:r>
              <a:rPr lang="en-US" altLang="en-US" sz="2400"/>
              <a:t>File Descripter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C946FE2A-509F-39B1-4562-D5D4BD0D0F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880350" cy="5167312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file descriptor</a:t>
            </a:r>
            <a:r>
              <a:rPr lang="en-US" altLang="en-US"/>
              <a:t> is a number that uniquely identifies an open </a:t>
            </a:r>
            <a:r>
              <a:rPr lang="en-US" altLang="en-US" u="sng">
                <a:hlinkClick r:id="rId3"/>
              </a:rPr>
              <a:t>file</a:t>
            </a:r>
            <a:r>
              <a:rPr lang="en-US" altLang="en-US"/>
              <a:t> in a computer's </a:t>
            </a:r>
            <a:r>
              <a:rPr lang="en-US" altLang="en-US" u="sng">
                <a:hlinkClick r:id="rId4"/>
              </a:rPr>
              <a:t>operating system</a:t>
            </a:r>
            <a:r>
              <a:rPr lang="en-US" altLang="en-US"/>
              <a:t>. It describes a data resource, and how that resource may be accessed.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 the kernel all open files are referred to by file descriptors – non negative integers.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When we open an existing file or create a new file, the kernel returns a file descriptor to the process.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When we want to read or write a file, we identify the file with the file descriptor.</a:t>
            </a:r>
          </a:p>
          <a:p>
            <a:r>
              <a:rPr lang="en-US" altLang="en-US"/>
              <a:t>The descriptor is identified by a unique non-negative </a:t>
            </a:r>
            <a:r>
              <a:rPr lang="en-US" altLang="en-US" u="sng">
                <a:hlinkClick r:id="rId5"/>
              </a:rPr>
              <a:t>integer</a:t>
            </a:r>
            <a:r>
              <a:rPr lang="en-US" altLang="en-US"/>
              <a:t>, such as 0, 12, or 567. At least one file descriptor exists for every open file on the system.</a:t>
            </a:r>
          </a:p>
          <a:p>
            <a:r>
              <a:rPr lang="en-US" altLang="en-US"/>
              <a:t>When a </a:t>
            </a:r>
            <a:r>
              <a:rPr lang="en-US" altLang="en-US" u="sng">
                <a:hlinkClick r:id="rId6"/>
              </a:rPr>
              <a:t>process</a:t>
            </a:r>
            <a:r>
              <a:rPr lang="en-US" altLang="en-US"/>
              <a:t> makes a successful request to open a file, the kernel </a:t>
            </a:r>
            <a:r>
              <a:rPr lang="en-US" altLang="en-US" u="sng">
                <a:hlinkClick r:id="rId7"/>
              </a:rPr>
              <a:t>returns</a:t>
            </a:r>
            <a:r>
              <a:rPr lang="en-US" altLang="en-US"/>
              <a:t> a file descriptor which points to an entry in the kernel's global file table. The file table entry contains information such as the </a:t>
            </a:r>
            <a:r>
              <a:rPr lang="en-US" altLang="en-US" u="sng">
                <a:hlinkClick r:id="rId8"/>
              </a:rPr>
              <a:t>inode</a:t>
            </a:r>
            <a:r>
              <a:rPr lang="en-US" altLang="en-US"/>
              <a:t> of the file, byte </a:t>
            </a:r>
            <a:r>
              <a:rPr lang="en-US" altLang="en-US" u="sng">
                <a:hlinkClick r:id="rId9"/>
              </a:rPr>
              <a:t>offset</a:t>
            </a:r>
            <a:r>
              <a:rPr lang="en-US" altLang="en-US"/>
              <a:t>, and the access restrictions for that </a:t>
            </a:r>
            <a:r>
              <a:rPr lang="en-US" altLang="en-US" u="sng">
                <a:hlinkClick r:id="rId10"/>
              </a:rPr>
              <a:t>data stream</a:t>
            </a:r>
            <a:r>
              <a:rPr lang="en-US" altLang="en-US"/>
              <a:t> (</a:t>
            </a:r>
            <a:r>
              <a:rPr lang="en-US" altLang="en-US" u="sng">
                <a:hlinkClick r:id="rId11"/>
              </a:rPr>
              <a:t>read-only</a:t>
            </a:r>
            <a:r>
              <a:rPr lang="en-US" altLang="en-US"/>
              <a:t>, write-only, etc.).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">
            <a:extLst>
              <a:ext uri="{FF2B5EF4-FFF2-40B4-BE49-F238E27FC236}">
                <a16:creationId xmlns:a16="http://schemas.microsoft.com/office/drawing/2014/main" id="{8A971AB4-8C34-A132-891B-81CD84B31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09613"/>
          </a:xfrm>
        </p:spPr>
        <p:txBody>
          <a:bodyPr/>
          <a:lstStyle/>
          <a:p>
            <a:r>
              <a:rPr lang="en-US" altLang="en-US" sz="2400"/>
              <a:t>File Descripter</a:t>
            </a:r>
          </a:p>
        </p:txBody>
      </p:sp>
      <p:pic>
        <p:nvPicPr>
          <p:cNvPr id="37891" name="Picture 4" descr="File descriptors illustration">
            <a:extLst>
              <a:ext uri="{FF2B5EF4-FFF2-40B4-BE49-F238E27FC236}">
                <a16:creationId xmlns:a16="http://schemas.microsoft.com/office/drawing/2014/main" id="{CB65DED1-EBC3-9E56-2EE0-A04EA0F0B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292225"/>
            <a:ext cx="539908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5" descr="File descriptor diagram">
            <a:extLst>
              <a:ext uri="{FF2B5EF4-FFF2-40B4-BE49-F238E27FC236}">
                <a16:creationId xmlns:a16="http://schemas.microsoft.com/office/drawing/2014/main" id="{6BFAC53B-F4FB-C67D-DA17-CCE044FE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3429000"/>
            <a:ext cx="524192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84DC299-DD86-32C3-7EA0-F93C7980A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Descripter 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B035539C-FB96-2257-2828-6C5C21F1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892175"/>
            <a:ext cx="7816850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>
            <a:extLst>
              <a:ext uri="{FF2B5EF4-FFF2-40B4-BE49-F238E27FC236}">
                <a16:creationId xmlns:a16="http://schemas.microsoft.com/office/drawing/2014/main" id="{70AB3621-4D64-225E-4DE8-66B134F5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10050"/>
            <a:ext cx="82296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File descriptor:</a:t>
            </a:r>
            <a:r>
              <a:rPr kumimoji="0" lang="en-US" altLang="en-US" sz="1200">
                <a:latin typeface="Verdana" panose="020B0604030504040204" pitchFamily="34" charset="0"/>
              </a:rPr>
              <a:t> A per-process, unique, nonnegative integer used to identify an open file for the purposes of file access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File table :</a:t>
            </a:r>
            <a:r>
              <a:rPr kumimoji="0" lang="en-US" altLang="en-US" sz="1200">
                <a:latin typeface="Verdana" panose="020B0604030504040204" pitchFamily="34" charset="0"/>
              </a:rPr>
              <a:t> It contains information that is global to the kernel e.g. the byte offset in the file where the user's next read/write will start and the access rights allowed to the opening process.</a:t>
            </a:r>
            <a:endParaRPr kumimoji="0" lang="en-US" altLang="en-US" sz="1200" b="1">
              <a:latin typeface="Verdana" panose="020B0604030504040204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Open file description:</a:t>
            </a:r>
            <a:r>
              <a:rPr kumimoji="0" lang="en-US" altLang="en-US" sz="1200">
                <a:latin typeface="Verdana" panose="020B0604030504040204" pitchFamily="34" charset="0"/>
              </a:rPr>
              <a:t> A record of how a process or group of processes are </a:t>
            </a:r>
            <a:r>
              <a:rPr kumimoji="0" lang="en-US" altLang="en-US" sz="1200" i="1">
                <a:latin typeface="Verdana" panose="020B0604030504040204" pitchFamily="34" charset="0"/>
              </a:rPr>
              <a:t>currently</a:t>
            </a:r>
            <a:r>
              <a:rPr kumimoji="0" lang="en-US" altLang="en-US" sz="1200">
                <a:latin typeface="Verdana" panose="020B0604030504040204" pitchFamily="34" charset="0"/>
              </a:rPr>
              <a:t> accessing a file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>
                <a:latin typeface="Verdana" panose="020B0604030504040204" pitchFamily="34" charset="0"/>
              </a:rPr>
              <a:t>Each file descriptor refers to exactly one open file description, but an open file description may be referred to by more than one file descriptor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>
                <a:latin typeface="Verdana" panose="020B0604030504040204" pitchFamily="34" charset="0"/>
              </a:rPr>
              <a:t>A file offset and file access modes are attributes of an open file description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File access modes:</a:t>
            </a:r>
            <a:r>
              <a:rPr kumimoji="0" lang="en-US" altLang="en-US" sz="1200">
                <a:latin typeface="Verdana" panose="020B0604030504040204" pitchFamily="34" charset="0"/>
              </a:rPr>
              <a:t> Specification of whether the file can be read or written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File offset:</a:t>
            </a:r>
            <a:r>
              <a:rPr kumimoji="0" lang="en-US" altLang="en-US" sz="1200">
                <a:latin typeface="Verdana" panose="020B0604030504040204" pitchFamily="34" charset="0"/>
              </a:rPr>
              <a:t> The byte position in the file where the next I/O operation </a:t>
            </a:r>
            <a:r>
              <a:rPr kumimoji="0" lang="en-US" altLang="en-US" sz="1200" i="1">
                <a:latin typeface="Verdana" panose="020B0604030504040204" pitchFamily="34" charset="0"/>
              </a:rPr>
              <a:t>through that open file description</a:t>
            </a:r>
            <a:r>
              <a:rPr kumimoji="0" lang="en-US" altLang="en-US" sz="1200">
                <a:latin typeface="Verdana" panose="020B0604030504040204" pitchFamily="34" charset="0"/>
              </a:rPr>
              <a:t> begins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Inode </a:t>
            </a:r>
            <a:r>
              <a:rPr kumimoji="0" lang="en-US" altLang="en-US" sz="1200">
                <a:latin typeface="Verdana" panose="020B0604030504040204" pitchFamily="34" charset="0"/>
              </a:rPr>
              <a:t>: Its a complex data-structure that contains all the necessary information to specify a file. It includes the memory layout of the file on disk, file permissions, access time, number of different links to the file etc.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BDD1E8D-47F3-F121-39E7-C5DCD6AD0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Ordinary Pipes</a:t>
            </a:r>
          </a:p>
        </p:txBody>
      </p:sp>
      <p:pic>
        <p:nvPicPr>
          <p:cNvPr id="40963" name="Content Placeholder 3">
            <a:extLst>
              <a:ext uri="{FF2B5EF4-FFF2-40B4-BE49-F238E27FC236}">
                <a16:creationId xmlns:a16="http://schemas.microsoft.com/office/drawing/2014/main" id="{12A0FA81-8C75-BAE4-1622-9B1E2F5E69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1813" y="1370013"/>
            <a:ext cx="6238875" cy="42576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>
            <a:extLst>
              <a:ext uri="{FF2B5EF4-FFF2-40B4-BE49-F238E27FC236}">
                <a16:creationId xmlns:a16="http://schemas.microsoft.com/office/drawing/2014/main" id="{8B96702A-13DA-0D26-7914-B9A22E687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54275" name="Content Placeholder 7">
            <a:extLst>
              <a:ext uri="{FF2B5EF4-FFF2-40B4-BE49-F238E27FC236}">
                <a16:creationId xmlns:a16="http://schemas.microsoft.com/office/drawing/2014/main" id="{2E474936-F732-362A-CCA4-922A13A5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75" y="973138"/>
            <a:ext cx="7612063" cy="558958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1400" b="1" dirty="0"/>
              <a:t>2. open</a:t>
            </a:r>
            <a:r>
              <a:rPr lang="en-US" sz="1400" dirty="0"/>
              <a:t>: Used to Open the file for reading, writing or both. </a:t>
            </a:r>
            <a:endParaRPr lang="en-US" sz="1200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b="1" dirty="0"/>
              <a:t>Syntax in C language </a:t>
            </a:r>
            <a:endParaRPr lang="en-US" sz="1200" dirty="0"/>
          </a:p>
          <a:p>
            <a:pPr marL="793750">
              <a:defRPr/>
            </a:pPr>
            <a:r>
              <a:rPr lang="en-US" sz="1400" dirty="0"/>
              <a:t>#include &lt;</a:t>
            </a:r>
            <a:r>
              <a:rPr lang="en-US" sz="1400" dirty="0" err="1"/>
              <a:t>fcntl.h</a:t>
            </a:r>
            <a:r>
              <a:rPr lang="en-US" sz="1400" dirty="0"/>
              <a:t>&gt;  </a:t>
            </a:r>
            <a:endParaRPr lang="en-US" sz="1200" dirty="0"/>
          </a:p>
          <a:p>
            <a:pPr marL="793750">
              <a:defRPr/>
            </a:pPr>
            <a:r>
              <a:rPr lang="en-US" sz="1400" dirty="0"/>
              <a:t>int open (const char* Path, int flags, [int mode ]); </a:t>
            </a:r>
            <a:endParaRPr lang="en-US" sz="1200" dirty="0"/>
          </a:p>
          <a:p>
            <a:pPr>
              <a:defRPr/>
            </a:pPr>
            <a:r>
              <a:rPr lang="en-US" sz="1400" b="1" dirty="0"/>
              <a:t>Parameters</a:t>
            </a:r>
            <a:endParaRPr lang="en-US" sz="1200" dirty="0"/>
          </a:p>
          <a:p>
            <a:pPr lvl="1">
              <a:defRPr/>
            </a:pPr>
            <a:r>
              <a:rPr lang="en-US" sz="1400" b="1" dirty="0"/>
              <a:t>Path :</a:t>
            </a:r>
            <a:r>
              <a:rPr lang="en-US" sz="1400" dirty="0"/>
              <a:t> path to file which you want to use </a:t>
            </a:r>
            <a:endParaRPr lang="en-US" sz="1200" dirty="0"/>
          </a:p>
          <a:p>
            <a:pPr lvl="2">
              <a:defRPr/>
            </a:pPr>
            <a:r>
              <a:rPr lang="en-US" sz="1400" dirty="0"/>
              <a:t>use absolute path begin with “/”, when you are not working in same directory of file.</a:t>
            </a:r>
            <a:endParaRPr lang="en-US" sz="1200" dirty="0"/>
          </a:p>
          <a:p>
            <a:pPr lvl="2">
              <a:defRPr/>
            </a:pPr>
            <a:r>
              <a:rPr lang="en-US" sz="1400" dirty="0"/>
              <a:t>Use relative path which is only file name with extension, when you are working in same directory of file.</a:t>
            </a:r>
            <a:endParaRPr lang="en-US" sz="1200" dirty="0"/>
          </a:p>
          <a:p>
            <a:pPr lvl="1">
              <a:defRPr/>
            </a:pPr>
            <a:r>
              <a:rPr lang="en-US" sz="1400" b="1" dirty="0"/>
              <a:t>flags :</a:t>
            </a:r>
            <a:r>
              <a:rPr lang="en-US" sz="1400" dirty="0"/>
              <a:t> How you like to use </a:t>
            </a:r>
            <a:endParaRPr lang="en-US" sz="1200" dirty="0"/>
          </a:p>
          <a:p>
            <a:pPr lvl="2">
              <a:defRPr/>
            </a:pPr>
            <a:r>
              <a:rPr lang="en-US" sz="1400" b="1" dirty="0"/>
              <a:t>O_RDONLY</a:t>
            </a:r>
            <a:r>
              <a:rPr lang="en-US" sz="1400" dirty="0"/>
              <a:t>: open for read only, </a:t>
            </a:r>
            <a:r>
              <a:rPr lang="en-US" sz="1400" b="1" dirty="0"/>
              <a:t>O_WRONLY</a:t>
            </a:r>
            <a:r>
              <a:rPr lang="en-US" sz="1400" dirty="0"/>
              <a:t>: write only, </a:t>
            </a:r>
            <a:r>
              <a:rPr lang="en-US" sz="1400" b="1" dirty="0"/>
              <a:t>O_RDWR</a:t>
            </a:r>
            <a:r>
              <a:rPr lang="en-US" sz="1400" dirty="0"/>
              <a:t>: read and write, </a:t>
            </a:r>
            <a:r>
              <a:rPr lang="en-US" sz="1400" b="1" dirty="0"/>
              <a:t>O_CREAT</a:t>
            </a:r>
            <a:r>
              <a:rPr lang="en-US" sz="1400" dirty="0"/>
              <a:t>: create file if it doesn’t exist, </a:t>
            </a:r>
          </a:p>
          <a:p>
            <a:pPr marL="341313" lvl="2" indent="0">
              <a:buFont typeface="Webdings" panose="05030102010509060703" pitchFamily="18" charset="2"/>
              <a:buNone/>
              <a:defRPr/>
            </a:pPr>
            <a:r>
              <a:rPr lang="en-US" sz="1400" b="1" dirty="0"/>
              <a:t>How it works in OS</a:t>
            </a:r>
            <a:r>
              <a:rPr lang="en-US" sz="1400" dirty="0"/>
              <a:t> </a:t>
            </a:r>
            <a:endParaRPr lang="en-US" sz="1200" dirty="0"/>
          </a:p>
          <a:p>
            <a:pPr lvl="1">
              <a:defRPr/>
            </a:pPr>
            <a:r>
              <a:rPr lang="en-US" sz="1400" dirty="0"/>
              <a:t>Find existing file on disk</a:t>
            </a:r>
            <a:endParaRPr lang="en-US" sz="1200" dirty="0"/>
          </a:p>
          <a:p>
            <a:pPr lvl="1">
              <a:defRPr/>
            </a:pPr>
            <a:r>
              <a:rPr lang="en-US" sz="1400" dirty="0"/>
              <a:t>Create file table entry</a:t>
            </a:r>
            <a:endParaRPr lang="en-US" sz="1200" dirty="0"/>
          </a:p>
          <a:p>
            <a:pPr lvl="1">
              <a:defRPr/>
            </a:pPr>
            <a:r>
              <a:rPr lang="en-US" sz="1400" dirty="0"/>
              <a:t>Set first unused file descriptor to point to file table entry</a:t>
            </a:r>
            <a:endParaRPr lang="en-US" sz="1200" dirty="0"/>
          </a:p>
          <a:p>
            <a:pPr lvl="1">
              <a:defRPr/>
            </a:pPr>
            <a:r>
              <a:rPr lang="en-US" sz="1400" dirty="0"/>
              <a:t>Return file descriptor used, -1 upon failure</a:t>
            </a:r>
            <a:endParaRPr lang="en-US" sz="1200" dirty="0"/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58FB568-B8E9-D05A-E955-020FA5E7C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Ordinary Pipes</a:t>
            </a:r>
          </a:p>
        </p:txBody>
      </p:sp>
      <p:pic>
        <p:nvPicPr>
          <p:cNvPr id="41987" name="Content Placeholder 4">
            <a:extLst>
              <a:ext uri="{FF2B5EF4-FFF2-40B4-BE49-F238E27FC236}">
                <a16:creationId xmlns:a16="http://schemas.microsoft.com/office/drawing/2014/main" id="{90C5E54E-1967-AF4A-BD87-1C1D92642B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6075" y="1054100"/>
            <a:ext cx="5911850" cy="53467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90B5446E-13AB-760C-A2BC-6FF0C62D5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ls | wc using pipe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156D7FBA-8D1C-865E-40B5-AEAFA4372C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r>
              <a:rPr lang="en-US" altLang="en-US" sz="1200" b="1"/>
              <a:t>#include&lt;stdlib.h&gt; #include&lt;unistd.h&gt; #include&lt;stdio.h&gt; #include&lt;fcntl.h&gt;</a:t>
            </a:r>
          </a:p>
          <a:p>
            <a:r>
              <a:rPr lang="en-US" altLang="en-US" sz="1200" b="1"/>
              <a:t>void main()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 int fd[2];</a:t>
            </a:r>
          </a:p>
          <a:p>
            <a:r>
              <a:rPr lang="en-US" altLang="en-US" sz="1200" b="1"/>
              <a:t> pipe(fd); /*Called pipe, pipe system call will return two file descripter fd[0] for read end and fd[1] for write end of the pipe*/</a:t>
            </a:r>
          </a:p>
          <a:p>
            <a:r>
              <a:rPr lang="en-US" altLang="en-US" sz="1200" b="1"/>
              <a:t>int id = fork();	//fork system call creates a child process</a:t>
            </a:r>
          </a:p>
          <a:p>
            <a:r>
              <a:rPr lang="en-US" altLang="en-US" sz="1200" b="1"/>
              <a:t>if(id==0)//child process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   	close(1);	//Close stdout</a:t>
            </a:r>
          </a:p>
          <a:p>
            <a:r>
              <a:rPr lang="en-US" altLang="en-US" sz="1200" b="1"/>
              <a:t>	dup(fd[1]);	//duplicate fd[1] to stdout</a:t>
            </a:r>
          </a:p>
          <a:p>
            <a:r>
              <a:rPr lang="en-US" altLang="en-US" sz="1200" b="1"/>
              <a:t>	close(fd[1]);	//close Child process write end file descripter fd[1]</a:t>
            </a:r>
          </a:p>
          <a:p>
            <a:r>
              <a:rPr lang="en-US" altLang="en-US" sz="1200" b="1"/>
              <a:t>	close(fd[0]);	//close Child process read end file descripter fd[0]</a:t>
            </a:r>
          </a:p>
          <a:p>
            <a:r>
              <a:rPr lang="en-US" altLang="en-US" sz="1200" b="1"/>
              <a:t>	execlp(“ls",“ls",NULL); 	//ls system call will execute</a:t>
            </a:r>
          </a:p>
          <a:p>
            <a:r>
              <a:rPr lang="en-US" altLang="en-US" sz="1200" b="1"/>
              <a:t>}</a:t>
            </a:r>
          </a:p>
          <a:p>
            <a:r>
              <a:rPr lang="en-US" altLang="en-US" sz="1200" b="1"/>
              <a:t>else if(id&gt;=0)//Parent Process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	close(fd[1]);	//close Child process write end file descripter fd[1]</a:t>
            </a:r>
          </a:p>
          <a:p>
            <a:r>
              <a:rPr lang="en-US" altLang="en-US" sz="1200" b="1"/>
              <a:t>	close(0);	//close stdin</a:t>
            </a:r>
          </a:p>
          <a:p>
            <a:r>
              <a:rPr lang="en-US" altLang="en-US" sz="1200" b="1"/>
              <a:t>	dup(fd[0]);	//duplicate fd[1] to stdin</a:t>
            </a:r>
          </a:p>
          <a:p>
            <a:r>
              <a:rPr lang="en-US" altLang="en-US" sz="1200" b="1"/>
              <a:t>	close(fd[0]);	//close Child process read end file descripter fd[0]</a:t>
            </a:r>
          </a:p>
          <a:p>
            <a:r>
              <a:rPr lang="en-US" altLang="en-US" sz="1200" b="1"/>
              <a:t>	execlp("wc","wc",NULL);	//wc system call will execute</a:t>
            </a:r>
          </a:p>
          <a:p>
            <a:r>
              <a:rPr lang="en-US" altLang="en-US" sz="1200" b="1"/>
              <a:t>}</a:t>
            </a:r>
          </a:p>
          <a:p>
            <a:r>
              <a:rPr lang="en-US" altLang="en-US" sz="1200" b="1"/>
              <a:t>else {   printf("Fork Failed");//fork failed  } }</a:t>
            </a:r>
          </a:p>
          <a:p>
            <a:endParaRPr lang="en-US" altLang="en-US"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2FF2D8CE-9BE5-B451-7106-CF7999DC0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who | wc using pipe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9984000F-C926-DC73-ED39-D8CE806888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r>
              <a:rPr lang="en-US" altLang="en-US" sz="1200" b="1"/>
              <a:t>#include&lt;stdlib.h&gt; #include&lt;unistd.h&gt; #include&lt;stdio.h&gt; #include&lt;fcntl.h&gt;</a:t>
            </a:r>
          </a:p>
          <a:p>
            <a:r>
              <a:rPr lang="en-US" altLang="en-US" sz="1200" b="1"/>
              <a:t>void main()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 int fd[2];</a:t>
            </a:r>
          </a:p>
          <a:p>
            <a:r>
              <a:rPr lang="en-US" altLang="en-US" sz="1200" b="1"/>
              <a:t> pipe(fd); /*Called pipe, pipe system call will return two file descripter fd[0] for read end and fd[1] for write end of the pipe*/</a:t>
            </a:r>
          </a:p>
          <a:p>
            <a:r>
              <a:rPr lang="en-US" altLang="en-US" sz="1200" b="1"/>
              <a:t>int id = fork();	//fork system call creates a child process</a:t>
            </a:r>
          </a:p>
          <a:p>
            <a:r>
              <a:rPr lang="en-US" altLang="en-US" sz="1200" b="1"/>
              <a:t>if(id==0)//child process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   	close(1);	//Close stdout</a:t>
            </a:r>
          </a:p>
          <a:p>
            <a:r>
              <a:rPr lang="en-US" altLang="en-US" sz="1200" b="1"/>
              <a:t>	dup(fd[1]);	//duplicate fd[1] to stdout</a:t>
            </a:r>
          </a:p>
          <a:p>
            <a:r>
              <a:rPr lang="en-US" altLang="en-US" sz="1200" b="1"/>
              <a:t>	close(fd[1]);	//close Child process write end file descripter fd[1]</a:t>
            </a:r>
          </a:p>
          <a:p>
            <a:r>
              <a:rPr lang="en-US" altLang="en-US" sz="1200" b="1"/>
              <a:t>	close(fd[0]);	//close Child process read end file descripter fd[0]</a:t>
            </a:r>
          </a:p>
          <a:p>
            <a:r>
              <a:rPr lang="en-US" altLang="en-US" sz="1200" b="1"/>
              <a:t>	execlp("who","who",NULL); 	//who system call will execute</a:t>
            </a:r>
          </a:p>
          <a:p>
            <a:r>
              <a:rPr lang="en-US" altLang="en-US" sz="1200" b="1"/>
              <a:t>}</a:t>
            </a:r>
          </a:p>
          <a:p>
            <a:r>
              <a:rPr lang="en-US" altLang="en-US" sz="1200" b="1"/>
              <a:t>else if(id&gt;=0)//Parent Process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	close(fd[1]);	//close Child process write end file descripter fd[1]</a:t>
            </a:r>
          </a:p>
          <a:p>
            <a:r>
              <a:rPr lang="en-US" altLang="en-US" sz="1200" b="1"/>
              <a:t>	close(0);	//close stdin</a:t>
            </a:r>
          </a:p>
          <a:p>
            <a:r>
              <a:rPr lang="en-US" altLang="en-US" sz="1200" b="1"/>
              <a:t>	dup(fd[0]);	//duplicate fd[1] to stdin</a:t>
            </a:r>
          </a:p>
          <a:p>
            <a:r>
              <a:rPr lang="en-US" altLang="en-US" sz="1200" b="1"/>
              <a:t>	close(fd[0]);	//close Child process read end file descripter fd[0]</a:t>
            </a:r>
          </a:p>
          <a:p>
            <a:r>
              <a:rPr lang="en-US" altLang="en-US" sz="1200" b="1"/>
              <a:t>	execlp("wc","wc",NULL);	//wc system call will execute</a:t>
            </a:r>
          </a:p>
          <a:p>
            <a:r>
              <a:rPr lang="en-US" altLang="en-US" sz="1200" b="1"/>
              <a:t>}</a:t>
            </a:r>
          </a:p>
          <a:p>
            <a:r>
              <a:rPr lang="en-US" altLang="en-US" sz="1200" b="1"/>
              <a:t>else {   printf("Fork Failed");//fork failed  } }</a:t>
            </a:r>
          </a:p>
          <a:p>
            <a:endParaRPr lang="en-US" altLang="en-US"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00DA7859-6965-9173-B1AE-F8F522E91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 Program to print “Hello” using pipe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8C34065C-452A-AF5B-E73D-06D9B33237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pPr>
              <a:defRPr/>
            </a:pPr>
            <a:r>
              <a:rPr lang="en-US" altLang="en-US" sz="1050" b="1" dirty="0"/>
              <a:t>#include&lt;</a:t>
            </a:r>
            <a:r>
              <a:rPr lang="en-US" altLang="en-US" sz="1050" b="1" dirty="0" err="1"/>
              <a:t>stdlib.h</a:t>
            </a:r>
            <a:r>
              <a:rPr lang="en-US" altLang="en-US" sz="1050" b="1" dirty="0"/>
              <a:t>&gt; </a:t>
            </a:r>
          </a:p>
          <a:p>
            <a:pPr>
              <a:defRPr/>
            </a:pPr>
            <a:r>
              <a:rPr lang="en-US" altLang="en-US" sz="1050" b="1" dirty="0"/>
              <a:t>#include&lt;</a:t>
            </a:r>
            <a:r>
              <a:rPr lang="en-US" altLang="en-US" sz="1050" b="1" dirty="0" err="1"/>
              <a:t>unistd.h</a:t>
            </a:r>
            <a:r>
              <a:rPr lang="en-US" altLang="en-US" sz="1050" b="1" dirty="0"/>
              <a:t>&gt; </a:t>
            </a:r>
          </a:p>
          <a:p>
            <a:pPr>
              <a:defRPr/>
            </a:pPr>
            <a:r>
              <a:rPr lang="en-US" altLang="en-US" sz="1050" b="1" dirty="0"/>
              <a:t>#include&lt;</a:t>
            </a:r>
            <a:r>
              <a:rPr lang="en-US" altLang="en-US" sz="1050" b="1" dirty="0" err="1"/>
              <a:t>stdio.h</a:t>
            </a:r>
            <a:r>
              <a:rPr lang="en-US" altLang="en-US" sz="1050" b="1" dirty="0"/>
              <a:t>&gt; </a:t>
            </a:r>
          </a:p>
          <a:p>
            <a:pPr>
              <a:defRPr/>
            </a:pPr>
            <a:r>
              <a:rPr lang="en-US" altLang="en-US" sz="1050" b="1" dirty="0"/>
              <a:t>#include&lt;</a:t>
            </a:r>
            <a:r>
              <a:rPr lang="en-US" altLang="en-US" sz="1050" b="1" dirty="0" err="1"/>
              <a:t>fcntl.h</a:t>
            </a:r>
            <a:r>
              <a:rPr lang="en-US" altLang="en-US" sz="1050" b="1" dirty="0"/>
              <a:t>&gt;</a:t>
            </a:r>
          </a:p>
          <a:p>
            <a:pPr>
              <a:defRPr/>
            </a:pPr>
            <a:r>
              <a:rPr lang="en-US" altLang="en-US" sz="1050" b="1" dirty="0"/>
              <a:t>void main()</a:t>
            </a:r>
          </a:p>
          <a:p>
            <a:pPr>
              <a:defRPr/>
            </a:pPr>
            <a:r>
              <a:rPr lang="en-US" altLang="en-US" sz="1050" b="1" dirty="0"/>
              <a:t>{</a:t>
            </a:r>
          </a:p>
          <a:p>
            <a:pPr>
              <a:defRPr/>
            </a:pPr>
            <a:r>
              <a:rPr lang="en-US" altLang="en-US" sz="1050" b="1" dirty="0"/>
              <a:t> </a:t>
            </a:r>
          </a:p>
          <a:p>
            <a:pPr>
              <a:defRPr/>
            </a:pPr>
            <a:r>
              <a:rPr lang="en-US" altLang="en-US" sz="1050" b="1" dirty="0"/>
              <a:t>char buff[1024];</a:t>
            </a:r>
          </a:p>
          <a:p>
            <a:pPr>
              <a:defRPr/>
            </a:pPr>
            <a:r>
              <a:rPr lang="en-US" altLang="en-US" sz="1050" b="1" dirty="0"/>
              <a:t>int 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[2],n;</a:t>
            </a:r>
          </a:p>
          <a:p>
            <a:pPr>
              <a:defRPr/>
            </a:pPr>
            <a:endParaRPr lang="en-US" altLang="en-US" sz="1050" b="1" dirty="0"/>
          </a:p>
          <a:p>
            <a:pPr>
              <a:defRPr/>
            </a:pPr>
            <a:r>
              <a:rPr lang="en-US" altLang="en-US" sz="1050" b="1" dirty="0"/>
              <a:t>pipe(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); /*Called pipe, pipe system call will return two file </a:t>
            </a:r>
            <a:r>
              <a:rPr lang="en-US" altLang="en-US" sz="1050" b="1" dirty="0" err="1"/>
              <a:t>descripter</a:t>
            </a:r>
            <a:r>
              <a:rPr lang="en-US" altLang="en-US" sz="1050" b="1" dirty="0"/>
              <a:t> 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[0] for read end and 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[1] for write end of the pipe*/</a:t>
            </a:r>
          </a:p>
          <a:p>
            <a:pPr>
              <a:defRPr/>
            </a:pPr>
            <a:r>
              <a:rPr lang="en-US" altLang="en-US" sz="1050" b="1" dirty="0"/>
              <a:t>int id = fork();	//fork system call creates a child process</a:t>
            </a:r>
          </a:p>
          <a:p>
            <a:pPr>
              <a:defRPr/>
            </a:pPr>
            <a:r>
              <a:rPr lang="en-US" altLang="en-US" sz="1050" b="1" dirty="0"/>
              <a:t>if(id==0)//child process</a:t>
            </a:r>
          </a:p>
          <a:p>
            <a:pPr>
              <a:defRPr/>
            </a:pPr>
            <a:r>
              <a:rPr lang="en-US" altLang="en-US" sz="1050" b="1" dirty="0"/>
              <a:t>{</a:t>
            </a:r>
          </a:p>
          <a:p>
            <a:pPr>
              <a:defRPr/>
            </a:pPr>
            <a:r>
              <a:rPr lang="en-US" altLang="en-US" sz="1050" b="1" dirty="0"/>
              <a:t>close(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[0]);</a:t>
            </a:r>
          </a:p>
          <a:p>
            <a:pPr>
              <a:defRPr/>
            </a:pPr>
            <a:r>
              <a:rPr lang="en-US" altLang="en-US" sz="1050" b="1" dirty="0"/>
              <a:t>write(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[1],"HELLO",5);   	</a:t>
            </a:r>
          </a:p>
          <a:p>
            <a:pPr>
              <a:defRPr/>
            </a:pPr>
            <a:r>
              <a:rPr lang="en-US" altLang="en-US" sz="1050" b="1" dirty="0"/>
              <a:t>}</a:t>
            </a:r>
          </a:p>
          <a:p>
            <a:pPr>
              <a:defRPr/>
            </a:pPr>
            <a:r>
              <a:rPr lang="en-US" altLang="en-US" sz="1050" b="1" dirty="0"/>
              <a:t>else if(id&gt;=0)//Parent Process</a:t>
            </a:r>
          </a:p>
          <a:p>
            <a:pPr>
              <a:defRPr/>
            </a:pPr>
            <a:r>
              <a:rPr lang="en-US" altLang="en-US" sz="1050" b="1" dirty="0"/>
              <a:t>{</a:t>
            </a:r>
          </a:p>
          <a:p>
            <a:pPr>
              <a:defRPr/>
            </a:pPr>
            <a:r>
              <a:rPr lang="en-US" altLang="en-US" sz="1050" b="1" dirty="0"/>
              <a:t>close(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[1]);	</a:t>
            </a:r>
          </a:p>
          <a:p>
            <a:pPr>
              <a:defRPr/>
            </a:pPr>
            <a:endParaRPr lang="en-US" altLang="en-US" sz="1050" b="1" dirty="0"/>
          </a:p>
          <a:p>
            <a:pPr>
              <a:defRPr/>
            </a:pPr>
            <a:r>
              <a:rPr lang="en-US" altLang="en-US" sz="1050" b="1" dirty="0"/>
              <a:t>read(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[0], buff,5);</a:t>
            </a:r>
          </a:p>
          <a:p>
            <a:pPr>
              <a:defRPr/>
            </a:pPr>
            <a:r>
              <a:rPr lang="en-US" altLang="en-US" sz="1050" b="1" dirty="0"/>
              <a:t>write(1,buff,5);</a:t>
            </a:r>
          </a:p>
          <a:p>
            <a:pPr>
              <a:defRPr/>
            </a:pPr>
            <a:r>
              <a:rPr lang="en-US" altLang="en-US" sz="1050" b="1" dirty="0"/>
              <a:t>}</a:t>
            </a:r>
          </a:p>
          <a:p>
            <a:pPr>
              <a:defRPr/>
            </a:pPr>
            <a:r>
              <a:rPr lang="en-US" altLang="en-US" sz="1050" b="1" dirty="0"/>
              <a:t>else {   </a:t>
            </a:r>
            <a:r>
              <a:rPr lang="en-US" altLang="en-US" sz="1050" b="1" dirty="0" err="1"/>
              <a:t>printf</a:t>
            </a:r>
            <a:r>
              <a:rPr lang="en-US" altLang="en-US" sz="1050" b="1" dirty="0"/>
              <a:t>("Fork Failed");//fork failed  </a:t>
            </a:r>
          </a:p>
          <a:p>
            <a:pPr>
              <a:defRPr/>
            </a:pPr>
            <a:r>
              <a:rPr lang="en-US" altLang="en-US" sz="1050" b="1" dirty="0"/>
              <a:t>} }</a:t>
            </a:r>
          </a:p>
          <a:p>
            <a:pPr>
              <a:defRPr/>
            </a:pPr>
            <a:endParaRPr lang="en-US" altLang="en-US" sz="105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4DA31E02-16EB-D8F6-4074-9A3648BBB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C Program to print user I/P on Screen using pipe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E7CC0E9F-F3F0-43BF-3AD4-D3ABF9571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pPr>
              <a:defRPr/>
            </a:pPr>
            <a:r>
              <a:rPr lang="en-US" altLang="en-US" sz="1200" b="1" dirty="0"/>
              <a:t>#include&lt;</a:t>
            </a:r>
            <a:r>
              <a:rPr lang="en-US" altLang="en-US" sz="1200" b="1" dirty="0" err="1"/>
              <a:t>stdlib.h</a:t>
            </a:r>
            <a:r>
              <a:rPr lang="en-US" altLang="en-US" sz="1200" b="1" dirty="0"/>
              <a:t>&gt; </a:t>
            </a:r>
          </a:p>
          <a:p>
            <a:pPr>
              <a:defRPr/>
            </a:pPr>
            <a:r>
              <a:rPr lang="en-US" altLang="en-US" sz="1200" b="1" dirty="0"/>
              <a:t>#include&lt;</a:t>
            </a:r>
            <a:r>
              <a:rPr lang="en-US" altLang="en-US" sz="1200" b="1" dirty="0" err="1"/>
              <a:t>unistd.h</a:t>
            </a:r>
            <a:r>
              <a:rPr lang="en-US" altLang="en-US" sz="1200" b="1" dirty="0"/>
              <a:t>&gt; </a:t>
            </a:r>
          </a:p>
          <a:p>
            <a:pPr>
              <a:defRPr/>
            </a:pPr>
            <a:r>
              <a:rPr lang="en-US" altLang="en-US" sz="1200" b="1" dirty="0"/>
              <a:t>#include&lt;</a:t>
            </a:r>
            <a:r>
              <a:rPr lang="en-US" altLang="en-US" sz="1200" b="1" dirty="0" err="1"/>
              <a:t>stdio.h</a:t>
            </a:r>
            <a:r>
              <a:rPr lang="en-US" altLang="en-US" sz="1200" b="1" dirty="0"/>
              <a:t>&gt;</a:t>
            </a:r>
          </a:p>
          <a:p>
            <a:pPr>
              <a:defRPr/>
            </a:pPr>
            <a:r>
              <a:rPr lang="en-US" altLang="en-US" sz="1200" b="1" dirty="0"/>
              <a:t> #include&lt;</a:t>
            </a:r>
            <a:r>
              <a:rPr lang="en-US" altLang="en-US" sz="1200" b="1" dirty="0" err="1"/>
              <a:t>fcntl.h</a:t>
            </a:r>
            <a:r>
              <a:rPr lang="en-US" altLang="en-US" sz="1200" b="1" dirty="0"/>
              <a:t>&gt;</a:t>
            </a:r>
          </a:p>
          <a:p>
            <a:pPr>
              <a:defRPr/>
            </a:pPr>
            <a:r>
              <a:rPr lang="en-US" altLang="en-US" sz="1200" b="1" dirty="0"/>
              <a:t>void main()</a:t>
            </a:r>
          </a:p>
          <a:p>
            <a:pPr>
              <a:defRPr/>
            </a:pPr>
            <a:r>
              <a:rPr lang="en-US" altLang="en-US" sz="1200" b="1" dirty="0"/>
              <a:t>{ </a:t>
            </a:r>
          </a:p>
          <a:p>
            <a:pPr>
              <a:defRPr/>
            </a:pPr>
            <a:r>
              <a:rPr lang="en-US" altLang="en-US" sz="1200" b="1" dirty="0"/>
              <a:t>char buff[1024];</a:t>
            </a:r>
          </a:p>
          <a:p>
            <a:pPr>
              <a:defRPr/>
            </a:pPr>
            <a:r>
              <a:rPr lang="en-US" altLang="en-US" sz="1200" b="1" dirty="0"/>
              <a:t>int 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[2],n;</a:t>
            </a:r>
          </a:p>
          <a:p>
            <a:pPr>
              <a:defRPr/>
            </a:pPr>
            <a:r>
              <a:rPr lang="en-US" altLang="en-US" sz="1200" b="1" dirty="0"/>
              <a:t>pipe(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); /*Called pipe, pipe system call will return two file </a:t>
            </a:r>
            <a:r>
              <a:rPr lang="en-US" altLang="en-US" sz="1200" b="1" dirty="0" err="1"/>
              <a:t>descripter</a:t>
            </a:r>
            <a:r>
              <a:rPr lang="en-US" altLang="en-US" sz="1200" b="1" dirty="0"/>
              <a:t> 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[0] for read end and 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[1] for write end of the pipe*/</a:t>
            </a:r>
          </a:p>
          <a:p>
            <a:pPr>
              <a:defRPr/>
            </a:pPr>
            <a:r>
              <a:rPr lang="en-US" altLang="en-US" sz="1200" b="1" dirty="0"/>
              <a:t>int id = fork();	//fork system call creates a child process</a:t>
            </a:r>
          </a:p>
          <a:p>
            <a:pPr>
              <a:defRPr/>
            </a:pPr>
            <a:r>
              <a:rPr lang="en-US" altLang="en-US" sz="1200" b="1" dirty="0"/>
              <a:t>if(id==0)//child process</a:t>
            </a:r>
          </a:p>
          <a:p>
            <a:pPr>
              <a:defRPr/>
            </a:pPr>
            <a:r>
              <a:rPr lang="en-US" altLang="en-US" sz="1200" b="1" dirty="0"/>
              <a:t>{</a:t>
            </a:r>
          </a:p>
          <a:p>
            <a:pPr>
              <a:defRPr/>
            </a:pPr>
            <a:r>
              <a:rPr lang="en-US" altLang="en-US" sz="1200" b="1" dirty="0"/>
              <a:t>close(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[0]);</a:t>
            </a:r>
          </a:p>
          <a:p>
            <a:pPr>
              <a:defRPr/>
            </a:pPr>
            <a:r>
              <a:rPr lang="en-US" altLang="en-US" sz="1200" b="1" dirty="0"/>
              <a:t>while((n=read(0,buff,n))&gt;0)</a:t>
            </a:r>
          </a:p>
          <a:p>
            <a:pPr>
              <a:defRPr/>
            </a:pPr>
            <a:r>
              <a:rPr lang="en-US" altLang="en-US" sz="1200" b="1" dirty="0"/>
              <a:t>write(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[1],</a:t>
            </a:r>
            <a:r>
              <a:rPr lang="en-US" altLang="en-US" sz="1200" b="1" dirty="0" err="1"/>
              <a:t>buff,n</a:t>
            </a:r>
            <a:r>
              <a:rPr lang="en-US" altLang="en-US" sz="1200" b="1" dirty="0"/>
              <a:t>);   	</a:t>
            </a:r>
          </a:p>
          <a:p>
            <a:pPr>
              <a:defRPr/>
            </a:pPr>
            <a:r>
              <a:rPr lang="en-US" altLang="en-US" sz="1200" b="1" dirty="0"/>
              <a:t>}</a:t>
            </a:r>
          </a:p>
          <a:p>
            <a:pPr>
              <a:defRPr/>
            </a:pPr>
            <a:r>
              <a:rPr lang="en-US" altLang="en-US" sz="1200" b="1" dirty="0"/>
              <a:t>else if(id&gt;=0)//Parent Process</a:t>
            </a:r>
          </a:p>
          <a:p>
            <a:pPr>
              <a:defRPr/>
            </a:pPr>
            <a:r>
              <a:rPr lang="en-US" altLang="en-US" sz="1200" b="1" dirty="0"/>
              <a:t>{</a:t>
            </a:r>
          </a:p>
          <a:p>
            <a:pPr>
              <a:defRPr/>
            </a:pPr>
            <a:r>
              <a:rPr lang="en-US" altLang="en-US" sz="1200" b="1" dirty="0"/>
              <a:t>close(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[1]);	</a:t>
            </a:r>
          </a:p>
          <a:p>
            <a:pPr>
              <a:defRPr/>
            </a:pPr>
            <a:r>
              <a:rPr lang="en-US" altLang="en-US" sz="1200" b="1" dirty="0"/>
              <a:t>while((n=read(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[0],</a:t>
            </a:r>
            <a:r>
              <a:rPr lang="en-US" altLang="en-US" sz="1200" b="1" dirty="0" err="1"/>
              <a:t>buff,n</a:t>
            </a:r>
            <a:r>
              <a:rPr lang="en-US" altLang="en-US" sz="1200" b="1" dirty="0"/>
              <a:t>))&gt;0)</a:t>
            </a:r>
          </a:p>
          <a:p>
            <a:pPr>
              <a:defRPr/>
            </a:pPr>
            <a:r>
              <a:rPr lang="en-US" altLang="en-US" sz="1200" b="1" dirty="0"/>
              <a:t>write(1,buff,n);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200" b="1" dirty="0"/>
              <a:t>          }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200" b="1" dirty="0"/>
              <a:t>        else {   </a:t>
            </a:r>
            <a:r>
              <a:rPr lang="en-US" altLang="en-US" sz="1200" b="1" dirty="0" err="1"/>
              <a:t>printf</a:t>
            </a:r>
            <a:r>
              <a:rPr lang="en-US" altLang="en-US" sz="1200" b="1" dirty="0"/>
              <a:t>("Fork Failed");//fork failed  }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C7A6A516-7024-868D-652C-832775E2C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/>
              <a:t>C Program to redirect output of ls | wc to a file using pipe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B6A69D04-24BD-F32C-B9F1-4DBC8B2F30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pPr>
              <a:defRPr/>
            </a:pPr>
            <a:r>
              <a:rPr lang="en-US" altLang="en-US" sz="950" b="1" dirty="0"/>
              <a:t>#include&lt;</a:t>
            </a:r>
            <a:r>
              <a:rPr lang="en-US" altLang="en-US" sz="950" b="1" dirty="0" err="1"/>
              <a:t>stdlib.h</a:t>
            </a:r>
            <a:r>
              <a:rPr lang="en-US" altLang="en-US" sz="950" b="1" dirty="0"/>
              <a:t>&gt;</a:t>
            </a:r>
          </a:p>
          <a:p>
            <a:pPr>
              <a:defRPr/>
            </a:pPr>
            <a:r>
              <a:rPr lang="en-US" altLang="en-US" sz="950" b="1" dirty="0"/>
              <a:t>#include&lt;</a:t>
            </a:r>
            <a:r>
              <a:rPr lang="en-US" altLang="en-US" sz="950" b="1" dirty="0" err="1"/>
              <a:t>unistd.h</a:t>
            </a:r>
            <a:r>
              <a:rPr lang="en-US" altLang="en-US" sz="950" b="1" dirty="0"/>
              <a:t>&gt;</a:t>
            </a:r>
          </a:p>
          <a:p>
            <a:pPr>
              <a:defRPr/>
            </a:pPr>
            <a:r>
              <a:rPr lang="en-US" altLang="en-US" sz="950" b="1" dirty="0"/>
              <a:t>#include&lt;</a:t>
            </a:r>
            <a:r>
              <a:rPr lang="en-US" altLang="en-US" sz="950" b="1" dirty="0" err="1"/>
              <a:t>stdio.h</a:t>
            </a:r>
            <a:r>
              <a:rPr lang="en-US" altLang="en-US" sz="950" b="1" dirty="0"/>
              <a:t>&gt;</a:t>
            </a:r>
          </a:p>
          <a:p>
            <a:pPr>
              <a:defRPr/>
            </a:pPr>
            <a:r>
              <a:rPr lang="en-US" altLang="en-US" sz="950" b="1" dirty="0"/>
              <a:t>#include&lt;</a:t>
            </a:r>
            <a:r>
              <a:rPr lang="en-US" altLang="en-US" sz="950" b="1" dirty="0" err="1"/>
              <a:t>fcntl.h</a:t>
            </a:r>
            <a:r>
              <a:rPr lang="en-US" altLang="en-US" sz="950" b="1" dirty="0"/>
              <a:t>&gt;</a:t>
            </a:r>
          </a:p>
          <a:p>
            <a:pPr>
              <a:defRPr/>
            </a:pPr>
            <a:r>
              <a:rPr lang="en-US" altLang="en-US" sz="950" b="1" dirty="0"/>
              <a:t>void main()</a:t>
            </a:r>
          </a:p>
          <a:p>
            <a:pPr>
              <a:defRPr/>
            </a:pPr>
            <a:r>
              <a:rPr lang="en-US" altLang="en-US" sz="950" b="1" dirty="0"/>
              <a:t>{ </a:t>
            </a:r>
          </a:p>
          <a:p>
            <a:pPr>
              <a:defRPr/>
            </a:pPr>
            <a:r>
              <a:rPr lang="en-US" altLang="en-US" sz="950" b="1" dirty="0"/>
              <a:t>int 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[2],fdt1; </a:t>
            </a:r>
          </a:p>
          <a:p>
            <a:pPr>
              <a:defRPr/>
            </a:pPr>
            <a:r>
              <a:rPr lang="en-US" altLang="en-US" sz="950" b="1" dirty="0"/>
              <a:t>pipe(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);  </a:t>
            </a:r>
          </a:p>
          <a:p>
            <a:pPr>
              <a:defRPr/>
            </a:pPr>
            <a:r>
              <a:rPr lang="en-US" altLang="en-US" sz="950" b="1" dirty="0"/>
              <a:t>int id = fork();</a:t>
            </a:r>
          </a:p>
          <a:p>
            <a:pPr>
              <a:defRPr/>
            </a:pPr>
            <a:r>
              <a:rPr lang="en-US" altLang="en-US" sz="950" b="1" dirty="0"/>
              <a:t>if(id==0)</a:t>
            </a:r>
          </a:p>
          <a:p>
            <a:pPr>
              <a:defRPr/>
            </a:pPr>
            <a:r>
              <a:rPr lang="en-US" altLang="en-US" sz="950" b="1" dirty="0"/>
              <a:t>{   	</a:t>
            </a:r>
          </a:p>
          <a:p>
            <a:pPr>
              <a:defRPr/>
            </a:pPr>
            <a:r>
              <a:rPr lang="en-US" altLang="en-US" sz="950" b="1" dirty="0"/>
              <a:t>close(1);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dup(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[1]);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close(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[1]);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close(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[0]);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 </a:t>
            </a:r>
            <a:r>
              <a:rPr lang="en-US" altLang="en-US" sz="950" b="1" dirty="0" err="1"/>
              <a:t>execlp</a:t>
            </a:r>
            <a:r>
              <a:rPr lang="en-US" altLang="en-US" sz="950" b="1" dirty="0"/>
              <a:t>("</a:t>
            </a:r>
            <a:r>
              <a:rPr lang="en-US" altLang="en-US" sz="950" b="1" dirty="0" err="1"/>
              <a:t>ls","ls",NULL</a:t>
            </a:r>
            <a:r>
              <a:rPr lang="en-US" altLang="en-US" sz="950" b="1" dirty="0"/>
              <a:t>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 }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else if(id&gt;0)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  {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fdt1=open("</a:t>
            </a:r>
            <a:r>
              <a:rPr lang="en-US" altLang="en-US" sz="950" b="1" dirty="0" err="1"/>
              <a:t>output.txt",O_WRONLY</a:t>
            </a:r>
            <a:r>
              <a:rPr lang="en-US" altLang="en-US" sz="950" b="1" dirty="0"/>
              <a:t>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              close(1);	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dup(fdt1);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close(fdt1);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close(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[1]);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close(0);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dup(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[0]);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close(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[0]);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	 </a:t>
            </a:r>
            <a:r>
              <a:rPr lang="en-US" altLang="en-US" sz="950" b="1" dirty="0" err="1"/>
              <a:t>execlp</a:t>
            </a:r>
            <a:r>
              <a:rPr lang="en-US" altLang="en-US" sz="950" b="1" dirty="0"/>
              <a:t>("</a:t>
            </a:r>
            <a:r>
              <a:rPr lang="en-US" altLang="en-US" sz="950" b="1" dirty="0" err="1"/>
              <a:t>wc</a:t>
            </a:r>
            <a:r>
              <a:rPr lang="en-US" altLang="en-US" sz="950" b="1" dirty="0"/>
              <a:t>","</a:t>
            </a:r>
            <a:r>
              <a:rPr lang="en-US" altLang="en-US" sz="950" b="1" dirty="0" err="1"/>
              <a:t>wc</a:t>
            </a:r>
            <a:r>
              <a:rPr lang="en-US" altLang="en-US" sz="950" b="1" dirty="0"/>
              <a:t>",NULL);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}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else{}}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6">
            <a:extLst>
              <a:ext uri="{FF2B5EF4-FFF2-40B4-BE49-F238E27FC236}">
                <a16:creationId xmlns:a16="http://schemas.microsoft.com/office/drawing/2014/main" id="{B23337C7-1CB4-26ED-E600-1FE189E3F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152400"/>
            <a:ext cx="8229600" cy="576263"/>
          </a:xfrm>
        </p:spPr>
        <p:txBody>
          <a:bodyPr/>
          <a:lstStyle/>
          <a:p>
            <a:r>
              <a:rPr lang="en-US" altLang="en-US"/>
              <a:t>Named Pipes</a:t>
            </a:r>
          </a:p>
        </p:txBody>
      </p:sp>
      <p:sp>
        <p:nvSpPr>
          <p:cNvPr id="48131" name="Content Placeholder 7">
            <a:extLst>
              <a:ext uri="{FF2B5EF4-FFF2-40B4-BE49-F238E27FC236}">
                <a16:creationId xmlns:a16="http://schemas.microsoft.com/office/drawing/2014/main" id="{59DE4E7D-A7A8-8C8D-B09D-4A44C22E8F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061200" cy="4530725"/>
          </a:xfrm>
        </p:spPr>
        <p:txBody>
          <a:bodyPr/>
          <a:lstStyle/>
          <a:p>
            <a:r>
              <a:rPr lang="en-US" altLang="en-US"/>
              <a:t>Named Pipes are more powerful than ordinary pipes</a:t>
            </a:r>
          </a:p>
          <a:p>
            <a:r>
              <a:rPr lang="en-US" altLang="en-US"/>
              <a:t>Communication is bidirectional</a:t>
            </a:r>
          </a:p>
          <a:p>
            <a:r>
              <a:rPr lang="en-US" altLang="en-US"/>
              <a:t>No parent-child relationship is necessary between the communicating processes</a:t>
            </a:r>
          </a:p>
          <a:p>
            <a:r>
              <a:rPr lang="en-US" altLang="en-US"/>
              <a:t>Several processes can use the named pipe for communication</a:t>
            </a:r>
          </a:p>
          <a:p>
            <a:r>
              <a:rPr lang="en-US" altLang="en-US"/>
              <a:t>Provided on both UNIX and Windows systems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FEE560C-EF40-6F17-4695-6693954B43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6">
            <a:extLst>
              <a:ext uri="{FF2B5EF4-FFF2-40B4-BE49-F238E27FC236}">
                <a16:creationId xmlns:a16="http://schemas.microsoft.com/office/drawing/2014/main" id="{3C0E6E3A-6FA1-F8B6-B416-AA61ECA52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B76BCA3-90D2-FF2A-D604-B5C52A6F97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5175" y="958850"/>
          <a:ext cx="7612063" cy="4933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12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3950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// C program to illustrate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// open system call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#include&lt;</a:t>
                      </a:r>
                      <a:r>
                        <a:rPr lang="en-US" sz="1400" dirty="0" err="1">
                          <a:effectLst/>
                        </a:rPr>
                        <a:t>stdio.h</a:t>
                      </a:r>
                      <a:r>
                        <a:rPr lang="en-US" sz="14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#include&lt;</a:t>
                      </a:r>
                      <a:r>
                        <a:rPr lang="en-US" sz="1400" dirty="0" err="1">
                          <a:effectLst/>
                        </a:rPr>
                        <a:t>fcntl.h</a:t>
                      </a:r>
                      <a:r>
                        <a:rPr lang="en-US" sz="14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#include&lt;</a:t>
                      </a:r>
                      <a:r>
                        <a:rPr lang="en-US" sz="1400" dirty="0" err="1">
                          <a:effectLst/>
                        </a:rPr>
                        <a:t>errno.h</a:t>
                      </a:r>
                      <a:r>
                        <a:rPr lang="en-US" sz="14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extern int </a:t>
                      </a:r>
                      <a:r>
                        <a:rPr lang="en-US" sz="1400" dirty="0" err="1">
                          <a:effectLst/>
                        </a:rPr>
                        <a:t>errno</a:t>
                      </a:r>
                      <a:r>
                        <a:rPr lang="en-US" sz="1400" dirty="0">
                          <a:effectLst/>
                        </a:rPr>
                        <a:t>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 main()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{    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// if file does not have in directory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// then file foo.txt is created.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int </a:t>
                      </a:r>
                      <a:r>
                        <a:rPr lang="en-US" sz="1400" dirty="0" err="1">
                          <a:effectLst/>
                        </a:rPr>
                        <a:t>fd</a:t>
                      </a:r>
                      <a:r>
                        <a:rPr lang="en-US" sz="1400" dirty="0">
                          <a:effectLst/>
                        </a:rPr>
                        <a:t> = open("foo.txt", O_RDONLY | O_CREAT);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</a:t>
                      </a:r>
                      <a:r>
                        <a:rPr lang="en-US" sz="1400" dirty="0" err="1">
                          <a:effectLst/>
                        </a:rPr>
                        <a:t>printf</a:t>
                      </a:r>
                      <a:r>
                        <a:rPr lang="en-US" sz="1400" dirty="0">
                          <a:effectLst/>
                        </a:rPr>
                        <a:t>("</a:t>
                      </a:r>
                      <a:r>
                        <a:rPr lang="en-US" sz="1400" dirty="0" err="1">
                          <a:effectLst/>
                        </a:rPr>
                        <a:t>fd</a:t>
                      </a:r>
                      <a:r>
                        <a:rPr lang="en-US" sz="1400" dirty="0">
                          <a:effectLst/>
                        </a:rPr>
                        <a:t> = %d/n", </a:t>
                      </a:r>
                      <a:r>
                        <a:rPr lang="en-US" sz="1400" dirty="0" err="1">
                          <a:effectLst/>
                        </a:rPr>
                        <a:t>fd</a:t>
                      </a:r>
                      <a:r>
                        <a:rPr lang="en-US" sz="1400" dirty="0">
                          <a:effectLst/>
                        </a:rPr>
                        <a:t>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if (</a:t>
                      </a:r>
                      <a:r>
                        <a:rPr lang="en-US" sz="1400" dirty="0" err="1">
                          <a:effectLst/>
                        </a:rPr>
                        <a:t>fd</a:t>
                      </a:r>
                      <a:r>
                        <a:rPr lang="en-US" sz="1400" dirty="0">
                          <a:effectLst/>
                        </a:rPr>
                        <a:t> ==-1)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// print which type of error have in a code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</a:t>
                      </a:r>
                      <a:r>
                        <a:rPr lang="en-US" sz="1400" dirty="0" err="1">
                          <a:effectLst/>
                        </a:rPr>
                        <a:t>printf</a:t>
                      </a:r>
                      <a:r>
                        <a:rPr lang="en-US" sz="1400" dirty="0">
                          <a:effectLst/>
                        </a:rPr>
                        <a:t>("Error Number % d\n", </a:t>
                      </a:r>
                      <a:r>
                        <a:rPr lang="en-US" sz="1400" dirty="0" err="1">
                          <a:effectLst/>
                        </a:rPr>
                        <a:t>errno</a:t>
                      </a:r>
                      <a:r>
                        <a:rPr lang="en-US" sz="1400" dirty="0">
                          <a:effectLst/>
                        </a:rPr>
                        <a:t>);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// print program detail "Success or failure"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</a:t>
                      </a:r>
                      <a:r>
                        <a:rPr lang="en-US" sz="1400" dirty="0" err="1">
                          <a:effectLst/>
                        </a:rPr>
                        <a:t>perror</a:t>
                      </a:r>
                      <a:r>
                        <a:rPr lang="en-US" sz="1400" dirty="0">
                          <a:effectLst/>
                        </a:rPr>
                        <a:t>("Program");                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}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return 0;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}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25" name="Rectangle 2">
            <a:extLst>
              <a:ext uri="{FF2B5EF4-FFF2-40B4-BE49-F238E27FC236}">
                <a16:creationId xmlns:a16="http://schemas.microsoft.com/office/drawing/2014/main" id="{FE630EE4-38BA-9CB6-EC3E-6D18E171F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5892800"/>
            <a:ext cx="45720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 b="1">
                <a:latin typeface="&amp;quot"/>
                <a:cs typeface="Times New Roman" panose="02020603050405020304" pitchFamily="18" charset="0"/>
              </a:rPr>
              <a:t>Output:    </a:t>
            </a:r>
            <a:r>
              <a:rPr kumimoji="0" lang="en-US" altLang="en-US" b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fd = 3</a:t>
            </a:r>
            <a:endParaRPr kumimoji="0" lang="en-US" altLang="en-US" sz="16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6">
            <a:extLst>
              <a:ext uri="{FF2B5EF4-FFF2-40B4-BE49-F238E27FC236}">
                <a16:creationId xmlns:a16="http://schemas.microsoft.com/office/drawing/2014/main" id="{24FA2DCA-F70D-51D8-3B69-F5ACA01C9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2B7C2-DC1B-BF6D-34B9-90E3D58F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137150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b="1" dirty="0"/>
              <a:t>3. close: </a:t>
            </a:r>
            <a:r>
              <a:rPr lang="en-US" dirty="0"/>
              <a:t>Tells the operating system you are done with a file descriptor and Close the file which pointed by </a:t>
            </a:r>
            <a:r>
              <a:rPr lang="en-US" dirty="0" err="1"/>
              <a:t>fd</a:t>
            </a:r>
            <a:r>
              <a:rPr lang="en-US" dirty="0"/>
              <a:t>. </a:t>
            </a:r>
            <a:endParaRPr lang="en-US" sz="1600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b="1" dirty="0"/>
              <a:t>Syntax in C language</a:t>
            </a:r>
            <a:endParaRPr lang="en-US" sz="1600" dirty="0"/>
          </a:p>
          <a:p>
            <a:pPr marL="793750" indent="-223838">
              <a:defRPr/>
            </a:pPr>
            <a:r>
              <a:rPr lang="en-US" dirty="0"/>
              <a:t>#include &lt;</a:t>
            </a:r>
            <a:r>
              <a:rPr lang="en-US" dirty="0" err="1"/>
              <a:t>fcntl.h</a:t>
            </a:r>
            <a:r>
              <a:rPr lang="en-US" dirty="0"/>
              <a:t>&gt;</a:t>
            </a:r>
            <a:endParaRPr lang="en-US" sz="1600" dirty="0"/>
          </a:p>
          <a:p>
            <a:pPr marL="793750" indent="-223838">
              <a:defRPr/>
            </a:pPr>
            <a:r>
              <a:rPr lang="en-US" dirty="0"/>
              <a:t>int close(int </a:t>
            </a:r>
            <a:r>
              <a:rPr lang="en-US" dirty="0" err="1"/>
              <a:t>fd</a:t>
            </a:r>
            <a:r>
              <a:rPr lang="en-US" dirty="0"/>
              <a:t>); </a:t>
            </a:r>
            <a:endParaRPr lang="en-US" sz="1600" dirty="0"/>
          </a:p>
          <a:p>
            <a:pPr>
              <a:defRPr/>
            </a:pPr>
            <a:r>
              <a:rPr lang="en-US" b="1" dirty="0"/>
              <a:t>Parameter</a:t>
            </a:r>
            <a:r>
              <a:rPr lang="en-US" dirty="0"/>
              <a:t> </a:t>
            </a:r>
            <a:endParaRPr lang="en-US" sz="1600" dirty="0"/>
          </a:p>
          <a:p>
            <a:pPr lvl="1">
              <a:defRPr/>
            </a:pPr>
            <a:r>
              <a:rPr lang="en-US" b="1" dirty="0" err="1"/>
              <a:t>fd</a:t>
            </a:r>
            <a:r>
              <a:rPr lang="en-US" b="1" dirty="0"/>
              <a:t> :</a:t>
            </a:r>
            <a:r>
              <a:rPr lang="en-US" dirty="0"/>
              <a:t>file descriptor</a:t>
            </a:r>
            <a:endParaRPr lang="en-US" sz="1600" dirty="0"/>
          </a:p>
          <a:p>
            <a:pPr>
              <a:defRPr/>
            </a:pPr>
            <a:r>
              <a:rPr lang="en-US" b="1" dirty="0"/>
              <a:t>Return</a:t>
            </a:r>
            <a:r>
              <a:rPr lang="en-US" dirty="0"/>
              <a:t> </a:t>
            </a:r>
            <a:endParaRPr lang="en-US" sz="1600" dirty="0"/>
          </a:p>
          <a:p>
            <a:pPr lvl="1">
              <a:defRPr/>
            </a:pPr>
            <a:r>
              <a:rPr lang="en-US" b="1" dirty="0"/>
              <a:t>0</a:t>
            </a:r>
            <a:r>
              <a:rPr lang="en-US" dirty="0"/>
              <a:t> on success.</a:t>
            </a:r>
            <a:endParaRPr lang="en-US" sz="1600" dirty="0"/>
          </a:p>
          <a:p>
            <a:pPr lvl="1">
              <a:defRPr/>
            </a:pPr>
            <a:r>
              <a:rPr lang="en-US" b="1" dirty="0"/>
              <a:t>-1</a:t>
            </a:r>
            <a:r>
              <a:rPr lang="en-US" dirty="0"/>
              <a:t> on error.</a:t>
            </a:r>
            <a:endParaRPr lang="en-US" sz="1600" dirty="0"/>
          </a:p>
          <a:p>
            <a:pPr>
              <a:defRPr/>
            </a:pPr>
            <a:r>
              <a:rPr lang="en-US" b="1" dirty="0"/>
              <a:t>How it works in the OS </a:t>
            </a:r>
            <a:endParaRPr lang="en-US" sz="1600" dirty="0"/>
          </a:p>
          <a:p>
            <a:pPr lvl="1">
              <a:defRPr/>
            </a:pPr>
            <a:r>
              <a:rPr lang="en-US" dirty="0"/>
              <a:t>Destroy file table entry referenced by element </a:t>
            </a:r>
            <a:r>
              <a:rPr lang="en-US" dirty="0" err="1"/>
              <a:t>fd</a:t>
            </a:r>
            <a:r>
              <a:rPr lang="en-US" dirty="0"/>
              <a:t> of file descriptor table</a:t>
            </a:r>
            <a:br>
              <a:rPr lang="en-US" dirty="0"/>
            </a:br>
            <a:r>
              <a:rPr lang="en-US" dirty="0"/>
              <a:t>– As long as no other process is pointing to it!</a:t>
            </a:r>
            <a:endParaRPr lang="en-US" sz="1600" dirty="0"/>
          </a:p>
          <a:p>
            <a:pPr lvl="1">
              <a:defRPr/>
            </a:pPr>
            <a:r>
              <a:rPr lang="en-US" dirty="0"/>
              <a:t>Set element </a:t>
            </a:r>
            <a:r>
              <a:rPr lang="en-US" dirty="0" err="1"/>
              <a:t>fd</a:t>
            </a:r>
            <a:r>
              <a:rPr lang="en-US" dirty="0"/>
              <a:t> of file descriptor table to </a:t>
            </a:r>
            <a:r>
              <a:rPr lang="en-US" b="1" dirty="0"/>
              <a:t>NULL</a:t>
            </a:r>
            <a:endParaRPr lang="en-US" sz="16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>
            <a:extLst>
              <a:ext uri="{FF2B5EF4-FFF2-40B4-BE49-F238E27FC236}">
                <a16:creationId xmlns:a16="http://schemas.microsoft.com/office/drawing/2014/main" id="{64CBCA7F-DE0E-BD02-038F-635411E71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8C7B962-27ED-44B9-E984-D2F5622171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6450" y="1184275"/>
          <a:ext cx="3316288" cy="4152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// C program to illustrate close system Call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#include&lt;</a:t>
                      </a:r>
                      <a:r>
                        <a:rPr lang="en-US" sz="1200" dirty="0" err="1">
                          <a:effectLst/>
                        </a:rPr>
                        <a:t>stdio.h</a:t>
                      </a:r>
                      <a:r>
                        <a:rPr lang="en-US" sz="12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#include &lt;</a:t>
                      </a:r>
                      <a:r>
                        <a:rPr lang="en-US" sz="1200" dirty="0" err="1">
                          <a:effectLst/>
                        </a:rPr>
                        <a:t>fcntl.h</a:t>
                      </a:r>
                      <a:r>
                        <a:rPr lang="en-US" sz="12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 main()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int fd1 = open("foo.txt", O_RDONLY);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if (fd1 &lt; 0)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  </a:t>
                      </a:r>
                      <a:r>
                        <a:rPr lang="en-US" sz="1200" dirty="0" err="1">
                          <a:effectLst/>
                        </a:rPr>
                        <a:t>perror</a:t>
                      </a:r>
                      <a:r>
                        <a:rPr lang="en-US" sz="1200" dirty="0">
                          <a:effectLst/>
                        </a:rPr>
                        <a:t>("c1");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  exit(1);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}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</a:t>
                      </a:r>
                      <a:r>
                        <a:rPr lang="en-US" sz="1200" dirty="0" err="1">
                          <a:effectLst/>
                        </a:rPr>
                        <a:t>printf</a:t>
                      </a:r>
                      <a:r>
                        <a:rPr lang="en-US" sz="1200" dirty="0">
                          <a:effectLst/>
                        </a:rPr>
                        <a:t>("opened the </a:t>
                      </a:r>
                      <a:r>
                        <a:rPr lang="en-US" sz="1200" dirty="0" err="1">
                          <a:effectLst/>
                        </a:rPr>
                        <a:t>fd</a:t>
                      </a:r>
                      <a:r>
                        <a:rPr lang="en-US" sz="1200" dirty="0">
                          <a:effectLst/>
                        </a:rPr>
                        <a:t> = % d\n", fd1);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// Using close system Call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if (close(fd1) &lt; 0)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  </a:t>
                      </a:r>
                      <a:r>
                        <a:rPr lang="en-US" sz="1200" dirty="0" err="1">
                          <a:effectLst/>
                        </a:rPr>
                        <a:t>perror</a:t>
                      </a:r>
                      <a:r>
                        <a:rPr lang="en-US" sz="1200" dirty="0">
                          <a:effectLst/>
                        </a:rPr>
                        <a:t>("c1");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  exit(1);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}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</a:t>
                      </a:r>
                      <a:r>
                        <a:rPr lang="en-US" sz="1200" dirty="0" err="1">
                          <a:effectLst/>
                        </a:rPr>
                        <a:t>printf</a:t>
                      </a:r>
                      <a:r>
                        <a:rPr lang="en-US" sz="1200" dirty="0">
                          <a:effectLst/>
                        </a:rPr>
                        <a:t>("closed the </a:t>
                      </a:r>
                      <a:r>
                        <a:rPr lang="en-US" sz="1200" dirty="0" err="1">
                          <a:effectLst/>
                        </a:rPr>
                        <a:t>fd</a:t>
                      </a:r>
                      <a:r>
                        <a:rPr lang="en-US" sz="1200" dirty="0">
                          <a:effectLst/>
                        </a:rPr>
                        <a:t>.\n");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1" name="Rectangle 5">
            <a:extLst>
              <a:ext uri="{FF2B5EF4-FFF2-40B4-BE49-F238E27FC236}">
                <a16:creationId xmlns:a16="http://schemas.microsoft.com/office/drawing/2014/main" id="{19D44381-3FD4-E7F1-453D-32C30F3BB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337175"/>
            <a:ext cx="359886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opened the fd = 3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closed the fd.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6288E-F6C7-6710-B7D5-DE612D07EADC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184275"/>
          <a:ext cx="3597275" cy="2655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43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</a:t>
                      </a:r>
                      <a:r>
                        <a:rPr lang="en-US" sz="1200" dirty="0">
                          <a:effectLst/>
                        </a:rPr>
                        <a:t>C program to illustrate close system Call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#include&lt;</a:t>
                      </a:r>
                      <a:r>
                        <a:rPr lang="en-US" sz="1200" dirty="0" err="1">
                          <a:effectLst/>
                        </a:rPr>
                        <a:t>stdio.h</a:t>
                      </a:r>
                      <a:r>
                        <a:rPr lang="en-US" sz="12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#include&lt;</a:t>
                      </a:r>
                      <a:r>
                        <a:rPr lang="en-US" sz="1200" dirty="0" err="1">
                          <a:effectLst/>
                        </a:rPr>
                        <a:t>fcntl.h</a:t>
                      </a:r>
                      <a:r>
                        <a:rPr lang="en-US" sz="12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 main()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// assume that foo.txt is already created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int fd1 = open("foo.txt", O_RDONLY, 0);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close(fd1);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// assume that baz.txt is already created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int fd2 = open("baz.txt", O_RDONLY, 0);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</a:t>
                      </a:r>
                      <a:r>
                        <a:rPr lang="en-US" sz="1200" dirty="0" err="1">
                          <a:effectLst/>
                        </a:rPr>
                        <a:t>printf</a:t>
                      </a:r>
                      <a:r>
                        <a:rPr lang="en-US" sz="1200" dirty="0">
                          <a:effectLst/>
                        </a:rPr>
                        <a:t>("fd2 = % d\n", fd2);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exit(0);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 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8" name="Rectangle 7">
            <a:extLst>
              <a:ext uri="{FF2B5EF4-FFF2-40B4-BE49-F238E27FC236}">
                <a16:creationId xmlns:a16="http://schemas.microsoft.com/office/drawing/2014/main" id="{8E47B8C5-C9D8-76C3-32EF-7F28281E5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51275"/>
            <a:ext cx="41148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fd2 = 3</a:t>
            </a:r>
            <a:endParaRPr kumimoji="0" lang="en-US" altLang="en-U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Here, In this code first open() returns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because when main process created, then fd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0, 1, 2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are already taken by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stdin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,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stdout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and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stderr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. So first unused file descriptor is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in file descriptor table. After that in close() system call is free it this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file descriptor and then after set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file descriptor as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null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. So when we called second open(), then first unused fd is also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. So, output of this program is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. </a:t>
            </a:r>
            <a:endParaRPr kumimoji="0"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>
            <a:extLst>
              <a:ext uri="{FF2B5EF4-FFF2-40B4-BE49-F238E27FC236}">
                <a16:creationId xmlns:a16="http://schemas.microsoft.com/office/drawing/2014/main" id="{562E9E6D-3389-37E9-9507-D797C2292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7CCCE-138D-7A6C-F57E-DBBC7BC3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1200" b="1" dirty="0"/>
              <a:t>4. read: </a:t>
            </a:r>
            <a:r>
              <a:rPr lang="en-US" sz="1200" dirty="0"/>
              <a:t>From the file indicated by the file descriptor </a:t>
            </a:r>
            <a:r>
              <a:rPr lang="en-US" sz="1200" dirty="0" err="1"/>
              <a:t>fd</a:t>
            </a:r>
            <a:r>
              <a:rPr lang="en-US" sz="1200" dirty="0"/>
              <a:t>, the read() function reads </a:t>
            </a:r>
            <a:r>
              <a:rPr lang="en-US" sz="1200" dirty="0" err="1"/>
              <a:t>cnt</a:t>
            </a:r>
            <a:r>
              <a:rPr lang="en-US" sz="1200" dirty="0"/>
              <a:t> bytes of input into the memory area indicated by </a:t>
            </a:r>
            <a:r>
              <a:rPr lang="en-US" sz="1200" dirty="0" err="1"/>
              <a:t>buf</a:t>
            </a:r>
            <a:r>
              <a:rPr lang="en-US" sz="1200" dirty="0"/>
              <a:t>. A successful read() updates the access time for the file.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200" b="1" dirty="0"/>
              <a:t>Syntax in C language </a:t>
            </a:r>
            <a:endParaRPr lang="en-US" sz="1200" dirty="0"/>
          </a:p>
          <a:p>
            <a:pPr>
              <a:defRPr/>
            </a:pPr>
            <a:r>
              <a:rPr lang="en-US" sz="1200" dirty="0" err="1"/>
              <a:t>size_t</a:t>
            </a:r>
            <a:r>
              <a:rPr lang="en-US" sz="1200" dirty="0"/>
              <a:t> read (int </a:t>
            </a:r>
            <a:r>
              <a:rPr lang="en-US" sz="1200" dirty="0" err="1"/>
              <a:t>fd</a:t>
            </a:r>
            <a:r>
              <a:rPr lang="en-US" sz="1200" dirty="0"/>
              <a:t>, void* </a:t>
            </a:r>
            <a:r>
              <a:rPr lang="en-US" sz="1200" dirty="0" err="1"/>
              <a:t>buf</a:t>
            </a:r>
            <a:r>
              <a:rPr lang="en-US" sz="1200" dirty="0"/>
              <a:t>, </a:t>
            </a:r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cnt</a:t>
            </a:r>
            <a:r>
              <a:rPr lang="en-US" sz="1200" dirty="0"/>
              <a:t>);  </a:t>
            </a:r>
          </a:p>
          <a:p>
            <a:pPr>
              <a:defRPr/>
            </a:pPr>
            <a:r>
              <a:rPr lang="en-US" sz="1200" b="1" dirty="0"/>
              <a:t>Parameters </a:t>
            </a:r>
            <a:br>
              <a:rPr lang="en-US" sz="1200" dirty="0"/>
            </a:br>
            <a:endParaRPr lang="en-US" sz="1200" dirty="0"/>
          </a:p>
          <a:p>
            <a:pPr lvl="1">
              <a:defRPr/>
            </a:pPr>
            <a:r>
              <a:rPr lang="en-US" sz="1200" b="1" dirty="0" err="1"/>
              <a:t>fd</a:t>
            </a:r>
            <a:r>
              <a:rPr lang="en-US" sz="1200" b="1" dirty="0"/>
              <a:t>:</a:t>
            </a:r>
            <a:r>
              <a:rPr lang="en-US" sz="1200" dirty="0"/>
              <a:t> file </a:t>
            </a:r>
            <a:r>
              <a:rPr lang="en-US" sz="1200" dirty="0" err="1"/>
              <a:t>descripter</a:t>
            </a:r>
            <a:r>
              <a:rPr lang="en-US" sz="1200" dirty="0"/>
              <a:t> </a:t>
            </a:r>
          </a:p>
          <a:p>
            <a:pPr lvl="1">
              <a:defRPr/>
            </a:pPr>
            <a:r>
              <a:rPr lang="en-US" sz="1200" b="1" dirty="0" err="1"/>
              <a:t>buf</a:t>
            </a:r>
            <a:r>
              <a:rPr lang="en-US" sz="1200" b="1" dirty="0"/>
              <a:t>:</a:t>
            </a:r>
            <a:r>
              <a:rPr lang="en-US" sz="1200" dirty="0"/>
              <a:t> buffer to read data from </a:t>
            </a:r>
          </a:p>
          <a:p>
            <a:pPr lvl="1">
              <a:defRPr/>
            </a:pPr>
            <a:r>
              <a:rPr lang="en-US" sz="1200" b="1" dirty="0" err="1"/>
              <a:t>cnt</a:t>
            </a:r>
            <a:r>
              <a:rPr lang="en-US" sz="1200" b="1" dirty="0"/>
              <a:t>:</a:t>
            </a:r>
            <a:r>
              <a:rPr lang="en-US" sz="1200" dirty="0"/>
              <a:t> length of buffer</a:t>
            </a:r>
          </a:p>
          <a:p>
            <a:pPr>
              <a:defRPr/>
            </a:pPr>
            <a:r>
              <a:rPr lang="en-US" sz="1200" b="1" dirty="0"/>
              <a:t>Returns: How many bytes were actually read </a:t>
            </a:r>
            <a:endParaRPr lang="en-US" sz="1200" dirty="0"/>
          </a:p>
          <a:p>
            <a:pPr lvl="1">
              <a:defRPr/>
            </a:pPr>
            <a:r>
              <a:rPr lang="en-US" sz="1200" dirty="0"/>
              <a:t>return Number of bytes read on success </a:t>
            </a:r>
          </a:p>
          <a:p>
            <a:pPr lvl="1">
              <a:defRPr/>
            </a:pPr>
            <a:r>
              <a:rPr lang="en-US" sz="1200" dirty="0"/>
              <a:t>return 0 on reaching end of file </a:t>
            </a:r>
          </a:p>
          <a:p>
            <a:pPr lvl="1">
              <a:defRPr/>
            </a:pPr>
            <a:r>
              <a:rPr lang="en-US" sz="1200" dirty="0"/>
              <a:t>return -1 on error</a:t>
            </a:r>
          </a:p>
          <a:p>
            <a:pPr lvl="1">
              <a:defRPr/>
            </a:pPr>
            <a:r>
              <a:rPr lang="en-US" sz="1200" dirty="0"/>
              <a:t>return -1 on signal interrupt</a:t>
            </a:r>
          </a:p>
          <a:p>
            <a:pPr>
              <a:defRPr/>
            </a:pPr>
            <a:r>
              <a:rPr lang="en-US" sz="1200" b="1" dirty="0"/>
              <a:t>Important points </a:t>
            </a:r>
            <a:endParaRPr lang="en-US" sz="1200" dirty="0"/>
          </a:p>
          <a:p>
            <a:pPr lvl="1">
              <a:defRPr/>
            </a:pPr>
            <a:r>
              <a:rPr lang="en-US" sz="1200" b="1" dirty="0" err="1"/>
              <a:t>buf</a:t>
            </a:r>
            <a:r>
              <a:rPr lang="en-US" sz="1200" dirty="0"/>
              <a:t> needs to point to a valid memory location with length not smaller than the specified size because of overflow.</a:t>
            </a:r>
          </a:p>
          <a:p>
            <a:pPr lvl="1">
              <a:defRPr/>
            </a:pPr>
            <a:r>
              <a:rPr lang="en-US" sz="1200" b="1" dirty="0" err="1"/>
              <a:t>fd</a:t>
            </a:r>
            <a:r>
              <a:rPr lang="en-US" sz="1200" dirty="0"/>
              <a:t> should be a valid file descriptor returned from open() to perform read operation because if </a:t>
            </a:r>
            <a:r>
              <a:rPr lang="en-US" sz="1200" dirty="0" err="1"/>
              <a:t>fd</a:t>
            </a:r>
            <a:r>
              <a:rPr lang="en-US" sz="1200" dirty="0"/>
              <a:t> is NULL then read should generate error.</a:t>
            </a:r>
          </a:p>
          <a:p>
            <a:pPr lvl="1">
              <a:defRPr/>
            </a:pPr>
            <a:r>
              <a:rPr lang="en-US" sz="1200" b="1" dirty="0" err="1"/>
              <a:t>cnt</a:t>
            </a:r>
            <a:r>
              <a:rPr lang="en-US" sz="1200" dirty="0"/>
              <a:t> is the requested number of bytes read, while the return value is the actual number of bytes read. Also, some times read system call should read less bytes than </a:t>
            </a:r>
            <a:r>
              <a:rPr lang="en-US" sz="1200" dirty="0" err="1"/>
              <a:t>cnt</a:t>
            </a:r>
            <a:r>
              <a:rPr lang="en-US" sz="1200" dirty="0"/>
              <a:t>.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>
            <a:extLst>
              <a:ext uri="{FF2B5EF4-FFF2-40B4-BE49-F238E27FC236}">
                <a16:creationId xmlns:a16="http://schemas.microsoft.com/office/drawing/2014/main" id="{AAF9FD87-90B4-183D-6241-3B1B36F5D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84226AF-0C35-21B8-86E3-2B1FC59288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54113"/>
          <a:ext cx="7172325" cy="3189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7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92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C program to illustrate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read system Call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stdio.h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 &lt;</a:t>
                      </a:r>
                      <a:r>
                        <a:rPr lang="en-US" sz="1000" dirty="0" err="1">
                          <a:effectLst/>
                        </a:rPr>
                        <a:t>fcntl.h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main()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*c = (char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*) </a:t>
                      </a:r>
                      <a:r>
                        <a:rPr lang="en-US" sz="1000" dirty="0" err="1">
                          <a:effectLst/>
                        </a:rPr>
                        <a:t>calloc</a:t>
                      </a:r>
                      <a:r>
                        <a:rPr lang="en-US" sz="1000" dirty="0">
                          <a:effectLst/>
                        </a:rPr>
                        <a:t>(100, </a:t>
                      </a:r>
                      <a:r>
                        <a:rPr lang="en-US" sz="1000" dirty="0" err="1">
                          <a:effectLst/>
                        </a:rPr>
                        <a:t>sizeof</a:t>
                      </a:r>
                      <a:r>
                        <a:rPr lang="en-US" sz="1000" dirty="0">
                          <a:effectLst/>
                        </a:rPr>
                        <a:t>(char));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 = open("foo.txt", O_RDONLY);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if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 &lt; 0) { </a:t>
                      </a:r>
                      <a:r>
                        <a:rPr lang="en-US" sz="1000" dirty="0" err="1">
                          <a:effectLst/>
                        </a:rPr>
                        <a:t>perror</a:t>
                      </a:r>
                      <a:r>
                        <a:rPr lang="en-US" sz="1000" dirty="0">
                          <a:effectLst/>
                        </a:rPr>
                        <a:t>("r1"); exit(1); }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 = read(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c, 10);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printf</a:t>
                      </a:r>
                      <a:r>
                        <a:rPr lang="en-US" sz="1000" dirty="0">
                          <a:effectLst/>
                        </a:rPr>
                        <a:t>("called read(% d, c, 10).  returned that %d bytes  were read.\n",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c[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] = '\0';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printf</a:t>
                      </a:r>
                      <a:r>
                        <a:rPr lang="en-US" sz="1000" dirty="0">
                          <a:effectLst/>
                        </a:rPr>
                        <a:t>("Those bytes are as follows: % s\n", c);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17" name="Rectangle 4">
            <a:extLst>
              <a:ext uri="{FF2B5EF4-FFF2-40B4-BE49-F238E27FC236}">
                <a16:creationId xmlns:a16="http://schemas.microsoft.com/office/drawing/2014/main" id="{5EED5BF6-F759-2F21-1FD4-9E3C53E38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14863"/>
            <a:ext cx="6146800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called read(3, c, 10).  returned that 10 bytes  were read.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Those bytes are as follows: 0 0 0 foo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>
            <a:extLst>
              <a:ext uri="{FF2B5EF4-FFF2-40B4-BE49-F238E27FC236}">
                <a16:creationId xmlns:a16="http://schemas.microsoft.com/office/drawing/2014/main" id="{02AA12A8-9AC9-3325-2062-3575EF318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73EA3E-5E25-03E6-463B-411C1C58B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603912"/>
              </p:ext>
            </p:extLst>
          </p:nvPr>
        </p:nvGraphicFramePr>
        <p:xfrm>
          <a:off x="457200" y="1166813"/>
          <a:ext cx="5664200" cy="2905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5125">
                <a:tc>
                  <a:txBody>
                    <a:bodyPr/>
                    <a:lstStyle/>
                    <a:p>
                      <a:pPr marL="0" marR="0" lvl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// C program to illustrate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lvl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// read system Call </a:t>
                      </a:r>
                      <a:endParaRPr lang="en-US" sz="1100">
                        <a:effectLst/>
                      </a:endParaRPr>
                    </a:p>
                    <a:p>
                      <a:pPr marL="0" marR="0" lvl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err="1">
                          <a:effectLst/>
                        </a:rPr>
                        <a:t>stdio.h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>
                        <a:effectLst/>
                      </a:endParaRPr>
                    </a:p>
                    <a:p>
                      <a:pPr marL="0" marR="0" lvl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err="1">
                          <a:effectLst/>
                        </a:rPr>
                        <a:t>fcntl.h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>
                        <a:effectLst/>
                      </a:endParaRPr>
                    </a:p>
                    <a:p>
                      <a:pPr marL="0" marR="0" lvl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lvl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main()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lvl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endParaRPr lang="en-US" sz="1100">
                        <a:effectLst/>
                      </a:endParaRPr>
                    </a:p>
                    <a:p>
                      <a:pPr marL="0" marR="0" lvl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    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c; </a:t>
                      </a:r>
                      <a:endParaRPr lang="en-US" sz="1100">
                        <a:effectLst/>
                      </a:endParaRPr>
                    </a:p>
                    <a:p>
                      <a:pPr marL="0" marR="0" lvl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  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fd1 = Open("foobar.txt", O_RDONLY, 0); </a:t>
                      </a:r>
                      <a:endParaRPr lang="en-US" sz="1100">
                        <a:effectLst/>
                      </a:endParaRPr>
                    </a:p>
                    <a:p>
                      <a:pPr marL="0" marR="0" lvl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  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fd2 = Open("foobar.txt", O_RDONLY, 0); </a:t>
                      </a:r>
                      <a:endParaRPr lang="en-US" sz="1100">
                        <a:effectLst/>
                      </a:endParaRPr>
                    </a:p>
                    <a:p>
                      <a:pPr marL="0" marR="0" lvl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    Read(fd1, &amp;c, 1); </a:t>
                      </a:r>
                      <a:endParaRPr lang="en-US" sz="1100">
                        <a:effectLst/>
                      </a:endParaRPr>
                    </a:p>
                    <a:p>
                      <a:pPr marL="0" marR="0" lvl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    Read(fd2, &amp;c, 1); </a:t>
                      </a:r>
                      <a:endParaRPr lang="en-US" sz="1100">
                        <a:effectLst/>
                      </a:endParaRPr>
                    </a:p>
                    <a:p>
                      <a:pPr marL="0" marR="0" lvl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    </a:t>
                      </a:r>
                      <a:r>
                        <a:rPr lang="en-US" sz="1000" err="1">
                          <a:effectLst/>
                        </a:rPr>
                        <a:t>printf</a:t>
                      </a:r>
                      <a:r>
                        <a:rPr lang="en-US" sz="1000" dirty="0">
                          <a:effectLst/>
                        </a:rPr>
                        <a:t>("c = % c\n", c); </a:t>
                      </a:r>
                      <a:endParaRPr lang="en-US" sz="1100">
                        <a:effectLst/>
                      </a:endParaRPr>
                    </a:p>
                    <a:p>
                      <a:pPr marL="0" marR="0" lvl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    exit(0); </a:t>
                      </a:r>
                      <a:endParaRPr lang="en-US" sz="1100">
                        <a:effectLst/>
                      </a:endParaRPr>
                    </a:p>
                    <a:p>
                      <a:pPr marL="0" marR="0" lvl="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65" name="Rectangle 6">
            <a:extLst>
              <a:ext uri="{FF2B5EF4-FFF2-40B4-BE49-F238E27FC236}">
                <a16:creationId xmlns:a16="http://schemas.microsoft.com/office/drawing/2014/main" id="{BFA646F0-CCEC-9CB9-E6C4-35ACD6628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4071938"/>
            <a:ext cx="8097837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= f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The descriptors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fd1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 and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fd2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 each have their own open file table entry, so each descriptor has its own file position for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foobar.txt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. Thus, the read from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fd2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 reads the first byte of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foobar.txt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, and the output is </a:t>
            </a:r>
            <a:r>
              <a:rPr kumimoji="0" lang="en-US" altLang="en-US" b="1">
                <a:latin typeface="&amp;quot"/>
                <a:cs typeface="Times New Roman" panose="02020603050405020304" pitchFamily="18" charset="0"/>
              </a:rPr>
              <a:t>c = f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, not </a:t>
            </a:r>
            <a:r>
              <a:rPr kumimoji="0" lang="en-US" altLang="en-US" b="1">
                <a:latin typeface="&amp;quot"/>
                <a:cs typeface="Times New Roman" panose="02020603050405020304" pitchFamily="18" charset="0"/>
              </a:rPr>
              <a:t>c = o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. </a:t>
            </a:r>
            <a:endParaRPr kumimoji="0"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>
            <a:extLst>
              <a:ext uri="{FF2B5EF4-FFF2-40B4-BE49-F238E27FC236}">
                <a16:creationId xmlns:a16="http://schemas.microsoft.com/office/drawing/2014/main" id="{9938A63F-30D8-54A4-CD21-1977C8B3F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E782-9208-0BCB-44BA-DF32CF50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346700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1200" b="1" dirty="0"/>
              <a:t>5. write: </a:t>
            </a:r>
            <a:r>
              <a:rPr lang="en-US" sz="1200" dirty="0"/>
              <a:t>Writes </a:t>
            </a:r>
            <a:r>
              <a:rPr lang="en-US" sz="1200" dirty="0" err="1"/>
              <a:t>cnt</a:t>
            </a:r>
            <a:r>
              <a:rPr lang="en-US" sz="1200" dirty="0"/>
              <a:t> bytes from </a:t>
            </a:r>
            <a:r>
              <a:rPr lang="en-US" sz="1200" dirty="0" err="1"/>
              <a:t>buf</a:t>
            </a:r>
            <a:r>
              <a:rPr lang="en-US" sz="1200" dirty="0"/>
              <a:t> to the file associated with </a:t>
            </a:r>
            <a:r>
              <a:rPr lang="en-US" sz="1200" dirty="0" err="1"/>
              <a:t>fd</a:t>
            </a:r>
            <a:r>
              <a:rPr lang="en-US" sz="1200" dirty="0"/>
              <a:t>. If </a:t>
            </a:r>
            <a:r>
              <a:rPr lang="en-US" sz="1200" dirty="0" err="1"/>
              <a:t>cnt</a:t>
            </a:r>
            <a:r>
              <a:rPr lang="en-US" sz="1200" dirty="0"/>
              <a:t> is zero, write() simply returns 0 without attempting any other action. </a:t>
            </a:r>
            <a:endParaRPr lang="en-US" sz="1100" dirty="0"/>
          </a:p>
          <a:p>
            <a:pPr>
              <a:defRPr/>
            </a:pPr>
            <a:r>
              <a:rPr lang="en-US" sz="1200" dirty="0"/>
              <a:t>#include &lt;</a:t>
            </a:r>
            <a:r>
              <a:rPr lang="en-US" sz="1200" dirty="0" err="1"/>
              <a:t>fcntl.h</a:t>
            </a:r>
            <a:r>
              <a:rPr lang="en-US" sz="1200" dirty="0"/>
              <a:t>&gt;</a:t>
            </a:r>
            <a:endParaRPr lang="en-US" sz="1100" dirty="0"/>
          </a:p>
          <a:p>
            <a:pPr>
              <a:defRPr/>
            </a:pPr>
            <a:r>
              <a:rPr lang="en-US" sz="1200" dirty="0" err="1"/>
              <a:t>size_t</a:t>
            </a:r>
            <a:r>
              <a:rPr lang="en-US" sz="1200" dirty="0"/>
              <a:t> write (int </a:t>
            </a:r>
            <a:r>
              <a:rPr lang="en-US" sz="1200" dirty="0" err="1"/>
              <a:t>fd</a:t>
            </a:r>
            <a:r>
              <a:rPr lang="en-US" sz="1200" dirty="0"/>
              <a:t>, void* </a:t>
            </a:r>
            <a:r>
              <a:rPr lang="en-US" sz="1200" dirty="0" err="1"/>
              <a:t>buf</a:t>
            </a:r>
            <a:r>
              <a:rPr lang="en-US" sz="1200" dirty="0"/>
              <a:t>, </a:t>
            </a:r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cnt</a:t>
            </a:r>
            <a:r>
              <a:rPr lang="en-US" sz="1200" dirty="0"/>
              <a:t>); </a:t>
            </a:r>
            <a:endParaRPr lang="en-US" sz="1100" dirty="0"/>
          </a:p>
          <a:p>
            <a:pPr>
              <a:defRPr/>
            </a:pPr>
            <a:r>
              <a:rPr lang="en-US" sz="1200" b="1" dirty="0"/>
              <a:t>Parameters 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fd</a:t>
            </a:r>
            <a:r>
              <a:rPr lang="en-US" sz="1200" b="1" dirty="0"/>
              <a:t>:</a:t>
            </a:r>
            <a:r>
              <a:rPr lang="en-US" sz="1200" dirty="0"/>
              <a:t> file </a:t>
            </a:r>
            <a:r>
              <a:rPr lang="en-US" sz="1200" dirty="0" err="1"/>
              <a:t>descripter</a:t>
            </a:r>
            <a:r>
              <a:rPr lang="en-US" sz="1200" dirty="0"/>
              <a:t> 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buf</a:t>
            </a:r>
            <a:r>
              <a:rPr lang="en-US" sz="1200" b="1" dirty="0"/>
              <a:t>:</a:t>
            </a:r>
            <a:r>
              <a:rPr lang="en-US" sz="1200" dirty="0"/>
              <a:t> buffer to write data to 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cnt</a:t>
            </a:r>
            <a:r>
              <a:rPr lang="en-US" sz="1200" b="1" dirty="0"/>
              <a:t>:</a:t>
            </a:r>
            <a:r>
              <a:rPr lang="en-US" sz="1200" dirty="0"/>
              <a:t> length of buffer</a:t>
            </a:r>
            <a:endParaRPr lang="en-US" sz="1100" dirty="0"/>
          </a:p>
          <a:p>
            <a:pPr>
              <a:defRPr/>
            </a:pPr>
            <a:r>
              <a:rPr lang="en-US" sz="1200" b="1" dirty="0"/>
              <a:t>Returns: How many bytes were actually written 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return Number of bytes written on success 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return 0 on reaching end of file 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return -1 on error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return -1 on signal interrupt</a:t>
            </a:r>
            <a:endParaRPr lang="en-US" sz="1100" dirty="0"/>
          </a:p>
          <a:p>
            <a:pPr>
              <a:defRPr/>
            </a:pPr>
            <a:r>
              <a:rPr lang="en-US" sz="1200" b="1" dirty="0"/>
              <a:t>Important points</a:t>
            </a:r>
            <a:r>
              <a:rPr lang="en-US" sz="1200" dirty="0"/>
              <a:t> 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The file needs to be opened for write operations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buf</a:t>
            </a:r>
            <a:r>
              <a:rPr lang="en-US" sz="1200" b="1" dirty="0"/>
              <a:t> </a:t>
            </a:r>
            <a:r>
              <a:rPr lang="en-US" sz="1200" dirty="0"/>
              <a:t>needs to be at least as long as specified by </a:t>
            </a:r>
            <a:r>
              <a:rPr lang="en-US" sz="1200" dirty="0" err="1"/>
              <a:t>cnt</a:t>
            </a:r>
            <a:r>
              <a:rPr lang="en-US" sz="1200" dirty="0"/>
              <a:t> because if </a:t>
            </a:r>
            <a:r>
              <a:rPr lang="en-US" sz="1200" dirty="0" err="1"/>
              <a:t>buf</a:t>
            </a:r>
            <a:r>
              <a:rPr lang="en-US" sz="1200" dirty="0"/>
              <a:t> size less than the </a:t>
            </a:r>
            <a:r>
              <a:rPr lang="en-US" sz="1200" dirty="0" err="1"/>
              <a:t>cnt</a:t>
            </a:r>
            <a:r>
              <a:rPr lang="en-US" sz="1200" dirty="0"/>
              <a:t> then </a:t>
            </a:r>
            <a:r>
              <a:rPr lang="en-US" sz="1200" dirty="0" err="1"/>
              <a:t>buf</a:t>
            </a:r>
            <a:r>
              <a:rPr lang="en-US" sz="1200" dirty="0"/>
              <a:t> will lead to the overflow condition.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cnt</a:t>
            </a:r>
            <a:r>
              <a:rPr lang="en-US" sz="1200" dirty="0"/>
              <a:t> is the requested number of bytes to write, while the return value is the actual number of bytes written. This happens when </a:t>
            </a:r>
            <a:r>
              <a:rPr lang="en-US" sz="1200" b="1" dirty="0" err="1"/>
              <a:t>fd</a:t>
            </a:r>
            <a:r>
              <a:rPr lang="en-US" sz="1200" dirty="0"/>
              <a:t> have a less number of bytes to write than </a:t>
            </a:r>
            <a:r>
              <a:rPr lang="en-US" sz="1200" dirty="0" err="1"/>
              <a:t>cnt</a:t>
            </a:r>
            <a:r>
              <a:rPr lang="en-US" sz="1200" dirty="0"/>
              <a:t>.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If write() is interrupted by a signal, the effect is one of the following:</a:t>
            </a:r>
            <a:br>
              <a:rPr lang="en-US" sz="1200" dirty="0"/>
            </a:br>
            <a:r>
              <a:rPr lang="en-US" sz="1200" dirty="0"/>
              <a:t>-If write() has not written any data yet, it returns -1 and sets </a:t>
            </a:r>
            <a:r>
              <a:rPr lang="en-US" sz="1200" dirty="0" err="1"/>
              <a:t>errno</a:t>
            </a:r>
            <a:r>
              <a:rPr lang="en-US" sz="1200" dirty="0"/>
              <a:t> to EINTR.</a:t>
            </a:r>
            <a:br>
              <a:rPr lang="en-US" sz="1200" dirty="0"/>
            </a:br>
            <a:r>
              <a:rPr lang="en-US" sz="1200" dirty="0"/>
              <a:t>-If write() has successfully written some data, it returns the number of bytes it wrote before it was interrupted.</a:t>
            </a:r>
            <a:endParaRPr lang="en-US" sz="11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032C935435144E8D299B66439982D6" ma:contentTypeVersion="4" ma:contentTypeDescription="Create a new document." ma:contentTypeScope="" ma:versionID="dfa9b77364dbbd8662481e3a378542cc">
  <xsd:schema xmlns:xsd="http://www.w3.org/2001/XMLSchema" xmlns:xs="http://www.w3.org/2001/XMLSchema" xmlns:p="http://schemas.microsoft.com/office/2006/metadata/properties" xmlns:ns2="1edc5ba7-883f-441b-8124-e02b3a41d704" targetNamespace="http://schemas.microsoft.com/office/2006/metadata/properties" ma:root="true" ma:fieldsID="5b19e8a3d83be317f04bcb21074f685d" ns2:_="">
    <xsd:import namespace="1edc5ba7-883f-441b-8124-e02b3a41d7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c5ba7-883f-441b-8124-e02b3a41d7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9042CB-E1E7-4997-B8EC-346817962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dc5ba7-883f-441b-8124-e02b3a41d7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763A0E-4D7D-4FF1-AE06-7AC68D9FCB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14901</TotalTime>
  <Words>4240</Words>
  <Application>Microsoft Office PowerPoint</Application>
  <PresentationFormat>On-screen Show (4:3)</PresentationFormat>
  <Paragraphs>462</Paragraphs>
  <Slides>27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os-8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Print “hello world” from the program without use any printf or cout function. </vt:lpstr>
      <vt:lpstr>Dup System Call</vt:lpstr>
      <vt:lpstr>Dup System Call</vt:lpstr>
      <vt:lpstr>Dup2 System Call</vt:lpstr>
      <vt:lpstr>Dup2 System Call</vt:lpstr>
      <vt:lpstr>File Descripter</vt:lpstr>
      <vt:lpstr>File Descripter</vt:lpstr>
      <vt:lpstr>File Descripter </vt:lpstr>
      <vt:lpstr>Ordinary Pipes</vt:lpstr>
      <vt:lpstr>Ordinary Pipes</vt:lpstr>
      <vt:lpstr>Implementation of ls | wc using pipe</vt:lpstr>
      <vt:lpstr>Implementation of who | wc using pipe</vt:lpstr>
      <vt:lpstr>C Program to print “Hello” using pipe</vt:lpstr>
      <vt:lpstr>C Program to print user I/P on Screen using pipe</vt:lpstr>
      <vt:lpstr>C Program to redirect output of ls | wc to a file using pipe</vt:lpstr>
      <vt:lpstr>Named Pipes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Vaishali Yadav [MU - Jaipur]</cp:lastModifiedBy>
  <cp:revision>371</cp:revision>
  <cp:lastPrinted>2013-10-02T18:16:40Z</cp:lastPrinted>
  <dcterms:created xsi:type="dcterms:W3CDTF">2011-01-13T23:43:38Z</dcterms:created>
  <dcterms:modified xsi:type="dcterms:W3CDTF">2025-04-07T04:52:05Z</dcterms:modified>
</cp:coreProperties>
</file>