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3"/>
  </p:sldMasterIdLst>
  <p:notesMasterIdLst>
    <p:notesMasterId r:id="rId31"/>
  </p:notesMasterIdLst>
  <p:handoutMasterIdLst>
    <p:handoutMasterId r:id="rId32"/>
  </p:handoutMasterIdLst>
  <p:sldIdLst>
    <p:sldId id="476" r:id="rId4"/>
    <p:sldId id="477" r:id="rId5"/>
    <p:sldId id="478" r:id="rId6"/>
    <p:sldId id="479" r:id="rId7"/>
    <p:sldId id="480" r:id="rId8"/>
    <p:sldId id="481" r:id="rId9"/>
    <p:sldId id="482" r:id="rId10"/>
    <p:sldId id="483" r:id="rId11"/>
    <p:sldId id="484" r:id="rId12"/>
    <p:sldId id="485" r:id="rId13"/>
    <p:sldId id="486" r:id="rId14"/>
    <p:sldId id="490" r:id="rId15"/>
    <p:sldId id="491" r:id="rId16"/>
    <p:sldId id="492" r:id="rId17"/>
    <p:sldId id="493" r:id="rId18"/>
    <p:sldId id="487" r:id="rId19"/>
    <p:sldId id="488" r:id="rId20"/>
    <p:sldId id="489" r:id="rId21"/>
    <p:sldId id="472" r:id="rId22"/>
    <p:sldId id="473" r:id="rId23"/>
    <p:sldId id="494" r:id="rId24"/>
    <p:sldId id="495" r:id="rId25"/>
    <p:sldId id="496" r:id="rId26"/>
    <p:sldId id="497" r:id="rId27"/>
    <p:sldId id="498" r:id="rId28"/>
    <p:sldId id="466" r:id="rId29"/>
    <p:sldId id="467" r:id="rId3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20" y="5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0B3A832-010B-49BF-B5A1-EAE35A2E32C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714BE84-1096-2F39-2691-7BA5514CE0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algn="r"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C3829D13-A561-1B2A-7B5A-A26CECA593E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488E6A52-768A-4AFB-93CC-F4DF6F26442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B3A42EE3-73A6-4F4D-8BB0-0A54846C69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0D5652A-9716-04AF-4453-8C23E2A875F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0C5875B-0AFA-783F-06F0-F0191D1688C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algn="r"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9C63CDB-5C6D-18D7-7D5A-E1404AB65EA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9877FB7-4FDF-F378-4396-E9B59967C03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B8723A45-3562-29CF-3F95-388CF9B1995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5D836D8D-B5A1-FEB0-09B1-91B205BB33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D2E01F2-D123-474F-9F69-F88B5E7511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217BC6E-E200-6609-660C-26A73B58F3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2F3F808-5C4A-CA48-CFDD-222005D7D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461A898-2079-3288-6A4F-91275A7375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1655920-2786-ADB0-E146-17931E992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9C2089B-0C13-0A5F-5B39-2CB19E687B0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8EC6D73C-1F1F-8982-B105-5837D21BE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FB908A4-BC77-ED87-FB30-412F09107E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C5A5453-24BB-126C-4EC7-B8AE72E92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1B7A3AC-1EAA-97AD-D743-918E25A0D43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D87A466-DE0F-8260-2DA5-5C572E8BC7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AE53794-42DD-F7C8-48B7-518BE960DDF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ACAB07C-1130-630F-91B8-836E5E50AE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93FDAB3-7206-301C-9614-35DF2A1D88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2FDB081-5053-F13C-E9CD-CA2E56BB9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36ACB60-92DB-5EED-E382-067B93E968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9555E36-9002-7982-8646-C26C785E0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107D1333-5338-74FD-FBE6-F2AAF2AED20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9858ABA-1797-497F-5587-CD3D737B0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6DA9ADB-2D6E-DF25-7079-6D318C1494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6B7DA6B-BF5D-06FF-5492-E4B52078D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C680755-3DA2-A8B5-7116-9D1A67253B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0A91AC3-114E-3BEC-A009-6CB26F42FD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A28D7BC-C360-62DD-9811-22F0F9714EA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3C796B9-6CA7-16CE-FDA8-7C969F2DC3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EC0A388-156C-F9DE-DD2D-5809EFF1E3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56F6805-7217-1B57-67E2-55FB7A289F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73D6F99-2080-1138-1B86-350FBF9E7F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1C73C48-94C2-535D-0DC3-D1D7176B0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703F5D3-FE47-E11F-4DEA-FC64522E9B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5B3460C-5CAA-D320-A4C7-A28F6C2D28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CA49C0E-B600-955A-436A-31BAF7B7B3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C638361-19F9-1CB4-A091-342629E032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CDA7D61-6907-61BE-091A-5631832320F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1A3A441-84DD-9551-A964-70CED9E09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9EB08CA-A0CC-9722-12D9-E3B45F89160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E6D8276-9B17-3D56-DC3F-6EB226E3E5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0B538AA-F382-A26D-7BC9-B1249E3D43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EFE7240-7B4F-95D2-0B27-8C24DD02C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BCFB8E33-F38E-0B50-3039-A7796326458D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088DB280-90DD-7BB5-ADC9-E30876035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9337E494-6AA7-BA95-0D2B-B592BAF17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E861B5C6-9F25-88DB-F78B-AA5C1E14D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6" name="Text Box 7">
            <a:extLst>
              <a:ext uri="{FF2B5EF4-FFF2-40B4-BE49-F238E27FC236}">
                <a16:creationId xmlns:a16="http://schemas.microsoft.com/office/drawing/2014/main" id="{2B2F25CF-C810-53DC-C1E4-BCEB72934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39BDF47B-8C62-40A1-A2A9-971E97967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8" name="Picture 9" descr="dino_4">
            <a:extLst>
              <a:ext uri="{FF2B5EF4-FFF2-40B4-BE49-F238E27FC236}">
                <a16:creationId xmlns:a16="http://schemas.microsoft.com/office/drawing/2014/main" id="{E44FC528-2C5A-040F-8CDD-085743002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8A25C5A4-D33F-0BD4-D8AC-AFF9BE5C0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414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54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71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0765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278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492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025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457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185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597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230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0F63D41E-8A25-041D-6D10-8AFB584C0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46D87B99-941C-94AB-3819-9641001C9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427A9E9-46E8-154C-02AD-D36328446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DA932E9-019F-D6ED-D141-5C4FF94F2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0CB70CF4-3CEF-DC35-DF7E-667A048EAC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C870EA0-C1FF-A8BD-D1BA-E1032956D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5784F95-9E6E-7024-299E-98892EAB2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CFD08901-7CC9-B8FB-05FD-05B6CB174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3.</a:t>
            </a:r>
            <a:fld id="{18F8AAA6-B4E1-4D97-8865-27DD1CD310E6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2F33A15F-7F0A-E053-0AFC-B48C756F9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1FEA02BA-2CDC-9BD1-BAF6-6D72109C0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5B5A236F-573C-2A68-6976-F33596D25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puterhope.com/jargon/i/inode.htm" TargetMode="External"/><Relationship Id="rId3" Type="http://schemas.openxmlformats.org/officeDocument/2006/relationships/hyperlink" Target="https://www.computerhope.com/jargon/f/file.htm" TargetMode="External"/><Relationship Id="rId7" Type="http://schemas.openxmlformats.org/officeDocument/2006/relationships/hyperlink" Target="https://www.computerhope.com/jargon/r/return.ht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hope.com/jargon/p/process.htm" TargetMode="External"/><Relationship Id="rId11" Type="http://schemas.openxmlformats.org/officeDocument/2006/relationships/hyperlink" Target="https://www.computerhope.com/jargon/r/readonly.htm" TargetMode="External"/><Relationship Id="rId5" Type="http://schemas.openxmlformats.org/officeDocument/2006/relationships/hyperlink" Target="https://www.computerhope.com/jargon/i/integer.htm" TargetMode="External"/><Relationship Id="rId10" Type="http://schemas.openxmlformats.org/officeDocument/2006/relationships/hyperlink" Target="https://www.computerhope.com/jargon/d/datastre.htm" TargetMode="External"/><Relationship Id="rId4" Type="http://schemas.openxmlformats.org/officeDocument/2006/relationships/hyperlink" Target="https://www.computerhope.com/os.htm" TargetMode="External"/><Relationship Id="rId9" Type="http://schemas.openxmlformats.org/officeDocument/2006/relationships/hyperlink" Target="https://www.computerhope.com/jargon/o/offset.ht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6">
            <a:extLst>
              <a:ext uri="{FF2B5EF4-FFF2-40B4-BE49-F238E27FC236}">
                <a16:creationId xmlns:a16="http://schemas.microsoft.com/office/drawing/2014/main" id="{C36AC335-9CE6-FB30-DEFA-9818B28FA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sp>
        <p:nvSpPr>
          <p:cNvPr id="54275" name="Content Placeholder 7">
            <a:extLst>
              <a:ext uri="{FF2B5EF4-FFF2-40B4-BE49-F238E27FC236}">
                <a16:creationId xmlns:a16="http://schemas.microsoft.com/office/drawing/2014/main" id="{A90DC383-CE4D-9EE1-6A20-E40D01A03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25" y="1138238"/>
            <a:ext cx="7612063" cy="5589587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  <a:defRPr/>
            </a:pPr>
            <a:r>
              <a:rPr lang="en-US" sz="1600" b="1" dirty="0"/>
              <a:t>Basically there are total 5 types of I/O system calls:</a:t>
            </a:r>
            <a:endParaRPr lang="en-US" sz="1400" b="1" dirty="0"/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b="1" dirty="0"/>
              <a:t>1. Create: </a:t>
            </a:r>
            <a:r>
              <a:rPr lang="en-US" sz="1600" dirty="0"/>
              <a:t>Used to Create a new empty file. </a:t>
            </a:r>
            <a:endParaRPr lang="en-US" sz="1400" dirty="0"/>
          </a:p>
          <a:p>
            <a:pPr>
              <a:defRPr/>
            </a:pPr>
            <a:r>
              <a:rPr lang="en-US" sz="1600" b="1" dirty="0"/>
              <a:t>Syntax in C language: </a:t>
            </a:r>
            <a:endParaRPr lang="en-US" sz="1400" dirty="0"/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	int </a:t>
            </a:r>
            <a:r>
              <a:rPr lang="en-US" sz="1600" dirty="0" err="1"/>
              <a:t>creat</a:t>
            </a:r>
            <a:r>
              <a:rPr lang="en-US" sz="1600" dirty="0"/>
              <a:t>(char *filename, </a:t>
            </a:r>
            <a:r>
              <a:rPr lang="en-US" sz="1600" dirty="0" err="1"/>
              <a:t>mode_t</a:t>
            </a:r>
            <a:r>
              <a:rPr lang="en-US" sz="1600" dirty="0"/>
              <a:t> mode)</a:t>
            </a:r>
            <a:endParaRPr lang="en-US" sz="1400" dirty="0"/>
          </a:p>
          <a:p>
            <a:pPr>
              <a:defRPr/>
            </a:pPr>
            <a:r>
              <a:rPr lang="en-US" sz="1600" b="1" dirty="0"/>
              <a:t>Parameter :</a:t>
            </a:r>
            <a:r>
              <a:rPr lang="en-US" sz="1600" dirty="0"/>
              <a:t> </a:t>
            </a:r>
            <a:endParaRPr lang="en-US" sz="1400" dirty="0"/>
          </a:p>
          <a:p>
            <a:pPr lvl="1">
              <a:defRPr/>
            </a:pPr>
            <a:r>
              <a:rPr lang="en-US" sz="1600" b="1" dirty="0"/>
              <a:t>filename :</a:t>
            </a:r>
            <a:r>
              <a:rPr lang="en-US" sz="1600" dirty="0"/>
              <a:t> name of the file which you want to create</a:t>
            </a:r>
            <a:endParaRPr lang="en-US" sz="1400" dirty="0"/>
          </a:p>
          <a:p>
            <a:pPr lvl="1">
              <a:defRPr/>
            </a:pPr>
            <a:r>
              <a:rPr lang="en-US" sz="1600" b="1" dirty="0"/>
              <a:t>mode :</a:t>
            </a:r>
            <a:r>
              <a:rPr lang="en-US" sz="1600" dirty="0"/>
              <a:t> indicates permissions of new file.</a:t>
            </a:r>
            <a:endParaRPr lang="en-US" sz="1400" dirty="0"/>
          </a:p>
          <a:p>
            <a:pPr>
              <a:defRPr/>
            </a:pPr>
            <a:r>
              <a:rPr lang="en-US" sz="1600" b="1" dirty="0"/>
              <a:t>Returns :</a:t>
            </a:r>
            <a:r>
              <a:rPr lang="en-US" sz="1600" dirty="0"/>
              <a:t> </a:t>
            </a:r>
            <a:br>
              <a:rPr lang="en-US" sz="1600" dirty="0"/>
            </a:br>
            <a:endParaRPr lang="en-US" sz="1400" dirty="0"/>
          </a:p>
          <a:p>
            <a:pPr lvl="1">
              <a:defRPr/>
            </a:pPr>
            <a:r>
              <a:rPr lang="en-US" sz="1600" dirty="0"/>
              <a:t>return first unused file descriptor (generally 3 when first </a:t>
            </a:r>
            <a:r>
              <a:rPr lang="en-US" sz="1600" dirty="0" err="1"/>
              <a:t>creat</a:t>
            </a:r>
            <a:r>
              <a:rPr lang="en-US" sz="1600" dirty="0"/>
              <a:t> use in process </a:t>
            </a:r>
            <a:r>
              <a:rPr lang="en-US" sz="1600" dirty="0" err="1"/>
              <a:t>beacuse</a:t>
            </a:r>
            <a:r>
              <a:rPr lang="en-US" sz="1600" dirty="0"/>
              <a:t> 0, 1, 2 </a:t>
            </a:r>
            <a:r>
              <a:rPr lang="en-US" sz="1600" dirty="0" err="1"/>
              <a:t>fd</a:t>
            </a:r>
            <a:r>
              <a:rPr lang="en-US" sz="1600" dirty="0"/>
              <a:t> are reserved)</a:t>
            </a:r>
            <a:endParaRPr lang="en-US" sz="1400" dirty="0"/>
          </a:p>
          <a:p>
            <a:pPr lvl="1">
              <a:defRPr/>
            </a:pPr>
            <a:r>
              <a:rPr lang="en-US" sz="1600" dirty="0"/>
              <a:t>return -1 when error</a:t>
            </a:r>
            <a:endParaRPr lang="en-US" sz="1400" dirty="0"/>
          </a:p>
          <a:p>
            <a:pPr>
              <a:defRPr/>
            </a:pPr>
            <a:r>
              <a:rPr lang="en-US" sz="1600" b="1" dirty="0"/>
              <a:t>How it work in OS</a:t>
            </a:r>
            <a:r>
              <a:rPr lang="en-US" sz="1600" dirty="0"/>
              <a:t> </a:t>
            </a:r>
            <a:endParaRPr lang="en-US" sz="1400" dirty="0"/>
          </a:p>
          <a:p>
            <a:pPr lvl="1">
              <a:defRPr/>
            </a:pPr>
            <a:r>
              <a:rPr lang="en-US" sz="1600" dirty="0"/>
              <a:t>Create new empty file on disk</a:t>
            </a:r>
            <a:endParaRPr lang="en-US" sz="1400" dirty="0"/>
          </a:p>
          <a:p>
            <a:pPr lvl="1">
              <a:defRPr/>
            </a:pPr>
            <a:r>
              <a:rPr lang="en-US" sz="1600" dirty="0"/>
              <a:t>Create file table entry</a:t>
            </a:r>
            <a:endParaRPr lang="en-US" sz="1400" dirty="0"/>
          </a:p>
          <a:p>
            <a:pPr lvl="1">
              <a:defRPr/>
            </a:pPr>
            <a:r>
              <a:rPr lang="en-US" sz="1600" dirty="0"/>
              <a:t>Set first unused file descriptor to point to file table entry</a:t>
            </a:r>
            <a:endParaRPr lang="en-US" sz="1400" dirty="0"/>
          </a:p>
          <a:p>
            <a:pPr lvl="1">
              <a:defRPr/>
            </a:pPr>
            <a:r>
              <a:rPr lang="en-US" sz="1600" dirty="0"/>
              <a:t>Return file descriptor used, -1 upon failure</a:t>
            </a:r>
            <a:endParaRPr lang="en-US" sz="1400" dirty="0"/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6">
            <a:extLst>
              <a:ext uri="{FF2B5EF4-FFF2-40B4-BE49-F238E27FC236}">
                <a16:creationId xmlns:a16="http://schemas.microsoft.com/office/drawing/2014/main" id="{C75B85DA-7594-CDC2-BA53-F9AA63D6E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E33F1B-FB3F-E953-F2EB-4513123B1F9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49363"/>
          <a:ext cx="4349750" cy="38996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4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8900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C program to illustrate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write system Call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#include&lt;</a:t>
                      </a:r>
                      <a:r>
                        <a:rPr lang="en-US" sz="1000" dirty="0" err="1">
                          <a:effectLst/>
                        </a:rPr>
                        <a:t>stdio.h</a:t>
                      </a:r>
                      <a:r>
                        <a:rPr lang="en-US" sz="1000" dirty="0">
                          <a:effectLst/>
                        </a:rPr>
                        <a:t>&gt;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#include &lt;</a:t>
                      </a:r>
                      <a:r>
                        <a:rPr lang="en-US" sz="1000" dirty="0" err="1">
                          <a:effectLst/>
                        </a:rPr>
                        <a:t>fcntl.h</a:t>
                      </a:r>
                      <a:r>
                        <a:rPr lang="en-US" sz="1000" dirty="0">
                          <a:effectLst/>
                        </a:rPr>
                        <a:t>&gt;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main()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{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sz</a:t>
                      </a:r>
                      <a:r>
                        <a:rPr lang="en-US" sz="1000" dirty="0">
                          <a:effectLst/>
                        </a:rPr>
                        <a:t>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 = open("foo.txt", O_WRONLY | O_CREAT , 0644);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if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 &lt; 0)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{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 </a:t>
                      </a:r>
                      <a:r>
                        <a:rPr lang="en-US" sz="1000" dirty="0" err="1">
                          <a:effectLst/>
                        </a:rPr>
                        <a:t>perror</a:t>
                      </a:r>
                      <a:r>
                        <a:rPr lang="en-US" sz="1000" dirty="0">
                          <a:effectLst/>
                        </a:rPr>
                        <a:t>("r1");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 exit(1);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}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</a:t>
                      </a:r>
                      <a:r>
                        <a:rPr lang="en-US" sz="1000" dirty="0" err="1">
                          <a:effectLst/>
                        </a:rPr>
                        <a:t>sz</a:t>
                      </a:r>
                      <a:r>
                        <a:rPr lang="en-US" sz="1000" dirty="0">
                          <a:effectLst/>
                        </a:rPr>
                        <a:t> = write(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, "hello geeks\n", </a:t>
                      </a:r>
                      <a:r>
                        <a:rPr lang="en-US" sz="1000" dirty="0" err="1">
                          <a:effectLst/>
                        </a:rPr>
                        <a:t>strlen</a:t>
                      </a:r>
                      <a:r>
                        <a:rPr lang="en-US" sz="1000" dirty="0">
                          <a:effectLst/>
                        </a:rPr>
                        <a:t>("hello geeks\n"));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</a:t>
                      </a:r>
                      <a:r>
                        <a:rPr lang="en-US" sz="1000" dirty="0" err="1">
                          <a:effectLst/>
                        </a:rPr>
                        <a:t>printf</a:t>
                      </a:r>
                      <a:r>
                        <a:rPr lang="en-US" sz="1000" dirty="0">
                          <a:effectLst/>
                        </a:rPr>
                        <a:t>("called write(% d, \"hello geeks\\n\", %d)."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" It returned %d\n", 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dirty="0" err="1">
                          <a:effectLst/>
                        </a:rPr>
                        <a:t>strlen</a:t>
                      </a:r>
                      <a:r>
                        <a:rPr lang="en-US" sz="1000" dirty="0">
                          <a:effectLst/>
                        </a:rPr>
                        <a:t>("hello geeks\n"), </a:t>
                      </a:r>
                      <a:r>
                        <a:rPr lang="en-US" sz="1000" dirty="0" err="1">
                          <a:effectLst/>
                        </a:rPr>
                        <a:t>sz</a:t>
                      </a:r>
                      <a:r>
                        <a:rPr lang="en-US" sz="1000" dirty="0">
                          <a:effectLst/>
                        </a:rPr>
                        <a:t>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close(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}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561" name="Rectangle 4">
            <a:extLst>
              <a:ext uri="{FF2B5EF4-FFF2-40B4-BE49-F238E27FC236}">
                <a16:creationId xmlns:a16="http://schemas.microsoft.com/office/drawing/2014/main" id="{81F8FDCF-122C-BAD2-08E1-1F9DDB9F6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8" y="1055688"/>
            <a:ext cx="2952750" cy="532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Output: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called write(3, "hello geeks\n", 12).  it returned 11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Here, when you see in the file foo.txt after running the code, you get a “</a:t>
            </a:r>
            <a:r>
              <a:rPr kumimoji="0" lang="en-US" altLang="en-US" i="1">
                <a:latin typeface="&amp;quot"/>
                <a:cs typeface="Times New Roman" panose="02020603050405020304" pitchFamily="18" charset="0"/>
              </a:rPr>
              <a:t>hello geeks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“. If foo.txt file already have some content in it then write system call overwrite the content and all previous content are </a:t>
            </a:r>
            <a:r>
              <a:rPr kumimoji="0" lang="en-US" altLang="en-US" b="1" i="1">
                <a:latin typeface="&amp;quot"/>
                <a:cs typeface="Times New Roman" panose="02020603050405020304" pitchFamily="18" charset="0"/>
              </a:rPr>
              <a:t>deleted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 and only “</a:t>
            </a:r>
            <a:r>
              <a:rPr kumimoji="0" lang="en-US" altLang="en-US" i="1">
                <a:latin typeface="&amp;quot"/>
                <a:cs typeface="Times New Roman" panose="02020603050405020304" pitchFamily="18" charset="0"/>
              </a:rPr>
              <a:t>hello geeks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” content will have in the file. </a:t>
            </a:r>
            <a:endParaRPr kumimoji="0" lang="en-US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6">
            <a:extLst>
              <a:ext uri="{FF2B5EF4-FFF2-40B4-BE49-F238E27FC236}">
                <a16:creationId xmlns:a16="http://schemas.microsoft.com/office/drawing/2014/main" id="{5C0F80BC-9D32-A507-5C23-3B96A4B1E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1119188"/>
          </a:xfrm>
        </p:spPr>
        <p:txBody>
          <a:bodyPr/>
          <a:lstStyle/>
          <a:p>
            <a:r>
              <a:rPr lang="en-US" altLang="en-US" sz="2400"/>
              <a:t>Print “hello world” from the program without use any printf or cout function.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EA0DDF4-3205-DCDC-DCB5-79498D8244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6450" y="1281113"/>
          <a:ext cx="2925763" cy="4433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5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3887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C program to illustrate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I/O system Calls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#include&lt;</a:t>
                      </a:r>
                      <a:r>
                        <a:rPr lang="en-US" sz="1000" dirty="0" err="1">
                          <a:effectLst/>
                        </a:rPr>
                        <a:t>stdio.h</a:t>
                      </a:r>
                      <a:r>
                        <a:rPr lang="en-US" sz="1000" dirty="0">
                          <a:effectLst/>
                        </a:rPr>
                        <a:t>&gt;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#include&lt;</a:t>
                      </a:r>
                      <a:r>
                        <a:rPr lang="en-US" sz="1000" dirty="0" err="1">
                          <a:effectLst/>
                        </a:rPr>
                        <a:t>fcntl.h</a:t>
                      </a:r>
                      <a:r>
                        <a:rPr lang="en-US" sz="1000" dirty="0">
                          <a:effectLst/>
                        </a:rPr>
                        <a:t>&gt;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main (void)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{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[2];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char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buf1[12] = "hello world";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char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buf2[12];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// assume foobar.txt is already created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[0] = open("foobar.txt", O_RDWR);        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[1] = open("foobar.txt", O_RDWR);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write(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[0], buf1, </a:t>
                      </a:r>
                      <a:r>
                        <a:rPr lang="en-US" sz="1000" dirty="0" err="1">
                          <a:effectLst/>
                        </a:rPr>
                        <a:t>strlen</a:t>
                      </a:r>
                      <a:r>
                        <a:rPr lang="en-US" sz="1000" dirty="0">
                          <a:effectLst/>
                        </a:rPr>
                        <a:t>(buf1));         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write(1, buf2, read(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[1], buf2, 12));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close(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[0]);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close(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[1]);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return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0;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}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09" name="Rectangle 6">
            <a:extLst>
              <a:ext uri="{FF2B5EF4-FFF2-40B4-BE49-F238E27FC236}">
                <a16:creationId xmlns:a16="http://schemas.microsoft.com/office/drawing/2014/main" id="{5EF289A2-43E3-D59D-AC47-E592BDACD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1436688"/>
            <a:ext cx="4181475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Output: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 world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6">
            <a:extLst>
              <a:ext uri="{FF2B5EF4-FFF2-40B4-BE49-F238E27FC236}">
                <a16:creationId xmlns:a16="http://schemas.microsoft.com/office/drawing/2014/main" id="{1FDB6B96-C599-EC1B-ED39-89433CBC8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733425"/>
          </a:xfrm>
        </p:spPr>
        <p:txBody>
          <a:bodyPr/>
          <a:lstStyle/>
          <a:p>
            <a:r>
              <a:rPr lang="en-US" altLang="en-US" sz="2400"/>
              <a:t>Dup System Call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3C6E6CF9-ACDF-3DA3-7441-71A03CA597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04900" y="1233488"/>
            <a:ext cx="7353300" cy="4530725"/>
          </a:xfrm>
        </p:spPr>
        <p:txBody>
          <a:bodyPr/>
          <a:lstStyle/>
          <a:p>
            <a:r>
              <a:rPr lang="en-US" altLang="en-US"/>
              <a:t>The dup() system call creates a copy of a file descriptor. </a:t>
            </a:r>
          </a:p>
          <a:p>
            <a:r>
              <a:rPr lang="en-US" altLang="en-US"/>
              <a:t>It uses the lowest-numbered unused descriptor for the new descriptor. </a:t>
            </a:r>
          </a:p>
          <a:p>
            <a:r>
              <a:rPr lang="en-US" altLang="en-US"/>
              <a:t>If the copy is successfully created, then the original and copy file descriptors may be used interchangeably. </a:t>
            </a:r>
          </a:p>
          <a:p>
            <a:r>
              <a:rPr lang="en-US" altLang="en-US" b="1"/>
              <a:t>int dup(int oldfd);</a:t>
            </a:r>
            <a:r>
              <a:rPr lang="en-US" altLang="en-US"/>
              <a:t> </a:t>
            </a:r>
          </a:p>
          <a:p>
            <a:r>
              <a:rPr lang="en-US" altLang="en-US" b="1"/>
              <a:t>oldfd:</a:t>
            </a:r>
            <a:r>
              <a:rPr lang="en-US" altLang="en-US"/>
              <a:t> old file descriptor whose copy is to be created.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6">
            <a:extLst>
              <a:ext uri="{FF2B5EF4-FFF2-40B4-BE49-F238E27FC236}">
                <a16:creationId xmlns:a16="http://schemas.microsoft.com/office/drawing/2014/main" id="{9B7AB83C-81ED-0FFF-0831-E485D7819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733425"/>
          </a:xfrm>
        </p:spPr>
        <p:txBody>
          <a:bodyPr/>
          <a:lstStyle/>
          <a:p>
            <a:r>
              <a:rPr lang="en-US" altLang="en-US" sz="2400"/>
              <a:t>Dup System Call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495A3DE6-A056-4180-6926-66565647C1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90613" y="863600"/>
            <a:ext cx="7353300" cy="4530725"/>
          </a:xfrm>
        </p:spPr>
        <p:txBody>
          <a:bodyPr/>
          <a:lstStyle/>
          <a:p>
            <a:r>
              <a:rPr lang="en-US" altLang="en-US" sz="1000"/>
              <a:t>// CPP program to illustrate dup() </a:t>
            </a:r>
          </a:p>
          <a:p>
            <a:r>
              <a:rPr lang="en-US" altLang="en-US" sz="1000"/>
              <a:t>#include&lt;stdio.h&gt; </a:t>
            </a:r>
          </a:p>
          <a:p>
            <a:r>
              <a:rPr lang="en-US" altLang="en-US" sz="1000"/>
              <a:t>#include &lt;unistd.h&gt; </a:t>
            </a:r>
          </a:p>
          <a:p>
            <a:r>
              <a:rPr lang="en-US" altLang="en-US" sz="1000"/>
              <a:t>#include &lt;fcntl.h&gt; </a:t>
            </a:r>
          </a:p>
          <a:p>
            <a:endParaRPr lang="en-US" altLang="en-US" sz="1000"/>
          </a:p>
          <a:p>
            <a:r>
              <a:rPr lang="en-US" altLang="en-US" sz="1000"/>
              <a:t>int main() </a:t>
            </a:r>
          </a:p>
          <a:p>
            <a:r>
              <a:rPr lang="en-US" altLang="en-US" sz="1000"/>
              <a:t>{ </a:t>
            </a:r>
          </a:p>
          <a:p>
            <a:r>
              <a:rPr lang="en-US" altLang="en-US" sz="1000"/>
              <a:t>	// open() returns a file descriptor file_desc to a </a:t>
            </a:r>
          </a:p>
          <a:p>
            <a:r>
              <a:rPr lang="en-US" altLang="en-US" sz="1000"/>
              <a:t>	// the file "dup.txt" here" </a:t>
            </a:r>
          </a:p>
          <a:p>
            <a:endParaRPr lang="en-US" altLang="en-US" sz="1000"/>
          </a:p>
          <a:p>
            <a:r>
              <a:rPr lang="en-US" altLang="en-US" sz="1000"/>
              <a:t>	int file_desc = open("dup.txt", O_WRONLY | O_APPEND); </a:t>
            </a:r>
          </a:p>
          <a:p>
            <a:r>
              <a:rPr lang="en-US" altLang="en-US" sz="1000"/>
              <a:t>	</a:t>
            </a:r>
          </a:p>
          <a:p>
            <a:r>
              <a:rPr lang="en-US" altLang="en-US" sz="1000"/>
              <a:t>	if(file_desc &lt; 0) </a:t>
            </a:r>
          </a:p>
          <a:p>
            <a:r>
              <a:rPr lang="en-US" altLang="en-US" sz="1000"/>
              <a:t>		printf("Error opening the file\n"); </a:t>
            </a:r>
          </a:p>
          <a:p>
            <a:r>
              <a:rPr lang="en-US" altLang="en-US" sz="1000"/>
              <a:t>	</a:t>
            </a:r>
          </a:p>
          <a:p>
            <a:r>
              <a:rPr lang="en-US" altLang="en-US" sz="1000"/>
              <a:t>	// dup() will create the copy of file_desc as the copy_desc </a:t>
            </a:r>
          </a:p>
          <a:p>
            <a:r>
              <a:rPr lang="en-US" altLang="en-US" sz="1000"/>
              <a:t>	// then both can be used interchangeably. </a:t>
            </a:r>
          </a:p>
          <a:p>
            <a:endParaRPr lang="en-US" altLang="en-US" sz="1000"/>
          </a:p>
          <a:p>
            <a:r>
              <a:rPr lang="en-US" altLang="en-US" sz="1000"/>
              <a:t>	int copy_desc = dup(file_desc); </a:t>
            </a:r>
          </a:p>
          <a:p>
            <a:r>
              <a:rPr lang="en-US" altLang="en-US" sz="1000"/>
              <a:t>		</a:t>
            </a:r>
          </a:p>
          <a:p>
            <a:r>
              <a:rPr lang="en-US" altLang="en-US" sz="1000"/>
              <a:t>	// write() will write the given string into the file </a:t>
            </a:r>
          </a:p>
          <a:p>
            <a:r>
              <a:rPr lang="en-US" altLang="en-US" sz="1000"/>
              <a:t>	// referred by the file descriptors </a:t>
            </a:r>
          </a:p>
          <a:p>
            <a:endParaRPr lang="en-US" altLang="en-US" sz="1000"/>
          </a:p>
          <a:p>
            <a:r>
              <a:rPr lang="en-US" altLang="en-US" sz="1000"/>
              <a:t>	write(copy_desc,"This will be output to the file named dup.txt\n", 46); </a:t>
            </a:r>
          </a:p>
          <a:p>
            <a:r>
              <a:rPr lang="en-US" altLang="en-US" sz="1000"/>
              <a:t>		</a:t>
            </a:r>
          </a:p>
          <a:p>
            <a:r>
              <a:rPr lang="en-US" altLang="en-US" sz="1000"/>
              <a:t>	write(file_desc,"This will also be output to the file named dup.txt\n", 51); </a:t>
            </a:r>
          </a:p>
          <a:p>
            <a:r>
              <a:rPr lang="en-US" altLang="en-US" sz="1000"/>
              <a:t>	</a:t>
            </a:r>
          </a:p>
          <a:p>
            <a:r>
              <a:rPr lang="en-US" altLang="en-US" sz="1000"/>
              <a:t>	return 0; </a:t>
            </a:r>
          </a:p>
          <a:p>
            <a:r>
              <a:rPr lang="en-US" altLang="en-US" sz="1000"/>
              <a:t>} </a:t>
            </a:r>
          </a:p>
          <a:p>
            <a:endParaRPr lang="en-US" altLang="en-US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6">
            <a:extLst>
              <a:ext uri="{FF2B5EF4-FFF2-40B4-BE49-F238E27FC236}">
                <a16:creationId xmlns:a16="http://schemas.microsoft.com/office/drawing/2014/main" id="{665FB558-D103-EDA4-E1C4-D75DBE4EF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733425"/>
          </a:xfrm>
        </p:spPr>
        <p:txBody>
          <a:bodyPr/>
          <a:lstStyle/>
          <a:p>
            <a:r>
              <a:rPr lang="en-US" altLang="en-US" sz="2400"/>
              <a:t>Dup2 System Call</a:t>
            </a:r>
          </a:p>
        </p:txBody>
      </p:sp>
      <p:sp>
        <p:nvSpPr>
          <p:cNvPr id="31747" name="Content Placeholder 1">
            <a:extLst>
              <a:ext uri="{FF2B5EF4-FFF2-40B4-BE49-F238E27FC236}">
                <a16:creationId xmlns:a16="http://schemas.microsoft.com/office/drawing/2014/main" id="{71598A2F-4742-212D-899C-B55F608E1A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dup2() system call is similar to dup() but the basic difference between them is that instead of using the lowest-numbered unused file descriptor, it uses the descriptor number specified by the user.</a:t>
            </a:r>
          </a:p>
          <a:p>
            <a:r>
              <a:rPr lang="en-US" altLang="en-US"/>
              <a:t>int dup2(int oldfd, int newfd); </a:t>
            </a:r>
          </a:p>
          <a:p>
            <a:r>
              <a:rPr lang="en-US" altLang="en-US" b="1"/>
              <a:t>oldfd:</a:t>
            </a:r>
            <a:r>
              <a:rPr lang="en-US" altLang="en-US"/>
              <a:t> old file descriptor </a:t>
            </a:r>
          </a:p>
          <a:p>
            <a:r>
              <a:rPr lang="en-US" altLang="en-US" b="1"/>
              <a:t>newfd</a:t>
            </a:r>
            <a:r>
              <a:rPr lang="en-US" altLang="en-US"/>
              <a:t> new file descriptor which is used by dup2() to create a copy.</a:t>
            </a:r>
          </a:p>
          <a:p>
            <a:r>
              <a:rPr lang="en-US" altLang="en-US"/>
              <a:t>Include the header file unistd.h for using dup() and dup2() system call.</a:t>
            </a:r>
          </a:p>
          <a:p>
            <a:r>
              <a:rPr lang="en-US" altLang="en-US"/>
              <a:t>If the descriptor newfd was previously open, it is silently closed before being reused.</a:t>
            </a:r>
          </a:p>
          <a:p>
            <a:r>
              <a:rPr lang="en-US" altLang="en-US"/>
              <a:t>If oldfd is not a valid file descriptor, then the call fails, and newfd is not closed.</a:t>
            </a:r>
          </a:p>
          <a:p>
            <a:r>
              <a:rPr lang="en-US" altLang="en-US"/>
              <a:t>If oldfd is a valid file descriptor, and newfd has the same value as oldfd, then dup2() does</a:t>
            </a:r>
            <a:br>
              <a:rPr lang="en-US" altLang="en-US"/>
            </a:br>
            <a:r>
              <a:rPr lang="en-US" altLang="en-US"/>
              <a:t>nothing, and returns newfd.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6">
            <a:extLst>
              <a:ext uri="{FF2B5EF4-FFF2-40B4-BE49-F238E27FC236}">
                <a16:creationId xmlns:a16="http://schemas.microsoft.com/office/drawing/2014/main" id="{879800D3-2B55-B073-5496-8E62D2C39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733425"/>
          </a:xfrm>
        </p:spPr>
        <p:txBody>
          <a:bodyPr/>
          <a:lstStyle/>
          <a:p>
            <a:r>
              <a:rPr lang="en-US" altLang="en-US" sz="2400"/>
              <a:t>Dup2 System Call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B92A4D55-B57E-9289-FC9F-A1324E1C4D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200"/>
              <a:t>// CPP program to illustrate dup2() </a:t>
            </a:r>
          </a:p>
          <a:p>
            <a:r>
              <a:rPr lang="en-US" altLang="en-US" sz="1200"/>
              <a:t>#include&lt;stdlib.h&gt; </a:t>
            </a:r>
          </a:p>
          <a:p>
            <a:r>
              <a:rPr lang="en-US" altLang="en-US" sz="1200"/>
              <a:t>#include&lt;unistd.h&gt; </a:t>
            </a:r>
          </a:p>
          <a:p>
            <a:r>
              <a:rPr lang="en-US" altLang="en-US" sz="1200"/>
              <a:t>#include&lt;stdio.h&gt; </a:t>
            </a:r>
          </a:p>
          <a:p>
            <a:r>
              <a:rPr lang="en-US" altLang="en-US" sz="1200"/>
              <a:t>#include&lt;fcntl.h&gt; </a:t>
            </a:r>
          </a:p>
          <a:p>
            <a:endParaRPr lang="en-US" altLang="en-US" sz="1200"/>
          </a:p>
          <a:p>
            <a:r>
              <a:rPr lang="en-US" altLang="en-US" sz="1200"/>
              <a:t>int main() </a:t>
            </a:r>
          </a:p>
          <a:p>
            <a:r>
              <a:rPr lang="en-US" altLang="en-US" sz="1200"/>
              <a:t>{ </a:t>
            </a:r>
          </a:p>
          <a:p>
            <a:r>
              <a:rPr lang="en-US" altLang="en-US" sz="1200"/>
              <a:t>	int file_desc = open("tricky.txt",O_WRONLY | O_APPEND); </a:t>
            </a:r>
          </a:p>
          <a:p>
            <a:r>
              <a:rPr lang="en-US" altLang="en-US" sz="1200"/>
              <a:t>	</a:t>
            </a:r>
          </a:p>
          <a:p>
            <a:r>
              <a:rPr lang="en-US" altLang="en-US" sz="1200"/>
              <a:t>	// here the newfd is the file descriptor of stdout (i.e. 1) </a:t>
            </a:r>
          </a:p>
          <a:p>
            <a:r>
              <a:rPr lang="en-US" altLang="en-US" sz="1200"/>
              <a:t>	dup2(file_desc, 1) ; </a:t>
            </a:r>
          </a:p>
          <a:p>
            <a:r>
              <a:rPr lang="en-US" altLang="en-US" sz="1200"/>
              <a:t>		</a:t>
            </a:r>
          </a:p>
          <a:p>
            <a:r>
              <a:rPr lang="en-US" altLang="en-US" sz="1200"/>
              <a:t>	// All the printf statements will be written in the file </a:t>
            </a:r>
          </a:p>
          <a:p>
            <a:r>
              <a:rPr lang="en-US" altLang="en-US" sz="1200"/>
              <a:t>	// "tricky.txt" </a:t>
            </a:r>
          </a:p>
          <a:p>
            <a:r>
              <a:rPr lang="en-US" altLang="en-US" sz="1200"/>
              <a:t>	printf("I will be printed in the file tricky.txt\n"); </a:t>
            </a:r>
          </a:p>
          <a:p>
            <a:r>
              <a:rPr lang="en-US" altLang="en-US" sz="1200"/>
              <a:t>	</a:t>
            </a:r>
          </a:p>
          <a:p>
            <a:r>
              <a:rPr lang="en-US" altLang="en-US" sz="1200"/>
              <a:t>return 0; </a:t>
            </a:r>
          </a:p>
          <a:p>
            <a:r>
              <a:rPr lang="en-US" altLang="en-US" sz="1200"/>
              <a:t>}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6">
            <a:extLst>
              <a:ext uri="{FF2B5EF4-FFF2-40B4-BE49-F238E27FC236}">
                <a16:creationId xmlns:a16="http://schemas.microsoft.com/office/drawing/2014/main" id="{6BA7928C-D6DA-A857-3F82-7C20AB82C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709613"/>
          </a:xfrm>
        </p:spPr>
        <p:txBody>
          <a:bodyPr/>
          <a:lstStyle/>
          <a:p>
            <a:r>
              <a:rPr lang="en-US" altLang="en-US" sz="2400"/>
              <a:t>File Descripter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0EDABD38-E389-6DE8-239A-2E555B1EBE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880350" cy="5167312"/>
          </a:xfrm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 b="1"/>
              <a:t>file descriptor</a:t>
            </a:r>
            <a:r>
              <a:rPr lang="en-US" altLang="en-US"/>
              <a:t> is a number that uniquely identifies an open </a:t>
            </a:r>
            <a:r>
              <a:rPr lang="en-US" altLang="en-US" u="sng">
                <a:hlinkClick r:id="rId3"/>
              </a:rPr>
              <a:t>file</a:t>
            </a:r>
            <a:r>
              <a:rPr lang="en-US" altLang="en-US"/>
              <a:t> in a computer's </a:t>
            </a:r>
            <a:r>
              <a:rPr lang="en-US" altLang="en-US" u="sng">
                <a:hlinkClick r:id="rId4"/>
              </a:rPr>
              <a:t>operating system</a:t>
            </a:r>
            <a:r>
              <a:rPr lang="en-US" altLang="en-US"/>
              <a:t>. It describes a data resource, and how that resource may be accessed.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To the kernel all open files are referred to by file descriptors – non negative integers.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When we open an existing file or create a new file, the kernel returns a file descriptor to the process.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When we want to read or write a file, we identify the file with the file descriptor.</a:t>
            </a:r>
          </a:p>
          <a:p>
            <a:r>
              <a:rPr lang="en-US" altLang="en-US"/>
              <a:t>The descriptor is identified by a unique non-negative </a:t>
            </a:r>
            <a:r>
              <a:rPr lang="en-US" altLang="en-US" u="sng">
                <a:hlinkClick r:id="rId5"/>
              </a:rPr>
              <a:t>integer</a:t>
            </a:r>
            <a:r>
              <a:rPr lang="en-US" altLang="en-US"/>
              <a:t>, such as 0, 12, or 567. At least one file descriptor exists for every open file on the system.</a:t>
            </a:r>
          </a:p>
          <a:p>
            <a:r>
              <a:rPr lang="en-US" altLang="en-US"/>
              <a:t>When a </a:t>
            </a:r>
            <a:r>
              <a:rPr lang="en-US" altLang="en-US" u="sng">
                <a:hlinkClick r:id="rId6"/>
              </a:rPr>
              <a:t>process</a:t>
            </a:r>
            <a:r>
              <a:rPr lang="en-US" altLang="en-US"/>
              <a:t> makes a successful request to open a file, the kernel </a:t>
            </a:r>
            <a:r>
              <a:rPr lang="en-US" altLang="en-US" u="sng">
                <a:hlinkClick r:id="rId7"/>
              </a:rPr>
              <a:t>returns</a:t>
            </a:r>
            <a:r>
              <a:rPr lang="en-US" altLang="en-US"/>
              <a:t> a file descriptor which points to an entry in the kernel's global file table. The file table entry contains information such as the </a:t>
            </a:r>
            <a:r>
              <a:rPr lang="en-US" altLang="en-US" u="sng">
                <a:hlinkClick r:id="rId8"/>
              </a:rPr>
              <a:t>inode</a:t>
            </a:r>
            <a:r>
              <a:rPr lang="en-US" altLang="en-US"/>
              <a:t> of the file, byte </a:t>
            </a:r>
            <a:r>
              <a:rPr lang="en-US" altLang="en-US" u="sng">
                <a:hlinkClick r:id="rId9"/>
              </a:rPr>
              <a:t>offset</a:t>
            </a:r>
            <a:r>
              <a:rPr lang="en-US" altLang="en-US"/>
              <a:t>, and the access restrictions for that </a:t>
            </a:r>
            <a:r>
              <a:rPr lang="en-US" altLang="en-US" u="sng">
                <a:hlinkClick r:id="rId10"/>
              </a:rPr>
              <a:t>data stream</a:t>
            </a:r>
            <a:r>
              <a:rPr lang="en-US" altLang="en-US"/>
              <a:t> (</a:t>
            </a:r>
            <a:r>
              <a:rPr lang="en-US" altLang="en-US" u="sng">
                <a:hlinkClick r:id="rId11"/>
              </a:rPr>
              <a:t>read-only</a:t>
            </a:r>
            <a:r>
              <a:rPr lang="en-US" altLang="en-US"/>
              <a:t>, write-only, etc.).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6">
            <a:extLst>
              <a:ext uri="{FF2B5EF4-FFF2-40B4-BE49-F238E27FC236}">
                <a16:creationId xmlns:a16="http://schemas.microsoft.com/office/drawing/2014/main" id="{182D2CF3-4519-F075-769B-98FA40924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709613"/>
          </a:xfrm>
        </p:spPr>
        <p:txBody>
          <a:bodyPr/>
          <a:lstStyle/>
          <a:p>
            <a:r>
              <a:rPr lang="en-US" altLang="en-US" sz="2400"/>
              <a:t>File Descripter</a:t>
            </a:r>
          </a:p>
        </p:txBody>
      </p:sp>
      <p:pic>
        <p:nvPicPr>
          <p:cNvPr id="37891" name="Picture 4" descr="File descriptors illustration">
            <a:extLst>
              <a:ext uri="{FF2B5EF4-FFF2-40B4-BE49-F238E27FC236}">
                <a16:creationId xmlns:a16="http://schemas.microsoft.com/office/drawing/2014/main" id="{F2C68FED-7016-C928-AB69-3D753AD85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292225"/>
            <a:ext cx="5399087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5" descr="File descriptor diagram">
            <a:extLst>
              <a:ext uri="{FF2B5EF4-FFF2-40B4-BE49-F238E27FC236}">
                <a16:creationId xmlns:a16="http://schemas.microsoft.com/office/drawing/2014/main" id="{6E7AE98E-A0CC-CD1A-D0B8-EDA68C869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38" y="3429000"/>
            <a:ext cx="524192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34834CDF-91F1-49EA-399D-C7A68C765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Descripter </a:t>
            </a:r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F7731E19-0D32-E579-7D3A-CD26DF05E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892175"/>
            <a:ext cx="7816850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4">
            <a:extLst>
              <a:ext uri="{FF2B5EF4-FFF2-40B4-BE49-F238E27FC236}">
                <a16:creationId xmlns:a16="http://schemas.microsoft.com/office/drawing/2014/main" id="{0A9F3A2A-55D1-7B30-18DA-ED42DED90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210050"/>
            <a:ext cx="82296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latin typeface="Verdana" panose="020B0604030504040204" pitchFamily="34" charset="0"/>
              </a:rPr>
              <a:t>File descriptor:</a:t>
            </a:r>
            <a:r>
              <a:rPr kumimoji="0" lang="en-US" altLang="en-US" sz="1200">
                <a:latin typeface="Verdana" panose="020B0604030504040204" pitchFamily="34" charset="0"/>
              </a:rPr>
              <a:t> A per-process, unique, nonnegative integer used to identify an open file for the purposes of file access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latin typeface="Verdana" panose="020B0604030504040204" pitchFamily="34" charset="0"/>
              </a:rPr>
              <a:t>File table :</a:t>
            </a:r>
            <a:r>
              <a:rPr kumimoji="0" lang="en-US" altLang="en-US" sz="1200">
                <a:latin typeface="Verdana" panose="020B0604030504040204" pitchFamily="34" charset="0"/>
              </a:rPr>
              <a:t> It contains information that is global to the kernel e.g. the byte offset in the file where the user's next read/write will start and the access rights allowed to the opening process.</a:t>
            </a:r>
            <a:endParaRPr kumimoji="0" lang="en-US" altLang="en-US" sz="1200" b="1">
              <a:latin typeface="Verdana" panose="020B0604030504040204" pitchFamily="34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latin typeface="Verdana" panose="020B0604030504040204" pitchFamily="34" charset="0"/>
              </a:rPr>
              <a:t>Open file description:</a:t>
            </a:r>
            <a:r>
              <a:rPr kumimoji="0" lang="en-US" altLang="en-US" sz="1200">
                <a:latin typeface="Verdana" panose="020B0604030504040204" pitchFamily="34" charset="0"/>
              </a:rPr>
              <a:t> A record of how a process or group of processes are </a:t>
            </a:r>
            <a:r>
              <a:rPr kumimoji="0" lang="en-US" altLang="en-US" sz="1200" i="1">
                <a:latin typeface="Verdana" panose="020B0604030504040204" pitchFamily="34" charset="0"/>
              </a:rPr>
              <a:t>currently</a:t>
            </a:r>
            <a:r>
              <a:rPr kumimoji="0" lang="en-US" altLang="en-US" sz="1200">
                <a:latin typeface="Verdana" panose="020B0604030504040204" pitchFamily="34" charset="0"/>
              </a:rPr>
              <a:t> accessing a file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>
                <a:latin typeface="Verdana" panose="020B0604030504040204" pitchFamily="34" charset="0"/>
              </a:rPr>
              <a:t>Each file descriptor refers to exactly one open file description, but an open file description may be referred to by more than one file descriptor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>
                <a:latin typeface="Verdana" panose="020B0604030504040204" pitchFamily="34" charset="0"/>
              </a:rPr>
              <a:t>A file offset and file access modes are attributes of an open file description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latin typeface="Verdana" panose="020B0604030504040204" pitchFamily="34" charset="0"/>
              </a:rPr>
              <a:t>File access modes:</a:t>
            </a:r>
            <a:r>
              <a:rPr kumimoji="0" lang="en-US" altLang="en-US" sz="1200">
                <a:latin typeface="Verdana" panose="020B0604030504040204" pitchFamily="34" charset="0"/>
              </a:rPr>
              <a:t> Specification of whether the file can be read or written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latin typeface="Verdana" panose="020B0604030504040204" pitchFamily="34" charset="0"/>
              </a:rPr>
              <a:t>File offset:</a:t>
            </a:r>
            <a:r>
              <a:rPr kumimoji="0" lang="en-US" altLang="en-US" sz="1200">
                <a:latin typeface="Verdana" panose="020B0604030504040204" pitchFamily="34" charset="0"/>
              </a:rPr>
              <a:t> The byte position in the file where the next I/O operation </a:t>
            </a:r>
            <a:r>
              <a:rPr kumimoji="0" lang="en-US" altLang="en-US" sz="1200" i="1">
                <a:latin typeface="Verdana" panose="020B0604030504040204" pitchFamily="34" charset="0"/>
              </a:rPr>
              <a:t>through that open file description</a:t>
            </a:r>
            <a:r>
              <a:rPr kumimoji="0" lang="en-US" altLang="en-US" sz="1200">
                <a:latin typeface="Verdana" panose="020B0604030504040204" pitchFamily="34" charset="0"/>
              </a:rPr>
              <a:t> begins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latin typeface="Verdana" panose="020B0604030504040204" pitchFamily="34" charset="0"/>
              </a:rPr>
              <a:t>Inode </a:t>
            </a:r>
            <a:r>
              <a:rPr kumimoji="0" lang="en-US" altLang="en-US" sz="1200">
                <a:latin typeface="Verdana" panose="020B0604030504040204" pitchFamily="34" charset="0"/>
              </a:rPr>
              <a:t>: Its a complex data-structure that contains all the necessary information to specify a file. It includes the memory layout of the file on disk, file permissions, access time, number of different links to the file etc.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990D1E40-3EA7-5B8F-1C69-8B4F2892B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Ordinary Pipes</a:t>
            </a:r>
          </a:p>
        </p:txBody>
      </p:sp>
      <p:pic>
        <p:nvPicPr>
          <p:cNvPr id="40963" name="Content Placeholder 3">
            <a:extLst>
              <a:ext uri="{FF2B5EF4-FFF2-40B4-BE49-F238E27FC236}">
                <a16:creationId xmlns:a16="http://schemas.microsoft.com/office/drawing/2014/main" id="{00111125-0E3C-294F-E1D5-A7265D3849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1813" y="1370013"/>
            <a:ext cx="6238875" cy="425767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6">
            <a:extLst>
              <a:ext uri="{FF2B5EF4-FFF2-40B4-BE49-F238E27FC236}">
                <a16:creationId xmlns:a16="http://schemas.microsoft.com/office/drawing/2014/main" id="{488EF29D-FA7E-59F6-39DB-25FF574738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sp>
        <p:nvSpPr>
          <p:cNvPr id="54275" name="Content Placeholder 7">
            <a:extLst>
              <a:ext uri="{FF2B5EF4-FFF2-40B4-BE49-F238E27FC236}">
                <a16:creationId xmlns:a16="http://schemas.microsoft.com/office/drawing/2014/main" id="{67B0A8C7-01DD-0285-22FF-790B438C6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75" y="973138"/>
            <a:ext cx="7612063" cy="5589587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  <a:defRPr/>
            </a:pPr>
            <a:r>
              <a:rPr lang="en-US" sz="1400" b="1" dirty="0"/>
              <a:t>2. open</a:t>
            </a:r>
            <a:r>
              <a:rPr lang="en-US" sz="1400" dirty="0"/>
              <a:t>: Used to Open the file for reading, writing or both. </a:t>
            </a:r>
            <a:endParaRPr lang="en-US" sz="1200" dirty="0"/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400" b="1" dirty="0"/>
              <a:t>Syntax in C language </a:t>
            </a:r>
            <a:endParaRPr lang="en-US" sz="1200" dirty="0"/>
          </a:p>
          <a:p>
            <a:pPr marL="793750">
              <a:defRPr/>
            </a:pPr>
            <a:r>
              <a:rPr lang="en-US" sz="1400" dirty="0"/>
              <a:t>#include &lt;</a:t>
            </a:r>
            <a:r>
              <a:rPr lang="en-US" sz="1400" dirty="0" err="1"/>
              <a:t>fcntl.h</a:t>
            </a:r>
            <a:r>
              <a:rPr lang="en-US" sz="1400" dirty="0"/>
              <a:t>&gt;  </a:t>
            </a:r>
            <a:endParaRPr lang="en-US" sz="1200" dirty="0"/>
          </a:p>
          <a:p>
            <a:pPr marL="793750">
              <a:defRPr/>
            </a:pPr>
            <a:r>
              <a:rPr lang="en-US" sz="1400" dirty="0"/>
              <a:t>int open (const char* Path, int flags, [int mode ]); </a:t>
            </a:r>
            <a:endParaRPr lang="en-US" sz="1200" dirty="0"/>
          </a:p>
          <a:p>
            <a:pPr>
              <a:defRPr/>
            </a:pPr>
            <a:r>
              <a:rPr lang="en-US" sz="1400" b="1" dirty="0"/>
              <a:t>Parameters</a:t>
            </a:r>
            <a:endParaRPr lang="en-US" sz="1200" dirty="0"/>
          </a:p>
          <a:p>
            <a:pPr lvl="1">
              <a:defRPr/>
            </a:pPr>
            <a:r>
              <a:rPr lang="en-US" sz="1400" b="1" dirty="0"/>
              <a:t>Path :</a:t>
            </a:r>
            <a:r>
              <a:rPr lang="en-US" sz="1400" dirty="0"/>
              <a:t> path to file which you want to use </a:t>
            </a:r>
            <a:endParaRPr lang="en-US" sz="1200" dirty="0"/>
          </a:p>
          <a:p>
            <a:pPr lvl="2">
              <a:defRPr/>
            </a:pPr>
            <a:r>
              <a:rPr lang="en-US" sz="1400" dirty="0"/>
              <a:t>use absolute path begin with “/”, when you are not working in same directory of file.</a:t>
            </a:r>
            <a:endParaRPr lang="en-US" sz="1200" dirty="0"/>
          </a:p>
          <a:p>
            <a:pPr lvl="2">
              <a:defRPr/>
            </a:pPr>
            <a:r>
              <a:rPr lang="en-US" sz="1400" dirty="0"/>
              <a:t>Use relative path which is only file name with extension, when you are working in same directory of file.</a:t>
            </a:r>
            <a:endParaRPr lang="en-US" sz="1200" dirty="0"/>
          </a:p>
          <a:p>
            <a:pPr lvl="1">
              <a:defRPr/>
            </a:pPr>
            <a:r>
              <a:rPr lang="en-US" sz="1400" b="1" dirty="0"/>
              <a:t>flags :</a:t>
            </a:r>
            <a:r>
              <a:rPr lang="en-US" sz="1400" dirty="0"/>
              <a:t> How you like to use </a:t>
            </a:r>
            <a:endParaRPr lang="en-US" sz="1200" dirty="0"/>
          </a:p>
          <a:p>
            <a:pPr lvl="2">
              <a:defRPr/>
            </a:pPr>
            <a:r>
              <a:rPr lang="en-US" sz="1400" b="1" dirty="0"/>
              <a:t>O_RDONLY</a:t>
            </a:r>
            <a:r>
              <a:rPr lang="en-US" sz="1400" dirty="0"/>
              <a:t>: open for read only, </a:t>
            </a:r>
            <a:r>
              <a:rPr lang="en-US" sz="1400" b="1" dirty="0"/>
              <a:t>O_WRONLY</a:t>
            </a:r>
            <a:r>
              <a:rPr lang="en-US" sz="1400" dirty="0"/>
              <a:t>: write only, </a:t>
            </a:r>
            <a:r>
              <a:rPr lang="en-US" sz="1400" b="1" dirty="0"/>
              <a:t>O_RDWR</a:t>
            </a:r>
            <a:r>
              <a:rPr lang="en-US" sz="1400" dirty="0"/>
              <a:t>: read and write, </a:t>
            </a:r>
            <a:r>
              <a:rPr lang="en-US" sz="1400" b="1" dirty="0"/>
              <a:t>O_CREAT</a:t>
            </a:r>
            <a:r>
              <a:rPr lang="en-US" sz="1400" dirty="0"/>
              <a:t>: create file if it doesn’t exist, </a:t>
            </a:r>
          </a:p>
          <a:p>
            <a:pPr marL="341313" lvl="2" indent="0">
              <a:buFont typeface="Webdings" panose="05030102010509060703" pitchFamily="18" charset="2"/>
              <a:buNone/>
              <a:defRPr/>
            </a:pPr>
            <a:r>
              <a:rPr lang="en-US" sz="1400" b="1" dirty="0"/>
              <a:t>How it works in OS</a:t>
            </a:r>
            <a:r>
              <a:rPr lang="en-US" sz="1400" dirty="0"/>
              <a:t> </a:t>
            </a:r>
            <a:endParaRPr lang="en-US" sz="1200" dirty="0"/>
          </a:p>
          <a:p>
            <a:pPr lvl="1">
              <a:defRPr/>
            </a:pPr>
            <a:r>
              <a:rPr lang="en-US" sz="1400" dirty="0"/>
              <a:t>Find existing file on disk</a:t>
            </a:r>
            <a:endParaRPr lang="en-US" sz="1200" dirty="0"/>
          </a:p>
          <a:p>
            <a:pPr lvl="1">
              <a:defRPr/>
            </a:pPr>
            <a:r>
              <a:rPr lang="en-US" sz="1400" dirty="0"/>
              <a:t>Create file table entry</a:t>
            </a:r>
            <a:endParaRPr lang="en-US" sz="1200" dirty="0"/>
          </a:p>
          <a:p>
            <a:pPr lvl="1">
              <a:defRPr/>
            </a:pPr>
            <a:r>
              <a:rPr lang="en-US" sz="1400" dirty="0"/>
              <a:t>Set first unused file descriptor to point to file table entry</a:t>
            </a:r>
            <a:endParaRPr lang="en-US" sz="1200" dirty="0"/>
          </a:p>
          <a:p>
            <a:pPr lvl="1">
              <a:defRPr/>
            </a:pPr>
            <a:r>
              <a:rPr lang="en-US" sz="1400" dirty="0"/>
              <a:t>Return file descriptor used, -1 upon failure</a:t>
            </a:r>
            <a:endParaRPr lang="en-US" sz="1200" dirty="0"/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F97BA73C-EB53-D058-790C-655270DAA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Ordinary Pipes</a:t>
            </a:r>
          </a:p>
        </p:txBody>
      </p:sp>
      <p:pic>
        <p:nvPicPr>
          <p:cNvPr id="41987" name="Content Placeholder 4">
            <a:extLst>
              <a:ext uri="{FF2B5EF4-FFF2-40B4-BE49-F238E27FC236}">
                <a16:creationId xmlns:a16="http://schemas.microsoft.com/office/drawing/2014/main" id="{00070A1F-AF7F-6270-91DA-5BB653927F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6075" y="1054100"/>
            <a:ext cx="5911850" cy="53467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D2F9DBFB-689E-A77B-D58B-DED2E712D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of ls | wc using pipe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4291793C-E687-CA89-F45E-367FFCD288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854075"/>
            <a:ext cx="8229600" cy="6003925"/>
          </a:xfrm>
        </p:spPr>
        <p:txBody>
          <a:bodyPr/>
          <a:lstStyle/>
          <a:p>
            <a:r>
              <a:rPr lang="en-US" altLang="en-US" sz="1200" b="1"/>
              <a:t>#include&lt;stdlib.h&gt; #include&lt;unistd.h&gt; #include&lt;stdio.h&gt; #include&lt;fcntl.h&gt;</a:t>
            </a:r>
          </a:p>
          <a:p>
            <a:r>
              <a:rPr lang="en-US" altLang="en-US" sz="1200" b="1"/>
              <a:t>void main()</a:t>
            </a:r>
          </a:p>
          <a:p>
            <a:r>
              <a:rPr lang="en-US" altLang="en-US" sz="1200" b="1"/>
              <a:t>{</a:t>
            </a:r>
          </a:p>
          <a:p>
            <a:r>
              <a:rPr lang="en-US" altLang="en-US" sz="1200" b="1"/>
              <a:t> int fd[2];</a:t>
            </a:r>
          </a:p>
          <a:p>
            <a:r>
              <a:rPr lang="en-US" altLang="en-US" sz="1200" b="1"/>
              <a:t> pipe(fd); /*Called pipe, pipe system call will return two file descripter fd[0] for read end and fd[1] for write end of the pipe*/</a:t>
            </a:r>
          </a:p>
          <a:p>
            <a:r>
              <a:rPr lang="en-US" altLang="en-US" sz="1200" b="1"/>
              <a:t>int id = fork();	//fork system call creates a child process</a:t>
            </a:r>
          </a:p>
          <a:p>
            <a:r>
              <a:rPr lang="en-US" altLang="en-US" sz="1200" b="1"/>
              <a:t>if(id==0)//child process</a:t>
            </a:r>
          </a:p>
          <a:p>
            <a:r>
              <a:rPr lang="en-US" altLang="en-US" sz="1200" b="1"/>
              <a:t>{</a:t>
            </a:r>
          </a:p>
          <a:p>
            <a:r>
              <a:rPr lang="en-US" altLang="en-US" sz="1200" b="1"/>
              <a:t>   	close(1);	//Close stdout</a:t>
            </a:r>
          </a:p>
          <a:p>
            <a:r>
              <a:rPr lang="en-US" altLang="en-US" sz="1200" b="1"/>
              <a:t>	dup(fd[1]);	//duplicate fd[1] to stdout</a:t>
            </a:r>
          </a:p>
          <a:p>
            <a:r>
              <a:rPr lang="en-US" altLang="en-US" sz="1200" b="1"/>
              <a:t>	close(fd[1]);	//close Child process write end file descripter fd[1]</a:t>
            </a:r>
          </a:p>
          <a:p>
            <a:r>
              <a:rPr lang="en-US" altLang="en-US" sz="1200" b="1"/>
              <a:t>	close(fd[0]);	//close Child process read end file descripter fd[0]</a:t>
            </a:r>
          </a:p>
          <a:p>
            <a:r>
              <a:rPr lang="en-US" altLang="en-US" sz="1200" b="1"/>
              <a:t>	execlp(“ls",“ls",NULL); 	//ls system call will execute</a:t>
            </a:r>
          </a:p>
          <a:p>
            <a:r>
              <a:rPr lang="en-US" altLang="en-US" sz="1200" b="1"/>
              <a:t>}</a:t>
            </a:r>
          </a:p>
          <a:p>
            <a:r>
              <a:rPr lang="en-US" altLang="en-US" sz="1200" b="1"/>
              <a:t>else if(id&gt;=0)//Parent Process</a:t>
            </a:r>
          </a:p>
          <a:p>
            <a:r>
              <a:rPr lang="en-US" altLang="en-US" sz="1200" b="1"/>
              <a:t>{</a:t>
            </a:r>
          </a:p>
          <a:p>
            <a:r>
              <a:rPr lang="en-US" altLang="en-US" sz="1200" b="1"/>
              <a:t>	close(fd[1]);	//close Child process write end file descripter fd[1]</a:t>
            </a:r>
          </a:p>
          <a:p>
            <a:r>
              <a:rPr lang="en-US" altLang="en-US" sz="1200" b="1"/>
              <a:t>	close(0);	//close stdin</a:t>
            </a:r>
          </a:p>
          <a:p>
            <a:r>
              <a:rPr lang="en-US" altLang="en-US" sz="1200" b="1"/>
              <a:t>	dup(fd[0]);	//duplicate fd[1] to stdin</a:t>
            </a:r>
          </a:p>
          <a:p>
            <a:r>
              <a:rPr lang="en-US" altLang="en-US" sz="1200" b="1"/>
              <a:t>	close(fd[0]);	//close Child process read end file descripter fd[0]</a:t>
            </a:r>
          </a:p>
          <a:p>
            <a:r>
              <a:rPr lang="en-US" altLang="en-US" sz="1200" b="1"/>
              <a:t>	execlp("wc","wc",NULL);	//wc system call will execute</a:t>
            </a:r>
          </a:p>
          <a:p>
            <a:r>
              <a:rPr lang="en-US" altLang="en-US" sz="1200" b="1"/>
              <a:t>}</a:t>
            </a:r>
          </a:p>
          <a:p>
            <a:r>
              <a:rPr lang="en-US" altLang="en-US" sz="1200" b="1"/>
              <a:t>else {   printf("Fork Failed");//fork failed  } }</a:t>
            </a:r>
          </a:p>
          <a:p>
            <a:endParaRPr lang="en-US" altLang="en-US" sz="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9EDEB7A4-7D57-1FC0-347C-B1B235AB8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of who | wc using pipe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A3F13CCD-2244-B798-14C7-CF44FBF223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854075"/>
            <a:ext cx="8229600" cy="6003925"/>
          </a:xfrm>
        </p:spPr>
        <p:txBody>
          <a:bodyPr/>
          <a:lstStyle/>
          <a:p>
            <a:r>
              <a:rPr lang="en-US" altLang="en-US" sz="1200" b="1"/>
              <a:t>#include&lt;stdlib.h&gt; #include&lt;unistd.h&gt; #include&lt;stdio.h&gt; #include&lt;fcntl.h&gt;</a:t>
            </a:r>
          </a:p>
          <a:p>
            <a:r>
              <a:rPr lang="en-US" altLang="en-US" sz="1200" b="1"/>
              <a:t>void main()</a:t>
            </a:r>
          </a:p>
          <a:p>
            <a:r>
              <a:rPr lang="en-US" altLang="en-US" sz="1200" b="1"/>
              <a:t>{</a:t>
            </a:r>
          </a:p>
          <a:p>
            <a:r>
              <a:rPr lang="en-US" altLang="en-US" sz="1200" b="1"/>
              <a:t> int fd[2];</a:t>
            </a:r>
          </a:p>
          <a:p>
            <a:r>
              <a:rPr lang="en-US" altLang="en-US" sz="1200" b="1"/>
              <a:t> pipe(fd); /*Called pipe, pipe system call will return two file descripter fd[0] for read end and fd[1] for write end of the pipe*/</a:t>
            </a:r>
          </a:p>
          <a:p>
            <a:r>
              <a:rPr lang="en-US" altLang="en-US" sz="1200" b="1"/>
              <a:t>int id = fork();	//fork system call creates a child process</a:t>
            </a:r>
          </a:p>
          <a:p>
            <a:r>
              <a:rPr lang="en-US" altLang="en-US" sz="1200" b="1"/>
              <a:t>if(id==0)//child process</a:t>
            </a:r>
          </a:p>
          <a:p>
            <a:r>
              <a:rPr lang="en-US" altLang="en-US" sz="1200" b="1"/>
              <a:t>{</a:t>
            </a:r>
          </a:p>
          <a:p>
            <a:r>
              <a:rPr lang="en-US" altLang="en-US" sz="1200" b="1"/>
              <a:t>   	close(1);	//Close stdout</a:t>
            </a:r>
          </a:p>
          <a:p>
            <a:r>
              <a:rPr lang="en-US" altLang="en-US" sz="1200" b="1"/>
              <a:t>	dup(fd[1]);	//duplicate fd[1] to stdout</a:t>
            </a:r>
          </a:p>
          <a:p>
            <a:r>
              <a:rPr lang="en-US" altLang="en-US" sz="1200" b="1"/>
              <a:t>	close(fd[1]);	//close Child process write end file descripter fd[1]</a:t>
            </a:r>
          </a:p>
          <a:p>
            <a:r>
              <a:rPr lang="en-US" altLang="en-US" sz="1200" b="1"/>
              <a:t>	close(fd[0]);	//close Child process read end file descripter fd[0]</a:t>
            </a:r>
          </a:p>
          <a:p>
            <a:r>
              <a:rPr lang="en-US" altLang="en-US" sz="1200" b="1"/>
              <a:t>	execlp("who","who",NULL); 	//who system call will execute</a:t>
            </a:r>
          </a:p>
          <a:p>
            <a:r>
              <a:rPr lang="en-US" altLang="en-US" sz="1200" b="1"/>
              <a:t>}</a:t>
            </a:r>
          </a:p>
          <a:p>
            <a:r>
              <a:rPr lang="en-US" altLang="en-US" sz="1200" b="1"/>
              <a:t>else if(id&gt;=0)//Parent Process</a:t>
            </a:r>
          </a:p>
          <a:p>
            <a:r>
              <a:rPr lang="en-US" altLang="en-US" sz="1200" b="1"/>
              <a:t>{</a:t>
            </a:r>
          </a:p>
          <a:p>
            <a:r>
              <a:rPr lang="en-US" altLang="en-US" sz="1200" b="1"/>
              <a:t>	close(fd[1]);	//close Child process write end file descripter fd[1]</a:t>
            </a:r>
          </a:p>
          <a:p>
            <a:r>
              <a:rPr lang="en-US" altLang="en-US" sz="1200" b="1"/>
              <a:t>	close(0);	//close stdin</a:t>
            </a:r>
          </a:p>
          <a:p>
            <a:r>
              <a:rPr lang="en-US" altLang="en-US" sz="1200" b="1"/>
              <a:t>	dup(fd[0]);	//duplicate fd[1] to stdin</a:t>
            </a:r>
          </a:p>
          <a:p>
            <a:r>
              <a:rPr lang="en-US" altLang="en-US" sz="1200" b="1"/>
              <a:t>	close(fd[0]);	//close Child process read end file descripter fd[0]</a:t>
            </a:r>
          </a:p>
          <a:p>
            <a:r>
              <a:rPr lang="en-US" altLang="en-US" sz="1200" b="1"/>
              <a:t>	execlp("wc","wc",NULL);	//wc system call will execute</a:t>
            </a:r>
          </a:p>
          <a:p>
            <a:r>
              <a:rPr lang="en-US" altLang="en-US" sz="1200" b="1"/>
              <a:t>}</a:t>
            </a:r>
          </a:p>
          <a:p>
            <a:r>
              <a:rPr lang="en-US" altLang="en-US" sz="1200" b="1"/>
              <a:t>else {   printf("Fork Failed");//fork failed  } }</a:t>
            </a:r>
          </a:p>
          <a:p>
            <a:endParaRPr lang="en-US" altLang="en-US" sz="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65B1A458-69FF-7DA3-A04B-4743F2BBF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 Program to print “Hello” using pipe</a:t>
            </a:r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C22C35B0-E1B2-9B9A-7F88-22F3C92F94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854075"/>
            <a:ext cx="8229600" cy="6003925"/>
          </a:xfrm>
        </p:spPr>
        <p:txBody>
          <a:bodyPr/>
          <a:lstStyle/>
          <a:p>
            <a:pPr>
              <a:defRPr/>
            </a:pPr>
            <a:r>
              <a:rPr lang="en-US" altLang="en-US" sz="1050" b="1" dirty="0"/>
              <a:t>#include&lt;</a:t>
            </a:r>
            <a:r>
              <a:rPr lang="en-US" altLang="en-US" sz="1050" b="1" dirty="0" err="1"/>
              <a:t>stdlib.h</a:t>
            </a:r>
            <a:r>
              <a:rPr lang="en-US" altLang="en-US" sz="1050" b="1" dirty="0"/>
              <a:t>&gt; </a:t>
            </a:r>
          </a:p>
          <a:p>
            <a:pPr>
              <a:defRPr/>
            </a:pPr>
            <a:r>
              <a:rPr lang="en-US" altLang="en-US" sz="1050" b="1" dirty="0"/>
              <a:t>#include&lt;</a:t>
            </a:r>
            <a:r>
              <a:rPr lang="en-US" altLang="en-US" sz="1050" b="1" dirty="0" err="1"/>
              <a:t>unistd.h</a:t>
            </a:r>
            <a:r>
              <a:rPr lang="en-US" altLang="en-US" sz="1050" b="1" dirty="0"/>
              <a:t>&gt; </a:t>
            </a:r>
          </a:p>
          <a:p>
            <a:pPr>
              <a:defRPr/>
            </a:pPr>
            <a:r>
              <a:rPr lang="en-US" altLang="en-US" sz="1050" b="1" dirty="0"/>
              <a:t>#include&lt;</a:t>
            </a:r>
            <a:r>
              <a:rPr lang="en-US" altLang="en-US" sz="1050" b="1" dirty="0" err="1"/>
              <a:t>stdio.h</a:t>
            </a:r>
            <a:r>
              <a:rPr lang="en-US" altLang="en-US" sz="1050" b="1" dirty="0"/>
              <a:t>&gt; </a:t>
            </a:r>
          </a:p>
          <a:p>
            <a:pPr>
              <a:defRPr/>
            </a:pPr>
            <a:r>
              <a:rPr lang="en-US" altLang="en-US" sz="1050" b="1" dirty="0"/>
              <a:t>#include&lt;</a:t>
            </a:r>
            <a:r>
              <a:rPr lang="en-US" altLang="en-US" sz="1050" b="1" dirty="0" err="1"/>
              <a:t>fcntl.h</a:t>
            </a:r>
            <a:r>
              <a:rPr lang="en-US" altLang="en-US" sz="1050" b="1" dirty="0"/>
              <a:t>&gt;</a:t>
            </a:r>
          </a:p>
          <a:p>
            <a:pPr>
              <a:defRPr/>
            </a:pPr>
            <a:r>
              <a:rPr lang="en-US" altLang="en-US" sz="1050" b="1" dirty="0"/>
              <a:t>void main()</a:t>
            </a:r>
          </a:p>
          <a:p>
            <a:pPr>
              <a:defRPr/>
            </a:pPr>
            <a:r>
              <a:rPr lang="en-US" altLang="en-US" sz="1050" b="1" dirty="0"/>
              <a:t>{</a:t>
            </a:r>
          </a:p>
          <a:p>
            <a:pPr>
              <a:defRPr/>
            </a:pPr>
            <a:r>
              <a:rPr lang="en-US" altLang="en-US" sz="1050" b="1" dirty="0"/>
              <a:t> </a:t>
            </a:r>
          </a:p>
          <a:p>
            <a:pPr>
              <a:defRPr/>
            </a:pPr>
            <a:r>
              <a:rPr lang="en-US" altLang="en-US" sz="1050" b="1" dirty="0"/>
              <a:t>char buff[1024];</a:t>
            </a:r>
          </a:p>
          <a:p>
            <a:pPr>
              <a:defRPr/>
            </a:pPr>
            <a:r>
              <a:rPr lang="en-US" altLang="en-US" sz="1050" b="1" dirty="0"/>
              <a:t>int </a:t>
            </a:r>
            <a:r>
              <a:rPr lang="en-US" altLang="en-US" sz="1050" b="1" dirty="0" err="1"/>
              <a:t>fd</a:t>
            </a:r>
            <a:r>
              <a:rPr lang="en-US" altLang="en-US" sz="1050" b="1" dirty="0"/>
              <a:t>[2],n;</a:t>
            </a:r>
          </a:p>
          <a:p>
            <a:pPr>
              <a:defRPr/>
            </a:pPr>
            <a:endParaRPr lang="en-US" altLang="en-US" sz="1050" b="1" dirty="0"/>
          </a:p>
          <a:p>
            <a:pPr>
              <a:defRPr/>
            </a:pPr>
            <a:r>
              <a:rPr lang="en-US" altLang="en-US" sz="1050" b="1" dirty="0"/>
              <a:t>pipe(</a:t>
            </a:r>
            <a:r>
              <a:rPr lang="en-US" altLang="en-US" sz="1050" b="1" dirty="0" err="1"/>
              <a:t>fd</a:t>
            </a:r>
            <a:r>
              <a:rPr lang="en-US" altLang="en-US" sz="1050" b="1" dirty="0"/>
              <a:t>); /*Called pipe, pipe system call will return two file </a:t>
            </a:r>
            <a:r>
              <a:rPr lang="en-US" altLang="en-US" sz="1050" b="1" dirty="0" err="1"/>
              <a:t>descripter</a:t>
            </a:r>
            <a:r>
              <a:rPr lang="en-US" altLang="en-US" sz="1050" b="1" dirty="0"/>
              <a:t> </a:t>
            </a:r>
            <a:r>
              <a:rPr lang="en-US" altLang="en-US" sz="1050" b="1" dirty="0" err="1"/>
              <a:t>fd</a:t>
            </a:r>
            <a:r>
              <a:rPr lang="en-US" altLang="en-US" sz="1050" b="1" dirty="0"/>
              <a:t>[0] for read end and </a:t>
            </a:r>
            <a:r>
              <a:rPr lang="en-US" altLang="en-US" sz="1050" b="1" dirty="0" err="1"/>
              <a:t>fd</a:t>
            </a:r>
            <a:r>
              <a:rPr lang="en-US" altLang="en-US" sz="1050" b="1" dirty="0"/>
              <a:t>[1] for write end of the pipe*/</a:t>
            </a:r>
          </a:p>
          <a:p>
            <a:pPr>
              <a:defRPr/>
            </a:pPr>
            <a:r>
              <a:rPr lang="en-US" altLang="en-US" sz="1050" b="1" dirty="0"/>
              <a:t>int id = fork();	//fork system call creates a child process</a:t>
            </a:r>
          </a:p>
          <a:p>
            <a:pPr>
              <a:defRPr/>
            </a:pPr>
            <a:r>
              <a:rPr lang="en-US" altLang="en-US" sz="1050" b="1" dirty="0"/>
              <a:t>if(id==0)//child process</a:t>
            </a:r>
          </a:p>
          <a:p>
            <a:pPr>
              <a:defRPr/>
            </a:pPr>
            <a:r>
              <a:rPr lang="en-US" altLang="en-US" sz="1050" b="1" dirty="0"/>
              <a:t>{</a:t>
            </a:r>
          </a:p>
          <a:p>
            <a:pPr>
              <a:defRPr/>
            </a:pPr>
            <a:r>
              <a:rPr lang="en-US" altLang="en-US" sz="1050" b="1" dirty="0"/>
              <a:t>close(</a:t>
            </a:r>
            <a:r>
              <a:rPr lang="en-US" altLang="en-US" sz="1050" b="1" dirty="0" err="1"/>
              <a:t>fd</a:t>
            </a:r>
            <a:r>
              <a:rPr lang="en-US" altLang="en-US" sz="1050" b="1" dirty="0"/>
              <a:t>[0]);</a:t>
            </a:r>
          </a:p>
          <a:p>
            <a:pPr>
              <a:defRPr/>
            </a:pPr>
            <a:r>
              <a:rPr lang="en-US" altLang="en-US" sz="1050" b="1" dirty="0"/>
              <a:t>write(</a:t>
            </a:r>
            <a:r>
              <a:rPr lang="en-US" altLang="en-US" sz="1050" b="1" dirty="0" err="1"/>
              <a:t>fd</a:t>
            </a:r>
            <a:r>
              <a:rPr lang="en-US" altLang="en-US" sz="1050" b="1" dirty="0"/>
              <a:t>[1],"HELLO",5);   	</a:t>
            </a:r>
          </a:p>
          <a:p>
            <a:pPr>
              <a:defRPr/>
            </a:pPr>
            <a:r>
              <a:rPr lang="en-US" altLang="en-US" sz="1050" b="1" dirty="0"/>
              <a:t>}</a:t>
            </a:r>
          </a:p>
          <a:p>
            <a:pPr>
              <a:defRPr/>
            </a:pPr>
            <a:r>
              <a:rPr lang="en-US" altLang="en-US" sz="1050" b="1" dirty="0"/>
              <a:t>else if(id&gt;=0)//Parent Process</a:t>
            </a:r>
          </a:p>
          <a:p>
            <a:pPr>
              <a:defRPr/>
            </a:pPr>
            <a:r>
              <a:rPr lang="en-US" altLang="en-US" sz="1050" b="1" dirty="0"/>
              <a:t>{</a:t>
            </a:r>
          </a:p>
          <a:p>
            <a:pPr>
              <a:defRPr/>
            </a:pPr>
            <a:r>
              <a:rPr lang="en-US" altLang="en-US" sz="1050" b="1" dirty="0"/>
              <a:t>close(</a:t>
            </a:r>
            <a:r>
              <a:rPr lang="en-US" altLang="en-US" sz="1050" b="1" dirty="0" err="1"/>
              <a:t>fd</a:t>
            </a:r>
            <a:r>
              <a:rPr lang="en-US" altLang="en-US" sz="1050" b="1" dirty="0"/>
              <a:t>[1]);	</a:t>
            </a:r>
          </a:p>
          <a:p>
            <a:pPr>
              <a:defRPr/>
            </a:pPr>
            <a:endParaRPr lang="en-US" altLang="en-US" sz="1050" b="1" dirty="0"/>
          </a:p>
          <a:p>
            <a:pPr>
              <a:defRPr/>
            </a:pPr>
            <a:r>
              <a:rPr lang="en-US" altLang="en-US" sz="1050" b="1" dirty="0"/>
              <a:t>read(</a:t>
            </a:r>
            <a:r>
              <a:rPr lang="en-US" altLang="en-US" sz="1050" b="1" dirty="0" err="1"/>
              <a:t>fd</a:t>
            </a:r>
            <a:r>
              <a:rPr lang="en-US" altLang="en-US" sz="1050" b="1" dirty="0"/>
              <a:t>[0], buff,5);</a:t>
            </a:r>
          </a:p>
          <a:p>
            <a:pPr>
              <a:defRPr/>
            </a:pPr>
            <a:r>
              <a:rPr lang="en-US" altLang="en-US" sz="1050" b="1" dirty="0"/>
              <a:t>write(1,buff,5);</a:t>
            </a:r>
          </a:p>
          <a:p>
            <a:pPr>
              <a:defRPr/>
            </a:pPr>
            <a:r>
              <a:rPr lang="en-US" altLang="en-US" sz="1050" b="1" dirty="0"/>
              <a:t>}</a:t>
            </a:r>
          </a:p>
          <a:p>
            <a:pPr>
              <a:defRPr/>
            </a:pPr>
            <a:r>
              <a:rPr lang="en-US" altLang="en-US" sz="1050" b="1" dirty="0"/>
              <a:t>else {   </a:t>
            </a:r>
            <a:r>
              <a:rPr lang="en-US" altLang="en-US" sz="1050" b="1" dirty="0" err="1"/>
              <a:t>printf</a:t>
            </a:r>
            <a:r>
              <a:rPr lang="en-US" altLang="en-US" sz="1050" b="1" dirty="0"/>
              <a:t>("Fork Failed");//fork failed  </a:t>
            </a:r>
          </a:p>
          <a:p>
            <a:pPr>
              <a:defRPr/>
            </a:pPr>
            <a:r>
              <a:rPr lang="en-US" altLang="en-US" sz="1050" b="1" dirty="0"/>
              <a:t>} }</a:t>
            </a:r>
          </a:p>
          <a:p>
            <a:pPr>
              <a:defRPr/>
            </a:pPr>
            <a:endParaRPr lang="en-US" altLang="en-US" sz="105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FA222869-A20E-31BF-370C-FE142A880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C Program to print user I/P on Screen using pipe</a:t>
            </a:r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D7984087-6185-197D-02F2-A4239F003F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854075"/>
            <a:ext cx="8229600" cy="6003925"/>
          </a:xfrm>
        </p:spPr>
        <p:txBody>
          <a:bodyPr/>
          <a:lstStyle/>
          <a:p>
            <a:pPr>
              <a:defRPr/>
            </a:pPr>
            <a:r>
              <a:rPr lang="en-US" altLang="en-US" sz="1200" b="1" dirty="0"/>
              <a:t>#include&lt;</a:t>
            </a:r>
            <a:r>
              <a:rPr lang="en-US" altLang="en-US" sz="1200" b="1" dirty="0" err="1"/>
              <a:t>stdlib.h</a:t>
            </a:r>
            <a:r>
              <a:rPr lang="en-US" altLang="en-US" sz="1200" b="1" dirty="0"/>
              <a:t>&gt; </a:t>
            </a:r>
          </a:p>
          <a:p>
            <a:pPr>
              <a:defRPr/>
            </a:pPr>
            <a:r>
              <a:rPr lang="en-US" altLang="en-US" sz="1200" b="1" dirty="0"/>
              <a:t>#include&lt;</a:t>
            </a:r>
            <a:r>
              <a:rPr lang="en-US" altLang="en-US" sz="1200" b="1" dirty="0" err="1"/>
              <a:t>unistd.h</a:t>
            </a:r>
            <a:r>
              <a:rPr lang="en-US" altLang="en-US" sz="1200" b="1" dirty="0"/>
              <a:t>&gt; </a:t>
            </a:r>
          </a:p>
          <a:p>
            <a:pPr>
              <a:defRPr/>
            </a:pPr>
            <a:r>
              <a:rPr lang="en-US" altLang="en-US" sz="1200" b="1" dirty="0"/>
              <a:t>#include&lt;</a:t>
            </a:r>
            <a:r>
              <a:rPr lang="en-US" altLang="en-US" sz="1200" b="1" dirty="0" err="1"/>
              <a:t>stdio.h</a:t>
            </a:r>
            <a:r>
              <a:rPr lang="en-US" altLang="en-US" sz="1200" b="1" dirty="0"/>
              <a:t>&gt;</a:t>
            </a:r>
          </a:p>
          <a:p>
            <a:pPr>
              <a:defRPr/>
            </a:pPr>
            <a:r>
              <a:rPr lang="en-US" altLang="en-US" sz="1200" b="1" dirty="0"/>
              <a:t> #include&lt;</a:t>
            </a:r>
            <a:r>
              <a:rPr lang="en-US" altLang="en-US" sz="1200" b="1" dirty="0" err="1"/>
              <a:t>fcntl.h</a:t>
            </a:r>
            <a:r>
              <a:rPr lang="en-US" altLang="en-US" sz="1200" b="1" dirty="0"/>
              <a:t>&gt;</a:t>
            </a:r>
          </a:p>
          <a:p>
            <a:pPr>
              <a:defRPr/>
            </a:pPr>
            <a:r>
              <a:rPr lang="en-US" altLang="en-US" sz="1200" b="1" dirty="0"/>
              <a:t>void main()</a:t>
            </a:r>
          </a:p>
          <a:p>
            <a:pPr>
              <a:defRPr/>
            </a:pPr>
            <a:r>
              <a:rPr lang="en-US" altLang="en-US" sz="1200" b="1" dirty="0"/>
              <a:t>{ </a:t>
            </a:r>
          </a:p>
          <a:p>
            <a:pPr>
              <a:defRPr/>
            </a:pPr>
            <a:r>
              <a:rPr lang="en-US" altLang="en-US" sz="1200" b="1" dirty="0"/>
              <a:t>char buff[1024];</a:t>
            </a:r>
          </a:p>
          <a:p>
            <a:pPr>
              <a:defRPr/>
            </a:pPr>
            <a:r>
              <a:rPr lang="en-US" altLang="en-US" sz="1200" b="1" dirty="0"/>
              <a:t>int </a:t>
            </a:r>
            <a:r>
              <a:rPr lang="en-US" altLang="en-US" sz="1200" b="1" dirty="0" err="1"/>
              <a:t>fd</a:t>
            </a:r>
            <a:r>
              <a:rPr lang="en-US" altLang="en-US" sz="1200" b="1" dirty="0"/>
              <a:t>[2],n;</a:t>
            </a:r>
          </a:p>
          <a:p>
            <a:pPr>
              <a:defRPr/>
            </a:pPr>
            <a:r>
              <a:rPr lang="en-US" altLang="en-US" sz="1200" b="1" dirty="0"/>
              <a:t>pipe(</a:t>
            </a:r>
            <a:r>
              <a:rPr lang="en-US" altLang="en-US" sz="1200" b="1" dirty="0" err="1"/>
              <a:t>fd</a:t>
            </a:r>
            <a:r>
              <a:rPr lang="en-US" altLang="en-US" sz="1200" b="1" dirty="0"/>
              <a:t>); /*Called pipe, pipe system call will return two file </a:t>
            </a:r>
            <a:r>
              <a:rPr lang="en-US" altLang="en-US" sz="1200" b="1" dirty="0" err="1"/>
              <a:t>descripter</a:t>
            </a:r>
            <a:r>
              <a:rPr lang="en-US" altLang="en-US" sz="1200" b="1" dirty="0"/>
              <a:t> </a:t>
            </a:r>
            <a:r>
              <a:rPr lang="en-US" altLang="en-US" sz="1200" b="1" dirty="0" err="1"/>
              <a:t>fd</a:t>
            </a:r>
            <a:r>
              <a:rPr lang="en-US" altLang="en-US" sz="1200" b="1" dirty="0"/>
              <a:t>[0] for read end and </a:t>
            </a:r>
            <a:r>
              <a:rPr lang="en-US" altLang="en-US" sz="1200" b="1" dirty="0" err="1"/>
              <a:t>fd</a:t>
            </a:r>
            <a:r>
              <a:rPr lang="en-US" altLang="en-US" sz="1200" b="1" dirty="0"/>
              <a:t>[1] for write end of the pipe*/</a:t>
            </a:r>
          </a:p>
          <a:p>
            <a:pPr>
              <a:defRPr/>
            </a:pPr>
            <a:r>
              <a:rPr lang="en-US" altLang="en-US" sz="1200" b="1" dirty="0"/>
              <a:t>int id = fork();	//fork system call creates a child process</a:t>
            </a:r>
          </a:p>
          <a:p>
            <a:pPr>
              <a:defRPr/>
            </a:pPr>
            <a:r>
              <a:rPr lang="en-US" altLang="en-US" sz="1200" b="1" dirty="0"/>
              <a:t>if(id==0)//child process</a:t>
            </a:r>
          </a:p>
          <a:p>
            <a:pPr>
              <a:defRPr/>
            </a:pPr>
            <a:r>
              <a:rPr lang="en-US" altLang="en-US" sz="1200" b="1" dirty="0"/>
              <a:t>{</a:t>
            </a:r>
          </a:p>
          <a:p>
            <a:pPr>
              <a:defRPr/>
            </a:pPr>
            <a:r>
              <a:rPr lang="en-US" altLang="en-US" sz="1200" b="1" dirty="0"/>
              <a:t>close(</a:t>
            </a:r>
            <a:r>
              <a:rPr lang="en-US" altLang="en-US" sz="1200" b="1" dirty="0" err="1"/>
              <a:t>fd</a:t>
            </a:r>
            <a:r>
              <a:rPr lang="en-US" altLang="en-US" sz="1200" b="1" dirty="0"/>
              <a:t>[0]);</a:t>
            </a:r>
          </a:p>
          <a:p>
            <a:pPr>
              <a:defRPr/>
            </a:pPr>
            <a:r>
              <a:rPr lang="en-US" altLang="en-US" sz="1200" b="1" dirty="0"/>
              <a:t>while((n=read(0,buff,n))&gt;0)</a:t>
            </a:r>
          </a:p>
          <a:p>
            <a:pPr>
              <a:defRPr/>
            </a:pPr>
            <a:r>
              <a:rPr lang="en-US" altLang="en-US" sz="1200" b="1" dirty="0"/>
              <a:t>write(</a:t>
            </a:r>
            <a:r>
              <a:rPr lang="en-US" altLang="en-US" sz="1200" b="1" dirty="0" err="1"/>
              <a:t>fd</a:t>
            </a:r>
            <a:r>
              <a:rPr lang="en-US" altLang="en-US" sz="1200" b="1" dirty="0"/>
              <a:t>[1],</a:t>
            </a:r>
            <a:r>
              <a:rPr lang="en-US" altLang="en-US" sz="1200" b="1" dirty="0" err="1"/>
              <a:t>buff,n</a:t>
            </a:r>
            <a:r>
              <a:rPr lang="en-US" altLang="en-US" sz="1200" b="1" dirty="0"/>
              <a:t>);   	</a:t>
            </a:r>
          </a:p>
          <a:p>
            <a:pPr>
              <a:defRPr/>
            </a:pPr>
            <a:r>
              <a:rPr lang="en-US" altLang="en-US" sz="1200" b="1" dirty="0"/>
              <a:t>}</a:t>
            </a:r>
          </a:p>
          <a:p>
            <a:pPr>
              <a:defRPr/>
            </a:pPr>
            <a:r>
              <a:rPr lang="en-US" altLang="en-US" sz="1200" b="1" dirty="0"/>
              <a:t>else if(id&gt;=0)//Parent Process</a:t>
            </a:r>
          </a:p>
          <a:p>
            <a:pPr>
              <a:defRPr/>
            </a:pPr>
            <a:r>
              <a:rPr lang="en-US" altLang="en-US" sz="1200" b="1" dirty="0"/>
              <a:t>{</a:t>
            </a:r>
          </a:p>
          <a:p>
            <a:pPr>
              <a:defRPr/>
            </a:pPr>
            <a:r>
              <a:rPr lang="en-US" altLang="en-US" sz="1200" b="1" dirty="0"/>
              <a:t>close(</a:t>
            </a:r>
            <a:r>
              <a:rPr lang="en-US" altLang="en-US" sz="1200" b="1" dirty="0" err="1"/>
              <a:t>fd</a:t>
            </a:r>
            <a:r>
              <a:rPr lang="en-US" altLang="en-US" sz="1200" b="1" dirty="0"/>
              <a:t>[1]);	</a:t>
            </a:r>
          </a:p>
          <a:p>
            <a:pPr>
              <a:defRPr/>
            </a:pPr>
            <a:r>
              <a:rPr lang="en-US" altLang="en-US" sz="1200" b="1" dirty="0"/>
              <a:t>while((n=read(</a:t>
            </a:r>
            <a:r>
              <a:rPr lang="en-US" altLang="en-US" sz="1200" b="1" dirty="0" err="1"/>
              <a:t>fd</a:t>
            </a:r>
            <a:r>
              <a:rPr lang="en-US" altLang="en-US" sz="1200" b="1" dirty="0"/>
              <a:t>[0],</a:t>
            </a:r>
            <a:r>
              <a:rPr lang="en-US" altLang="en-US" sz="1200" b="1" dirty="0" err="1"/>
              <a:t>buff,n</a:t>
            </a:r>
            <a:r>
              <a:rPr lang="en-US" altLang="en-US" sz="1200" b="1" dirty="0"/>
              <a:t>))&gt;0)</a:t>
            </a:r>
          </a:p>
          <a:p>
            <a:pPr>
              <a:defRPr/>
            </a:pPr>
            <a:r>
              <a:rPr lang="en-US" altLang="en-US" sz="1200" b="1" dirty="0"/>
              <a:t>write(1,buff,n);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1200" b="1" dirty="0"/>
              <a:t>          }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1200" b="1" dirty="0"/>
              <a:t>        else {   </a:t>
            </a:r>
            <a:r>
              <a:rPr lang="en-US" altLang="en-US" sz="1200" b="1" dirty="0" err="1"/>
              <a:t>printf</a:t>
            </a:r>
            <a:r>
              <a:rPr lang="en-US" altLang="en-US" sz="1200" b="1" dirty="0"/>
              <a:t>("Fork Failed");//fork failed  } 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E4410B98-4D31-5E31-9A9E-AF340BB3E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/>
              <a:t>C Program to redirect output of ls | wc to a file using pipe</a:t>
            </a:r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E1F3B605-A38F-F780-C5F8-FD7B21CCD5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854075"/>
            <a:ext cx="8229600" cy="6003925"/>
          </a:xfrm>
        </p:spPr>
        <p:txBody>
          <a:bodyPr/>
          <a:lstStyle/>
          <a:p>
            <a:pPr>
              <a:defRPr/>
            </a:pPr>
            <a:r>
              <a:rPr lang="en-US" altLang="en-US" sz="950" b="1" dirty="0"/>
              <a:t>#include&lt;</a:t>
            </a:r>
            <a:r>
              <a:rPr lang="en-US" altLang="en-US" sz="950" b="1" dirty="0" err="1"/>
              <a:t>stdlib.h</a:t>
            </a:r>
            <a:r>
              <a:rPr lang="en-US" altLang="en-US" sz="950" b="1" dirty="0"/>
              <a:t>&gt;</a:t>
            </a:r>
          </a:p>
          <a:p>
            <a:pPr>
              <a:defRPr/>
            </a:pPr>
            <a:r>
              <a:rPr lang="en-US" altLang="en-US" sz="950" b="1" dirty="0"/>
              <a:t>#include&lt;</a:t>
            </a:r>
            <a:r>
              <a:rPr lang="en-US" altLang="en-US" sz="950" b="1" dirty="0" err="1"/>
              <a:t>unistd.h</a:t>
            </a:r>
            <a:r>
              <a:rPr lang="en-US" altLang="en-US" sz="950" b="1" dirty="0"/>
              <a:t>&gt;</a:t>
            </a:r>
          </a:p>
          <a:p>
            <a:pPr>
              <a:defRPr/>
            </a:pPr>
            <a:r>
              <a:rPr lang="en-US" altLang="en-US" sz="950" b="1" dirty="0"/>
              <a:t>#include&lt;</a:t>
            </a:r>
            <a:r>
              <a:rPr lang="en-US" altLang="en-US" sz="950" b="1" dirty="0" err="1"/>
              <a:t>stdio.h</a:t>
            </a:r>
            <a:r>
              <a:rPr lang="en-US" altLang="en-US" sz="950" b="1" dirty="0"/>
              <a:t>&gt;</a:t>
            </a:r>
          </a:p>
          <a:p>
            <a:pPr>
              <a:defRPr/>
            </a:pPr>
            <a:r>
              <a:rPr lang="en-US" altLang="en-US" sz="950" b="1" dirty="0"/>
              <a:t>#include&lt;</a:t>
            </a:r>
            <a:r>
              <a:rPr lang="en-US" altLang="en-US" sz="950" b="1" dirty="0" err="1"/>
              <a:t>fcntl.h</a:t>
            </a:r>
            <a:r>
              <a:rPr lang="en-US" altLang="en-US" sz="950" b="1" dirty="0"/>
              <a:t>&gt;</a:t>
            </a:r>
          </a:p>
          <a:p>
            <a:pPr>
              <a:defRPr/>
            </a:pPr>
            <a:r>
              <a:rPr lang="en-US" altLang="en-US" sz="950" b="1" dirty="0"/>
              <a:t>void main()</a:t>
            </a:r>
          </a:p>
          <a:p>
            <a:pPr>
              <a:defRPr/>
            </a:pPr>
            <a:r>
              <a:rPr lang="en-US" altLang="en-US" sz="950" b="1" dirty="0"/>
              <a:t>{ </a:t>
            </a:r>
          </a:p>
          <a:p>
            <a:pPr>
              <a:defRPr/>
            </a:pPr>
            <a:r>
              <a:rPr lang="en-US" altLang="en-US" sz="950" b="1" dirty="0"/>
              <a:t>int </a:t>
            </a:r>
            <a:r>
              <a:rPr lang="en-US" altLang="en-US" sz="950" b="1" dirty="0" err="1"/>
              <a:t>fd</a:t>
            </a:r>
            <a:r>
              <a:rPr lang="en-US" altLang="en-US" sz="950" b="1" dirty="0"/>
              <a:t>[2],fdt1; </a:t>
            </a:r>
          </a:p>
          <a:p>
            <a:pPr>
              <a:defRPr/>
            </a:pPr>
            <a:r>
              <a:rPr lang="en-US" altLang="en-US" sz="950" b="1" dirty="0"/>
              <a:t>pipe(</a:t>
            </a:r>
            <a:r>
              <a:rPr lang="en-US" altLang="en-US" sz="950" b="1" dirty="0" err="1"/>
              <a:t>fd</a:t>
            </a:r>
            <a:r>
              <a:rPr lang="en-US" altLang="en-US" sz="950" b="1" dirty="0"/>
              <a:t>);  </a:t>
            </a:r>
          </a:p>
          <a:p>
            <a:pPr>
              <a:defRPr/>
            </a:pPr>
            <a:r>
              <a:rPr lang="en-US" altLang="en-US" sz="950" b="1" dirty="0"/>
              <a:t>int id = fork();</a:t>
            </a:r>
          </a:p>
          <a:p>
            <a:pPr>
              <a:defRPr/>
            </a:pPr>
            <a:r>
              <a:rPr lang="en-US" altLang="en-US" sz="950" b="1" dirty="0"/>
              <a:t>if(id==0)</a:t>
            </a:r>
          </a:p>
          <a:p>
            <a:pPr>
              <a:defRPr/>
            </a:pPr>
            <a:r>
              <a:rPr lang="en-US" altLang="en-US" sz="950" b="1" dirty="0"/>
              <a:t>{   	</a:t>
            </a:r>
          </a:p>
          <a:p>
            <a:pPr>
              <a:defRPr/>
            </a:pPr>
            <a:r>
              <a:rPr lang="en-US" altLang="en-US" sz="950" b="1" dirty="0"/>
              <a:t>close(1);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       dup(</a:t>
            </a:r>
            <a:r>
              <a:rPr lang="en-US" altLang="en-US" sz="950" b="1" dirty="0" err="1"/>
              <a:t>fd</a:t>
            </a:r>
            <a:r>
              <a:rPr lang="en-US" altLang="en-US" sz="950" b="1" dirty="0"/>
              <a:t>[1]);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       close(</a:t>
            </a:r>
            <a:r>
              <a:rPr lang="en-US" altLang="en-US" sz="950" b="1" dirty="0" err="1"/>
              <a:t>fd</a:t>
            </a:r>
            <a:r>
              <a:rPr lang="en-US" altLang="en-US" sz="950" b="1" dirty="0"/>
              <a:t>[1]);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       close(</a:t>
            </a:r>
            <a:r>
              <a:rPr lang="en-US" altLang="en-US" sz="950" b="1" dirty="0" err="1"/>
              <a:t>fd</a:t>
            </a:r>
            <a:r>
              <a:rPr lang="en-US" altLang="en-US" sz="950" b="1" dirty="0"/>
              <a:t>[0]);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        </a:t>
            </a:r>
            <a:r>
              <a:rPr lang="en-US" altLang="en-US" sz="950" b="1" dirty="0" err="1"/>
              <a:t>execlp</a:t>
            </a:r>
            <a:r>
              <a:rPr lang="en-US" altLang="en-US" sz="950" b="1" dirty="0"/>
              <a:t>("</a:t>
            </a:r>
            <a:r>
              <a:rPr lang="en-US" altLang="en-US" sz="950" b="1" dirty="0" err="1"/>
              <a:t>ls","ls",NULL</a:t>
            </a:r>
            <a:r>
              <a:rPr lang="en-US" altLang="en-US" sz="950" b="1" dirty="0"/>
              <a:t>);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        }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       else if(id&gt;0)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         {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	fdt1=open("</a:t>
            </a:r>
            <a:r>
              <a:rPr lang="en-US" altLang="en-US" sz="950" b="1" dirty="0" err="1"/>
              <a:t>output.txt",O_WRONLY</a:t>
            </a:r>
            <a:r>
              <a:rPr lang="en-US" altLang="en-US" sz="950" b="1" dirty="0"/>
              <a:t>);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                     close(1);	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	 dup(fdt1);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	 close(fdt1);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	 close(</a:t>
            </a:r>
            <a:r>
              <a:rPr lang="en-US" altLang="en-US" sz="950" b="1" dirty="0" err="1"/>
              <a:t>fd</a:t>
            </a:r>
            <a:r>
              <a:rPr lang="en-US" altLang="en-US" sz="950" b="1" dirty="0"/>
              <a:t>[1]);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	 close(0);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	 dup(</a:t>
            </a:r>
            <a:r>
              <a:rPr lang="en-US" altLang="en-US" sz="950" b="1" dirty="0" err="1"/>
              <a:t>fd</a:t>
            </a:r>
            <a:r>
              <a:rPr lang="en-US" altLang="en-US" sz="950" b="1" dirty="0"/>
              <a:t>[0]);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	 close(</a:t>
            </a:r>
            <a:r>
              <a:rPr lang="en-US" altLang="en-US" sz="950" b="1" dirty="0" err="1"/>
              <a:t>fd</a:t>
            </a:r>
            <a:r>
              <a:rPr lang="en-US" altLang="en-US" sz="950" b="1" dirty="0"/>
              <a:t>[0]);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	 </a:t>
            </a:r>
            <a:r>
              <a:rPr lang="en-US" altLang="en-US" sz="950" b="1" dirty="0" err="1"/>
              <a:t>execlp</a:t>
            </a:r>
            <a:r>
              <a:rPr lang="en-US" altLang="en-US" sz="950" b="1" dirty="0"/>
              <a:t>("</a:t>
            </a:r>
            <a:r>
              <a:rPr lang="en-US" altLang="en-US" sz="950" b="1" dirty="0" err="1"/>
              <a:t>wc</a:t>
            </a:r>
            <a:r>
              <a:rPr lang="en-US" altLang="en-US" sz="950" b="1" dirty="0"/>
              <a:t>","</a:t>
            </a:r>
            <a:r>
              <a:rPr lang="en-US" altLang="en-US" sz="950" b="1" dirty="0" err="1"/>
              <a:t>wc</a:t>
            </a:r>
            <a:r>
              <a:rPr lang="en-US" altLang="en-US" sz="950" b="1" dirty="0"/>
              <a:t>",NULL);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	}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else{}}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6">
            <a:extLst>
              <a:ext uri="{FF2B5EF4-FFF2-40B4-BE49-F238E27FC236}">
                <a16:creationId xmlns:a16="http://schemas.microsoft.com/office/drawing/2014/main" id="{47C8711B-56E5-89C5-6100-2154E5B84C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075" y="152400"/>
            <a:ext cx="8229600" cy="576263"/>
          </a:xfrm>
        </p:spPr>
        <p:txBody>
          <a:bodyPr/>
          <a:lstStyle/>
          <a:p>
            <a:r>
              <a:rPr lang="en-US" altLang="en-US"/>
              <a:t>Named Pipes</a:t>
            </a:r>
          </a:p>
        </p:txBody>
      </p:sp>
      <p:sp>
        <p:nvSpPr>
          <p:cNvPr id="48131" name="Content Placeholder 7">
            <a:extLst>
              <a:ext uri="{FF2B5EF4-FFF2-40B4-BE49-F238E27FC236}">
                <a16:creationId xmlns:a16="http://schemas.microsoft.com/office/drawing/2014/main" id="{0F69B551-CF9C-1000-34AF-E95C9E832A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061200" cy="4530725"/>
          </a:xfrm>
        </p:spPr>
        <p:txBody>
          <a:bodyPr/>
          <a:lstStyle/>
          <a:p>
            <a:r>
              <a:rPr lang="en-US" altLang="en-US"/>
              <a:t>Named Pipes are more powerful than ordinary pipes</a:t>
            </a:r>
          </a:p>
          <a:p>
            <a:r>
              <a:rPr lang="en-US" altLang="en-US"/>
              <a:t>Communication is bidirectional</a:t>
            </a:r>
          </a:p>
          <a:p>
            <a:r>
              <a:rPr lang="en-US" altLang="en-US"/>
              <a:t>No parent-child relationship is necessary between the communicating processes</a:t>
            </a:r>
          </a:p>
          <a:p>
            <a:r>
              <a:rPr lang="en-US" altLang="en-US"/>
              <a:t>Several processes can use the named pipe for communication</a:t>
            </a:r>
          </a:p>
          <a:p>
            <a:r>
              <a:rPr lang="en-US" altLang="en-US"/>
              <a:t>Provided on both UNIX and Windows systems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29ADF9D-F28D-68DB-BCDF-729416A5AC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6">
            <a:extLst>
              <a:ext uri="{FF2B5EF4-FFF2-40B4-BE49-F238E27FC236}">
                <a16:creationId xmlns:a16="http://schemas.microsoft.com/office/drawing/2014/main" id="{7F22F5A4-C851-C95D-3DCC-5A1CEECCD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1ED3351-8F67-7972-6A14-1E3790E0AE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5175" y="958850"/>
          <a:ext cx="7612063" cy="4933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12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33950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// C program to illustrate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// open system call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#include&lt;</a:t>
                      </a:r>
                      <a:r>
                        <a:rPr lang="en-US" sz="1400" dirty="0" err="1">
                          <a:effectLst/>
                        </a:rPr>
                        <a:t>stdio.h</a:t>
                      </a:r>
                      <a:r>
                        <a:rPr lang="en-US" sz="1400" dirty="0">
                          <a:effectLst/>
                        </a:rPr>
                        <a:t>&gt;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#include&lt;</a:t>
                      </a:r>
                      <a:r>
                        <a:rPr lang="en-US" sz="1400" dirty="0" err="1">
                          <a:effectLst/>
                        </a:rPr>
                        <a:t>fcntl.h</a:t>
                      </a:r>
                      <a:r>
                        <a:rPr lang="en-US" sz="1400" dirty="0">
                          <a:effectLst/>
                        </a:rPr>
                        <a:t>&gt;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#include&lt;</a:t>
                      </a:r>
                      <a:r>
                        <a:rPr lang="en-US" sz="1400" dirty="0" err="1">
                          <a:effectLst/>
                        </a:rPr>
                        <a:t>errno.h</a:t>
                      </a:r>
                      <a:r>
                        <a:rPr lang="en-US" sz="1400" dirty="0">
                          <a:effectLst/>
                        </a:rPr>
                        <a:t>&gt;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extern int </a:t>
                      </a:r>
                      <a:r>
                        <a:rPr lang="en-US" sz="1400" dirty="0" err="1">
                          <a:effectLst/>
                        </a:rPr>
                        <a:t>errno</a:t>
                      </a:r>
                      <a:r>
                        <a:rPr lang="en-US" sz="1400" dirty="0">
                          <a:effectLst/>
                        </a:rPr>
                        <a:t>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 main()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{    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// if file does not have in directory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// then file foo.txt is created.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int </a:t>
                      </a:r>
                      <a:r>
                        <a:rPr lang="en-US" sz="1400" dirty="0" err="1">
                          <a:effectLst/>
                        </a:rPr>
                        <a:t>fd</a:t>
                      </a:r>
                      <a:r>
                        <a:rPr lang="en-US" sz="1400" dirty="0">
                          <a:effectLst/>
                        </a:rPr>
                        <a:t> = open("foo.txt", O_RDONLY | O_CREAT);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  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</a:t>
                      </a:r>
                      <a:r>
                        <a:rPr lang="en-US" sz="1400" dirty="0" err="1">
                          <a:effectLst/>
                        </a:rPr>
                        <a:t>printf</a:t>
                      </a:r>
                      <a:r>
                        <a:rPr lang="en-US" sz="1400" dirty="0">
                          <a:effectLst/>
                        </a:rPr>
                        <a:t>("</a:t>
                      </a:r>
                      <a:r>
                        <a:rPr lang="en-US" sz="1400" dirty="0" err="1">
                          <a:effectLst/>
                        </a:rPr>
                        <a:t>fd</a:t>
                      </a:r>
                      <a:r>
                        <a:rPr lang="en-US" sz="1400" dirty="0">
                          <a:effectLst/>
                        </a:rPr>
                        <a:t> = %d/n", </a:t>
                      </a:r>
                      <a:r>
                        <a:rPr lang="en-US" sz="1400" dirty="0" err="1">
                          <a:effectLst/>
                        </a:rPr>
                        <a:t>fd</a:t>
                      </a:r>
                      <a:r>
                        <a:rPr lang="en-US" sz="1400" dirty="0">
                          <a:effectLst/>
                        </a:rPr>
                        <a:t>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  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if (</a:t>
                      </a:r>
                      <a:r>
                        <a:rPr lang="en-US" sz="1400" dirty="0" err="1">
                          <a:effectLst/>
                        </a:rPr>
                        <a:t>fd</a:t>
                      </a:r>
                      <a:r>
                        <a:rPr lang="en-US" sz="1400" dirty="0">
                          <a:effectLst/>
                        </a:rPr>
                        <a:t> ==-1)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{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    // print which type of error have in a code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    </a:t>
                      </a:r>
                      <a:r>
                        <a:rPr lang="en-US" sz="1400" dirty="0" err="1">
                          <a:effectLst/>
                        </a:rPr>
                        <a:t>printf</a:t>
                      </a:r>
                      <a:r>
                        <a:rPr lang="en-US" sz="1400" dirty="0">
                          <a:effectLst/>
                        </a:rPr>
                        <a:t>("Error Number % d\n", </a:t>
                      </a:r>
                      <a:r>
                        <a:rPr lang="en-US" sz="1400" dirty="0" err="1">
                          <a:effectLst/>
                        </a:rPr>
                        <a:t>errno</a:t>
                      </a:r>
                      <a:r>
                        <a:rPr lang="en-US" sz="1400" dirty="0">
                          <a:effectLst/>
                        </a:rPr>
                        <a:t>);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      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    // print program detail "Success or failure"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    </a:t>
                      </a:r>
                      <a:r>
                        <a:rPr lang="en-US" sz="1400" dirty="0" err="1">
                          <a:effectLst/>
                        </a:rPr>
                        <a:t>perror</a:t>
                      </a:r>
                      <a:r>
                        <a:rPr lang="en-US" sz="1400" dirty="0">
                          <a:effectLst/>
                        </a:rPr>
                        <a:t>("Program");                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}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return 0;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} 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25" name="Rectangle 2">
            <a:extLst>
              <a:ext uri="{FF2B5EF4-FFF2-40B4-BE49-F238E27FC236}">
                <a16:creationId xmlns:a16="http://schemas.microsoft.com/office/drawing/2014/main" id="{EB5BF04C-B25A-3E75-86EF-F4AADD2FA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5" y="5892800"/>
            <a:ext cx="45720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 b="1">
                <a:latin typeface="&amp;quot"/>
                <a:cs typeface="Times New Roman" panose="02020603050405020304" pitchFamily="18" charset="0"/>
              </a:rPr>
              <a:t>Output:    </a:t>
            </a:r>
            <a:r>
              <a:rPr kumimoji="0" lang="en-US" altLang="en-US" b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fd = 3</a:t>
            </a:r>
            <a:endParaRPr kumimoji="0" lang="en-US" altLang="en-US" sz="16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6">
            <a:extLst>
              <a:ext uri="{FF2B5EF4-FFF2-40B4-BE49-F238E27FC236}">
                <a16:creationId xmlns:a16="http://schemas.microsoft.com/office/drawing/2014/main" id="{35EC2D2A-1ABF-1393-B385-AE5A65449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3EACE-A983-4856-E0D6-380594B1C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5137150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  <a:defRPr/>
            </a:pPr>
            <a:r>
              <a:rPr lang="en-US" b="1" dirty="0"/>
              <a:t>3. close: </a:t>
            </a:r>
            <a:r>
              <a:rPr lang="en-US" dirty="0"/>
              <a:t>Tells the operating system you are done with a file descriptor and Close the file which pointed by </a:t>
            </a:r>
            <a:r>
              <a:rPr lang="en-US" dirty="0" err="1"/>
              <a:t>fd</a:t>
            </a:r>
            <a:r>
              <a:rPr lang="en-US" dirty="0"/>
              <a:t>. </a:t>
            </a:r>
            <a:endParaRPr lang="en-US" sz="1600" dirty="0"/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b="1" dirty="0"/>
              <a:t>Syntax in C language</a:t>
            </a:r>
            <a:endParaRPr lang="en-US" sz="1600" dirty="0"/>
          </a:p>
          <a:p>
            <a:pPr marL="793750" indent="-223838">
              <a:defRPr/>
            </a:pPr>
            <a:r>
              <a:rPr lang="en-US" dirty="0"/>
              <a:t>#include &lt;</a:t>
            </a:r>
            <a:r>
              <a:rPr lang="en-US" dirty="0" err="1"/>
              <a:t>fcntl.h</a:t>
            </a:r>
            <a:r>
              <a:rPr lang="en-US" dirty="0"/>
              <a:t>&gt;</a:t>
            </a:r>
            <a:endParaRPr lang="en-US" sz="1600" dirty="0"/>
          </a:p>
          <a:p>
            <a:pPr marL="793750" indent="-223838">
              <a:defRPr/>
            </a:pPr>
            <a:r>
              <a:rPr lang="en-US" dirty="0"/>
              <a:t>int close(int </a:t>
            </a:r>
            <a:r>
              <a:rPr lang="en-US" dirty="0" err="1"/>
              <a:t>fd</a:t>
            </a:r>
            <a:r>
              <a:rPr lang="en-US" dirty="0"/>
              <a:t>); </a:t>
            </a:r>
            <a:endParaRPr lang="en-US" sz="1600" dirty="0"/>
          </a:p>
          <a:p>
            <a:pPr>
              <a:defRPr/>
            </a:pPr>
            <a:r>
              <a:rPr lang="en-US" b="1" dirty="0"/>
              <a:t>Parameter</a:t>
            </a:r>
            <a:r>
              <a:rPr lang="en-US" dirty="0"/>
              <a:t> </a:t>
            </a:r>
            <a:endParaRPr lang="en-US" sz="1600" dirty="0"/>
          </a:p>
          <a:p>
            <a:pPr lvl="1">
              <a:defRPr/>
            </a:pPr>
            <a:r>
              <a:rPr lang="en-US" b="1" dirty="0" err="1"/>
              <a:t>fd</a:t>
            </a:r>
            <a:r>
              <a:rPr lang="en-US" b="1" dirty="0"/>
              <a:t> :</a:t>
            </a:r>
            <a:r>
              <a:rPr lang="en-US" dirty="0"/>
              <a:t>file descriptor</a:t>
            </a:r>
            <a:endParaRPr lang="en-US" sz="1600" dirty="0"/>
          </a:p>
          <a:p>
            <a:pPr>
              <a:defRPr/>
            </a:pPr>
            <a:r>
              <a:rPr lang="en-US" b="1" dirty="0"/>
              <a:t>Return</a:t>
            </a:r>
            <a:r>
              <a:rPr lang="en-US" dirty="0"/>
              <a:t> </a:t>
            </a:r>
            <a:endParaRPr lang="en-US" sz="1600" dirty="0"/>
          </a:p>
          <a:p>
            <a:pPr lvl="1">
              <a:defRPr/>
            </a:pPr>
            <a:r>
              <a:rPr lang="en-US" b="1" dirty="0"/>
              <a:t>0</a:t>
            </a:r>
            <a:r>
              <a:rPr lang="en-US" dirty="0"/>
              <a:t> on success.</a:t>
            </a:r>
            <a:endParaRPr lang="en-US" sz="1600" dirty="0"/>
          </a:p>
          <a:p>
            <a:pPr lvl="1">
              <a:defRPr/>
            </a:pPr>
            <a:r>
              <a:rPr lang="en-US" b="1" dirty="0"/>
              <a:t>-1</a:t>
            </a:r>
            <a:r>
              <a:rPr lang="en-US" dirty="0"/>
              <a:t> on error.</a:t>
            </a:r>
            <a:endParaRPr lang="en-US" sz="1600" dirty="0"/>
          </a:p>
          <a:p>
            <a:pPr>
              <a:defRPr/>
            </a:pPr>
            <a:r>
              <a:rPr lang="en-US" b="1" dirty="0"/>
              <a:t>How it works in the OS </a:t>
            </a:r>
            <a:endParaRPr lang="en-US" sz="1600" dirty="0"/>
          </a:p>
          <a:p>
            <a:pPr lvl="1">
              <a:defRPr/>
            </a:pPr>
            <a:r>
              <a:rPr lang="en-US" dirty="0"/>
              <a:t>Destroy file table entry referenced by element </a:t>
            </a:r>
            <a:r>
              <a:rPr lang="en-US" dirty="0" err="1"/>
              <a:t>fd</a:t>
            </a:r>
            <a:r>
              <a:rPr lang="en-US" dirty="0"/>
              <a:t> of file descriptor table</a:t>
            </a:r>
            <a:br>
              <a:rPr lang="en-US" dirty="0"/>
            </a:br>
            <a:r>
              <a:rPr lang="en-US" dirty="0"/>
              <a:t>– As long as no other process is pointing to it!</a:t>
            </a:r>
            <a:endParaRPr lang="en-US" sz="1600" dirty="0"/>
          </a:p>
          <a:p>
            <a:pPr lvl="1">
              <a:defRPr/>
            </a:pPr>
            <a:r>
              <a:rPr lang="en-US" dirty="0"/>
              <a:t>Set element </a:t>
            </a:r>
            <a:r>
              <a:rPr lang="en-US" dirty="0" err="1"/>
              <a:t>fd</a:t>
            </a:r>
            <a:r>
              <a:rPr lang="en-US" dirty="0"/>
              <a:t> of file descriptor table to </a:t>
            </a:r>
            <a:r>
              <a:rPr lang="en-US" b="1" dirty="0"/>
              <a:t>NULL</a:t>
            </a:r>
            <a:endParaRPr lang="en-US" sz="1600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>
            <a:extLst>
              <a:ext uri="{FF2B5EF4-FFF2-40B4-BE49-F238E27FC236}">
                <a16:creationId xmlns:a16="http://schemas.microsoft.com/office/drawing/2014/main" id="{012B7BC9-AD8F-E07B-E602-5851F4716E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E1F6180-FEE6-5118-97A7-F5324A8D0F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6450" y="1184275"/>
          <a:ext cx="3316288" cy="4152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6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2900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// C program to illustrate close system Call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#include&lt;</a:t>
                      </a:r>
                      <a:r>
                        <a:rPr lang="en-US" sz="1200" dirty="0" err="1">
                          <a:effectLst/>
                        </a:rPr>
                        <a:t>stdio.h</a:t>
                      </a:r>
                      <a:r>
                        <a:rPr lang="en-US" sz="1200" dirty="0">
                          <a:effectLst/>
                        </a:rPr>
                        <a:t>&gt;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#include &lt;</a:t>
                      </a:r>
                      <a:r>
                        <a:rPr lang="en-US" sz="1200" dirty="0" err="1">
                          <a:effectLst/>
                        </a:rPr>
                        <a:t>fcntl.h</a:t>
                      </a:r>
                      <a:r>
                        <a:rPr lang="en-US" sz="1200" dirty="0">
                          <a:effectLst/>
                        </a:rPr>
                        <a:t>&gt;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 main()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{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int fd1 = open("foo.txt", O_RDONLY);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if (fd1 &lt; 0)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{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    </a:t>
                      </a:r>
                      <a:r>
                        <a:rPr lang="en-US" sz="1200" dirty="0" err="1">
                          <a:effectLst/>
                        </a:rPr>
                        <a:t>perror</a:t>
                      </a:r>
                      <a:r>
                        <a:rPr lang="en-US" sz="1200" dirty="0">
                          <a:effectLst/>
                        </a:rPr>
                        <a:t>("c1");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    exit(1);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}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</a:t>
                      </a:r>
                      <a:r>
                        <a:rPr lang="en-US" sz="1200" dirty="0" err="1">
                          <a:effectLst/>
                        </a:rPr>
                        <a:t>printf</a:t>
                      </a:r>
                      <a:r>
                        <a:rPr lang="en-US" sz="1200" dirty="0">
                          <a:effectLst/>
                        </a:rPr>
                        <a:t>("opened the </a:t>
                      </a:r>
                      <a:r>
                        <a:rPr lang="en-US" sz="1200" dirty="0" err="1">
                          <a:effectLst/>
                        </a:rPr>
                        <a:t>fd</a:t>
                      </a:r>
                      <a:r>
                        <a:rPr lang="en-US" sz="1200" dirty="0">
                          <a:effectLst/>
                        </a:rPr>
                        <a:t> = % d\n", fd1);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  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// Using close system Call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if (close(fd1) &lt; 0)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{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    </a:t>
                      </a:r>
                      <a:r>
                        <a:rPr lang="en-US" sz="1200" dirty="0" err="1">
                          <a:effectLst/>
                        </a:rPr>
                        <a:t>perror</a:t>
                      </a:r>
                      <a:r>
                        <a:rPr lang="en-US" sz="1200" dirty="0">
                          <a:effectLst/>
                        </a:rPr>
                        <a:t>("c1");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    exit(1);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}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</a:t>
                      </a:r>
                      <a:r>
                        <a:rPr lang="en-US" sz="1200" dirty="0" err="1">
                          <a:effectLst/>
                        </a:rPr>
                        <a:t>printf</a:t>
                      </a:r>
                      <a:r>
                        <a:rPr lang="en-US" sz="1200" dirty="0">
                          <a:effectLst/>
                        </a:rPr>
                        <a:t>("closed the </a:t>
                      </a:r>
                      <a:r>
                        <a:rPr lang="en-US" sz="1200" dirty="0" err="1">
                          <a:effectLst/>
                        </a:rPr>
                        <a:t>fd</a:t>
                      </a:r>
                      <a:r>
                        <a:rPr lang="en-US" sz="1200" dirty="0">
                          <a:effectLst/>
                        </a:rPr>
                        <a:t>.\n");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}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21" name="Rectangle 5">
            <a:extLst>
              <a:ext uri="{FF2B5EF4-FFF2-40B4-BE49-F238E27FC236}">
                <a16:creationId xmlns:a16="http://schemas.microsoft.com/office/drawing/2014/main" id="{870F0363-C895-DB0C-E759-CA68EBAA7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5337175"/>
            <a:ext cx="3598863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Output: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opened the fd = 3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closed the fd.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92DBB0-3CE3-C56B-0C98-99DC10DFB36B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1184275"/>
          <a:ext cx="3597275" cy="26550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4300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</a:t>
                      </a:r>
                      <a:r>
                        <a:rPr lang="en-US" sz="1200" dirty="0">
                          <a:effectLst/>
                        </a:rPr>
                        <a:t>C program to illustrate close system Call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#include&lt;</a:t>
                      </a:r>
                      <a:r>
                        <a:rPr lang="en-US" sz="1200" dirty="0" err="1">
                          <a:effectLst/>
                        </a:rPr>
                        <a:t>stdio.h</a:t>
                      </a:r>
                      <a:r>
                        <a:rPr lang="en-US" sz="1200" dirty="0">
                          <a:effectLst/>
                        </a:rPr>
                        <a:t>&gt;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#include&lt;</a:t>
                      </a:r>
                      <a:r>
                        <a:rPr lang="en-US" sz="1200" dirty="0" err="1">
                          <a:effectLst/>
                        </a:rPr>
                        <a:t>fcntl.h</a:t>
                      </a:r>
                      <a:r>
                        <a:rPr lang="en-US" sz="1200" dirty="0">
                          <a:effectLst/>
                        </a:rPr>
                        <a:t>&gt;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 main()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{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// assume that foo.txt is already created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int fd1 = open("foo.txt", O_RDONLY, 0);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close(fd1);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  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// assume that baz.txt is already created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int fd2 = open("baz.txt", O_RDONLY, 0);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  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</a:t>
                      </a:r>
                      <a:r>
                        <a:rPr lang="en-US" sz="1200" dirty="0" err="1">
                          <a:effectLst/>
                        </a:rPr>
                        <a:t>printf</a:t>
                      </a:r>
                      <a:r>
                        <a:rPr lang="en-US" sz="1200" dirty="0">
                          <a:effectLst/>
                        </a:rPr>
                        <a:t>("fd2 = % d\n", fd2);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exit(0);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} 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28" name="Rectangle 7">
            <a:extLst>
              <a:ext uri="{FF2B5EF4-FFF2-40B4-BE49-F238E27FC236}">
                <a16:creationId xmlns:a16="http://schemas.microsoft.com/office/drawing/2014/main" id="{D420E12B-6515-F3E6-73A4-355C83163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851275"/>
            <a:ext cx="4114800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Output:</a:t>
            </a:r>
            <a:endParaRPr kumimoji="0" lang="en-US" altLang="en-US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fd2 = 3</a:t>
            </a:r>
            <a:endParaRPr kumimoji="0" lang="en-US" altLang="en-US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Here, In this code first open() returns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3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 because when main process created, then fd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0, 1, 2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 are already taken by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stdin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,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stdout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 and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stderr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. So first unused file descriptor is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3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 in file descriptor table. After that in close() system call is free it this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3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 file descriptor and then after set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3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 file descriptor as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null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. So when we called second open(), then first unused fd is also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3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. So, output of this program is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3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. </a:t>
            </a:r>
            <a:endParaRPr kumimoji="0"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6">
            <a:extLst>
              <a:ext uri="{FF2B5EF4-FFF2-40B4-BE49-F238E27FC236}">
                <a16:creationId xmlns:a16="http://schemas.microsoft.com/office/drawing/2014/main" id="{266E38B5-B369-8CD0-9DE2-B8FEBDAB8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CDDA8-7F49-43E9-6C77-6186F297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-84" charset="2"/>
              <a:buNone/>
              <a:defRPr/>
            </a:pPr>
            <a:r>
              <a:rPr lang="en-US" sz="1200" b="1" dirty="0"/>
              <a:t>4. read: </a:t>
            </a:r>
            <a:r>
              <a:rPr lang="en-US" sz="1200" dirty="0"/>
              <a:t>From the file indicated by the file descriptor </a:t>
            </a:r>
            <a:r>
              <a:rPr lang="en-US" sz="1200" dirty="0" err="1"/>
              <a:t>fd</a:t>
            </a:r>
            <a:r>
              <a:rPr lang="en-US" sz="1200" dirty="0"/>
              <a:t>, the read() function reads </a:t>
            </a:r>
            <a:r>
              <a:rPr lang="en-US" sz="1200" dirty="0" err="1"/>
              <a:t>cnt</a:t>
            </a:r>
            <a:r>
              <a:rPr lang="en-US" sz="1200" dirty="0"/>
              <a:t> bytes of input into the memory area indicated by </a:t>
            </a:r>
            <a:r>
              <a:rPr lang="en-US" sz="1200" dirty="0" err="1"/>
              <a:t>buf</a:t>
            </a:r>
            <a:r>
              <a:rPr lang="en-US" sz="1200" dirty="0"/>
              <a:t>. A successful read() updates the access time for the file.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200" b="1" dirty="0"/>
              <a:t>Syntax in C language </a:t>
            </a:r>
            <a:endParaRPr lang="en-US" sz="1200" dirty="0"/>
          </a:p>
          <a:p>
            <a:pPr>
              <a:defRPr/>
            </a:pPr>
            <a:r>
              <a:rPr lang="en-US" sz="1200" dirty="0" err="1"/>
              <a:t>size_t</a:t>
            </a:r>
            <a:r>
              <a:rPr lang="en-US" sz="1200" dirty="0"/>
              <a:t> read (int </a:t>
            </a:r>
            <a:r>
              <a:rPr lang="en-US" sz="1200" dirty="0" err="1"/>
              <a:t>fd</a:t>
            </a:r>
            <a:r>
              <a:rPr lang="en-US" sz="1200" dirty="0"/>
              <a:t>, void* </a:t>
            </a:r>
            <a:r>
              <a:rPr lang="en-US" sz="1200" dirty="0" err="1"/>
              <a:t>buf</a:t>
            </a:r>
            <a:r>
              <a:rPr lang="en-US" sz="1200" dirty="0"/>
              <a:t>, </a:t>
            </a:r>
            <a:r>
              <a:rPr lang="en-US" sz="1200" dirty="0" err="1"/>
              <a:t>size_t</a:t>
            </a:r>
            <a:r>
              <a:rPr lang="en-US" sz="1200" dirty="0"/>
              <a:t> </a:t>
            </a:r>
            <a:r>
              <a:rPr lang="en-US" sz="1200" dirty="0" err="1"/>
              <a:t>cnt</a:t>
            </a:r>
            <a:r>
              <a:rPr lang="en-US" sz="1200" dirty="0"/>
              <a:t>);  </a:t>
            </a:r>
          </a:p>
          <a:p>
            <a:pPr>
              <a:defRPr/>
            </a:pPr>
            <a:r>
              <a:rPr lang="en-US" sz="1200" b="1" dirty="0"/>
              <a:t>Parameters </a:t>
            </a:r>
            <a:br>
              <a:rPr lang="en-US" sz="1200" dirty="0"/>
            </a:br>
            <a:endParaRPr lang="en-US" sz="1200" dirty="0"/>
          </a:p>
          <a:p>
            <a:pPr lvl="1">
              <a:defRPr/>
            </a:pPr>
            <a:r>
              <a:rPr lang="en-US" sz="1200" b="1" dirty="0" err="1"/>
              <a:t>fd</a:t>
            </a:r>
            <a:r>
              <a:rPr lang="en-US" sz="1200" b="1" dirty="0"/>
              <a:t>:</a:t>
            </a:r>
            <a:r>
              <a:rPr lang="en-US" sz="1200" dirty="0"/>
              <a:t> file </a:t>
            </a:r>
            <a:r>
              <a:rPr lang="en-US" sz="1200" dirty="0" err="1"/>
              <a:t>descripter</a:t>
            </a:r>
            <a:r>
              <a:rPr lang="en-US" sz="1200" dirty="0"/>
              <a:t> </a:t>
            </a:r>
          </a:p>
          <a:p>
            <a:pPr lvl="1">
              <a:defRPr/>
            </a:pPr>
            <a:r>
              <a:rPr lang="en-US" sz="1200" b="1" dirty="0" err="1"/>
              <a:t>buf</a:t>
            </a:r>
            <a:r>
              <a:rPr lang="en-US" sz="1200" b="1" dirty="0"/>
              <a:t>:</a:t>
            </a:r>
            <a:r>
              <a:rPr lang="en-US" sz="1200" dirty="0"/>
              <a:t> buffer to read data from </a:t>
            </a:r>
          </a:p>
          <a:p>
            <a:pPr lvl="1">
              <a:defRPr/>
            </a:pPr>
            <a:r>
              <a:rPr lang="en-US" sz="1200" b="1" dirty="0" err="1"/>
              <a:t>cnt</a:t>
            </a:r>
            <a:r>
              <a:rPr lang="en-US" sz="1200" b="1" dirty="0"/>
              <a:t>:</a:t>
            </a:r>
            <a:r>
              <a:rPr lang="en-US" sz="1200" dirty="0"/>
              <a:t> length of buffer</a:t>
            </a:r>
          </a:p>
          <a:p>
            <a:pPr>
              <a:defRPr/>
            </a:pPr>
            <a:r>
              <a:rPr lang="en-US" sz="1200" b="1" dirty="0"/>
              <a:t>Returns: How many bytes were actually read </a:t>
            </a:r>
            <a:endParaRPr lang="en-US" sz="1200" dirty="0"/>
          </a:p>
          <a:p>
            <a:pPr lvl="1">
              <a:defRPr/>
            </a:pPr>
            <a:r>
              <a:rPr lang="en-US" sz="1200" dirty="0"/>
              <a:t>return Number of bytes read on success </a:t>
            </a:r>
          </a:p>
          <a:p>
            <a:pPr lvl="1">
              <a:defRPr/>
            </a:pPr>
            <a:r>
              <a:rPr lang="en-US" sz="1200" dirty="0"/>
              <a:t>return 0 on reaching end of file </a:t>
            </a:r>
          </a:p>
          <a:p>
            <a:pPr lvl="1">
              <a:defRPr/>
            </a:pPr>
            <a:r>
              <a:rPr lang="en-US" sz="1200" dirty="0"/>
              <a:t>return -1 on error</a:t>
            </a:r>
          </a:p>
          <a:p>
            <a:pPr lvl="1">
              <a:defRPr/>
            </a:pPr>
            <a:r>
              <a:rPr lang="en-US" sz="1200" dirty="0"/>
              <a:t>return -1 on signal interrupt</a:t>
            </a:r>
          </a:p>
          <a:p>
            <a:pPr>
              <a:defRPr/>
            </a:pPr>
            <a:r>
              <a:rPr lang="en-US" sz="1200" b="1" dirty="0"/>
              <a:t>Important points </a:t>
            </a:r>
            <a:endParaRPr lang="en-US" sz="1200" dirty="0"/>
          </a:p>
          <a:p>
            <a:pPr lvl="1">
              <a:defRPr/>
            </a:pPr>
            <a:r>
              <a:rPr lang="en-US" sz="1200" b="1" dirty="0" err="1"/>
              <a:t>buf</a:t>
            </a:r>
            <a:r>
              <a:rPr lang="en-US" sz="1200" dirty="0"/>
              <a:t> needs to point to a valid memory location with length not smaller than the specified size because of overflow.</a:t>
            </a:r>
          </a:p>
          <a:p>
            <a:pPr lvl="1">
              <a:defRPr/>
            </a:pPr>
            <a:r>
              <a:rPr lang="en-US" sz="1200" b="1" dirty="0" err="1"/>
              <a:t>fd</a:t>
            </a:r>
            <a:r>
              <a:rPr lang="en-US" sz="1200" dirty="0"/>
              <a:t> should be a valid file descriptor returned from open() to perform read operation because if </a:t>
            </a:r>
            <a:r>
              <a:rPr lang="en-US" sz="1200" dirty="0" err="1"/>
              <a:t>fd</a:t>
            </a:r>
            <a:r>
              <a:rPr lang="en-US" sz="1200" dirty="0"/>
              <a:t> is NULL then read should generate error.</a:t>
            </a:r>
          </a:p>
          <a:p>
            <a:pPr lvl="1">
              <a:defRPr/>
            </a:pPr>
            <a:r>
              <a:rPr lang="en-US" sz="1200" b="1" dirty="0" err="1"/>
              <a:t>cnt</a:t>
            </a:r>
            <a:r>
              <a:rPr lang="en-US" sz="1200" dirty="0"/>
              <a:t> is the requested number of bytes read, while the return value is the actual number of bytes read. Also, some times read system call should read less bytes than </a:t>
            </a:r>
            <a:r>
              <a:rPr lang="en-US" sz="1200" dirty="0" err="1"/>
              <a:t>cnt</a:t>
            </a:r>
            <a:r>
              <a:rPr lang="en-US" sz="1200" dirty="0"/>
              <a:t>. 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>
            <a:extLst>
              <a:ext uri="{FF2B5EF4-FFF2-40B4-BE49-F238E27FC236}">
                <a16:creationId xmlns:a16="http://schemas.microsoft.com/office/drawing/2014/main" id="{59B3828D-BAF0-C62D-D9F8-65F8451F3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B544712-9878-8DEF-0456-70EA3807BD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154113"/>
          <a:ext cx="7172325" cy="31892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7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9287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C program to illustrate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read system Call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#include&lt;</a:t>
                      </a:r>
                      <a:r>
                        <a:rPr lang="en-US" sz="1000" dirty="0" err="1">
                          <a:effectLst/>
                        </a:rPr>
                        <a:t>stdio.h</a:t>
                      </a:r>
                      <a:r>
                        <a:rPr lang="en-US" sz="1000" dirty="0">
                          <a:effectLst/>
                        </a:rPr>
                        <a:t>&gt;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#include &lt;</a:t>
                      </a:r>
                      <a:r>
                        <a:rPr lang="en-US" sz="1000" dirty="0" err="1">
                          <a:effectLst/>
                        </a:rPr>
                        <a:t>fcntl.h</a:t>
                      </a:r>
                      <a:r>
                        <a:rPr lang="en-US" sz="1000" dirty="0">
                          <a:effectLst/>
                        </a:rPr>
                        <a:t>&gt;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main()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{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dirty="0" err="1">
                          <a:effectLst/>
                        </a:rPr>
                        <a:t>sz</a:t>
                      </a:r>
                      <a:r>
                        <a:rPr lang="en-US" sz="1000" dirty="0">
                          <a:effectLst/>
                        </a:rPr>
                        <a:t>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char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*c = (char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*) </a:t>
                      </a:r>
                      <a:r>
                        <a:rPr lang="en-US" sz="1000" dirty="0" err="1">
                          <a:effectLst/>
                        </a:rPr>
                        <a:t>calloc</a:t>
                      </a:r>
                      <a:r>
                        <a:rPr lang="en-US" sz="1000" dirty="0">
                          <a:effectLst/>
                        </a:rPr>
                        <a:t>(100, </a:t>
                      </a:r>
                      <a:r>
                        <a:rPr lang="en-US" sz="1000" dirty="0" err="1">
                          <a:effectLst/>
                        </a:rPr>
                        <a:t>sizeof</a:t>
                      </a:r>
                      <a:r>
                        <a:rPr lang="en-US" sz="1000" dirty="0">
                          <a:effectLst/>
                        </a:rPr>
                        <a:t>(char));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 = open("foo.txt", O_RDONLY);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if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 &lt; 0) { </a:t>
                      </a:r>
                      <a:r>
                        <a:rPr lang="en-US" sz="1000" dirty="0" err="1">
                          <a:effectLst/>
                        </a:rPr>
                        <a:t>perror</a:t>
                      </a:r>
                      <a:r>
                        <a:rPr lang="en-US" sz="1000" dirty="0">
                          <a:effectLst/>
                        </a:rPr>
                        <a:t>("r1"); exit(1); }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</a:t>
                      </a:r>
                      <a:r>
                        <a:rPr lang="en-US" sz="1000" dirty="0" err="1">
                          <a:effectLst/>
                        </a:rPr>
                        <a:t>sz</a:t>
                      </a:r>
                      <a:r>
                        <a:rPr lang="en-US" sz="1000" dirty="0">
                          <a:effectLst/>
                        </a:rPr>
                        <a:t> = read(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, c, 10);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</a:t>
                      </a:r>
                      <a:r>
                        <a:rPr lang="en-US" sz="1000" dirty="0" err="1">
                          <a:effectLst/>
                        </a:rPr>
                        <a:t>printf</a:t>
                      </a:r>
                      <a:r>
                        <a:rPr lang="en-US" sz="1000" dirty="0">
                          <a:effectLst/>
                        </a:rPr>
                        <a:t>("called read(% d, c, 10).  returned that %d bytes  were read.\n", 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dirty="0" err="1">
                          <a:effectLst/>
                        </a:rPr>
                        <a:t>sz</a:t>
                      </a:r>
                      <a:r>
                        <a:rPr lang="en-US" sz="1000" dirty="0">
                          <a:effectLst/>
                        </a:rPr>
                        <a:t>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c[</a:t>
                      </a:r>
                      <a:r>
                        <a:rPr lang="en-US" sz="1000" dirty="0" err="1">
                          <a:effectLst/>
                        </a:rPr>
                        <a:t>sz</a:t>
                      </a:r>
                      <a:r>
                        <a:rPr lang="en-US" sz="1000" dirty="0">
                          <a:effectLst/>
                        </a:rPr>
                        <a:t>] = '\0';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</a:t>
                      </a:r>
                      <a:r>
                        <a:rPr lang="en-US" sz="1000" dirty="0" err="1">
                          <a:effectLst/>
                        </a:rPr>
                        <a:t>printf</a:t>
                      </a:r>
                      <a:r>
                        <a:rPr lang="en-US" sz="1000" dirty="0">
                          <a:effectLst/>
                        </a:rPr>
                        <a:t>("Those bytes are as follows: % s\n", c);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}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17" name="Rectangle 4">
            <a:extLst>
              <a:ext uri="{FF2B5EF4-FFF2-40B4-BE49-F238E27FC236}">
                <a16:creationId xmlns:a16="http://schemas.microsoft.com/office/drawing/2014/main" id="{18597CC2-2BF5-2FF4-8635-90E954C25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14863"/>
            <a:ext cx="6146800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Output: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called read(3, c, 10).  returned that 10 bytes  were read.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Those bytes are as follows: 0 0 0 foo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6">
            <a:extLst>
              <a:ext uri="{FF2B5EF4-FFF2-40B4-BE49-F238E27FC236}">
                <a16:creationId xmlns:a16="http://schemas.microsoft.com/office/drawing/2014/main" id="{18B1819B-BED7-14C1-80B6-7DBBE2DE4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9E68AB-A262-964E-94E0-EF0CED6745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166813"/>
          <a:ext cx="5664200" cy="2905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6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5125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C program to illustrate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read system Call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#include&lt;</a:t>
                      </a:r>
                      <a:r>
                        <a:rPr lang="en-US" sz="1000" dirty="0" err="1">
                          <a:effectLst/>
                        </a:rPr>
                        <a:t>stdio.h</a:t>
                      </a:r>
                      <a:r>
                        <a:rPr lang="en-US" sz="1000" dirty="0">
                          <a:effectLst/>
                        </a:rPr>
                        <a:t>&gt;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#include&lt;</a:t>
                      </a:r>
                      <a:r>
                        <a:rPr lang="en-US" sz="1000" dirty="0" err="1">
                          <a:effectLst/>
                        </a:rPr>
                        <a:t>fcntl.h</a:t>
                      </a:r>
                      <a:r>
                        <a:rPr lang="en-US" sz="1000" dirty="0">
                          <a:effectLst/>
                        </a:rPr>
                        <a:t>&gt;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main()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{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char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c;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fd1 = Open("foobar.txt", O_RDONLY, 0);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fd2 = Open("foobar.txt", O_RDONLY, 0);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Read(fd1, &amp;c, 1);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Read(fd2, &amp;c, 1);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</a:t>
                      </a:r>
                      <a:r>
                        <a:rPr lang="en-US" sz="1000" dirty="0" err="1">
                          <a:effectLst/>
                        </a:rPr>
                        <a:t>printf</a:t>
                      </a:r>
                      <a:r>
                        <a:rPr lang="en-US" sz="1000" dirty="0">
                          <a:effectLst/>
                        </a:rPr>
                        <a:t>("c = % c\n", c);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exit(0);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}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65" name="Rectangle 6">
            <a:extLst>
              <a:ext uri="{FF2B5EF4-FFF2-40B4-BE49-F238E27FC236}">
                <a16:creationId xmlns:a16="http://schemas.microsoft.com/office/drawing/2014/main" id="{36383646-0AE3-ACBD-10B8-8E78C4723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4071938"/>
            <a:ext cx="8097837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Output: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 = f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The descriptors </a:t>
            </a:r>
            <a:r>
              <a:rPr kumimoji="0" lang="en-US" altLang="en-US" b="1" i="1">
                <a:latin typeface="&amp;quot"/>
                <a:cs typeface="Times New Roman" panose="02020603050405020304" pitchFamily="18" charset="0"/>
              </a:rPr>
              <a:t>fd1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 and </a:t>
            </a:r>
            <a:r>
              <a:rPr kumimoji="0" lang="en-US" altLang="en-US" b="1" i="1">
                <a:latin typeface="&amp;quot"/>
                <a:cs typeface="Times New Roman" panose="02020603050405020304" pitchFamily="18" charset="0"/>
              </a:rPr>
              <a:t>fd2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 each have their own open file table entry, so each descriptor has its own file position for </a:t>
            </a:r>
            <a:r>
              <a:rPr kumimoji="0" lang="en-US" altLang="en-US" b="1" i="1">
                <a:latin typeface="&amp;quot"/>
                <a:cs typeface="Times New Roman" panose="02020603050405020304" pitchFamily="18" charset="0"/>
              </a:rPr>
              <a:t>foobar.txt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. Thus, the read from </a:t>
            </a:r>
            <a:r>
              <a:rPr kumimoji="0" lang="en-US" altLang="en-US" b="1" i="1">
                <a:latin typeface="&amp;quot"/>
                <a:cs typeface="Times New Roman" panose="02020603050405020304" pitchFamily="18" charset="0"/>
              </a:rPr>
              <a:t>fd2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 reads the first byte of </a:t>
            </a:r>
            <a:r>
              <a:rPr kumimoji="0" lang="en-US" altLang="en-US" b="1" i="1">
                <a:latin typeface="&amp;quot"/>
                <a:cs typeface="Times New Roman" panose="02020603050405020304" pitchFamily="18" charset="0"/>
              </a:rPr>
              <a:t>foobar.txt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, and the output is </a:t>
            </a:r>
            <a:r>
              <a:rPr kumimoji="0" lang="en-US" altLang="en-US" b="1">
                <a:latin typeface="&amp;quot"/>
                <a:cs typeface="Times New Roman" panose="02020603050405020304" pitchFamily="18" charset="0"/>
              </a:rPr>
              <a:t>c = f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, not </a:t>
            </a:r>
            <a:r>
              <a:rPr kumimoji="0" lang="en-US" altLang="en-US" b="1">
                <a:latin typeface="&amp;quot"/>
                <a:cs typeface="Times New Roman" panose="02020603050405020304" pitchFamily="18" charset="0"/>
              </a:rPr>
              <a:t>c = o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. </a:t>
            </a:r>
            <a:endParaRPr kumimoji="0" lang="en-US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>
            <a:extLst>
              <a:ext uri="{FF2B5EF4-FFF2-40B4-BE49-F238E27FC236}">
                <a16:creationId xmlns:a16="http://schemas.microsoft.com/office/drawing/2014/main" id="{62F930F0-231A-F381-F5E2-B76A33F4E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7FE49-F7CE-435E-C945-E93101A85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5346700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  <a:defRPr/>
            </a:pPr>
            <a:r>
              <a:rPr lang="en-US" sz="1200" b="1" dirty="0"/>
              <a:t>5. write: </a:t>
            </a:r>
            <a:r>
              <a:rPr lang="en-US" sz="1200" dirty="0"/>
              <a:t>Writes </a:t>
            </a:r>
            <a:r>
              <a:rPr lang="en-US" sz="1200" dirty="0" err="1"/>
              <a:t>cnt</a:t>
            </a:r>
            <a:r>
              <a:rPr lang="en-US" sz="1200" dirty="0"/>
              <a:t> bytes from </a:t>
            </a:r>
            <a:r>
              <a:rPr lang="en-US" sz="1200" dirty="0" err="1"/>
              <a:t>buf</a:t>
            </a:r>
            <a:r>
              <a:rPr lang="en-US" sz="1200" dirty="0"/>
              <a:t> to the file associated with </a:t>
            </a:r>
            <a:r>
              <a:rPr lang="en-US" sz="1200" dirty="0" err="1"/>
              <a:t>fd</a:t>
            </a:r>
            <a:r>
              <a:rPr lang="en-US" sz="1200" dirty="0"/>
              <a:t>. If </a:t>
            </a:r>
            <a:r>
              <a:rPr lang="en-US" sz="1200" dirty="0" err="1"/>
              <a:t>cnt</a:t>
            </a:r>
            <a:r>
              <a:rPr lang="en-US" sz="1200" dirty="0"/>
              <a:t> is zero, write() simply returns 0 without attempting any other action. </a:t>
            </a:r>
            <a:endParaRPr lang="en-US" sz="1100" dirty="0"/>
          </a:p>
          <a:p>
            <a:pPr>
              <a:defRPr/>
            </a:pPr>
            <a:r>
              <a:rPr lang="en-US" sz="1200" dirty="0"/>
              <a:t>#include &lt;</a:t>
            </a:r>
            <a:r>
              <a:rPr lang="en-US" sz="1200" dirty="0" err="1"/>
              <a:t>fcntl.h</a:t>
            </a:r>
            <a:r>
              <a:rPr lang="en-US" sz="1200" dirty="0"/>
              <a:t>&gt;</a:t>
            </a:r>
            <a:endParaRPr lang="en-US" sz="1100" dirty="0"/>
          </a:p>
          <a:p>
            <a:pPr>
              <a:defRPr/>
            </a:pPr>
            <a:r>
              <a:rPr lang="en-US" sz="1200" dirty="0" err="1"/>
              <a:t>size_t</a:t>
            </a:r>
            <a:r>
              <a:rPr lang="en-US" sz="1200" dirty="0"/>
              <a:t> write (int </a:t>
            </a:r>
            <a:r>
              <a:rPr lang="en-US" sz="1200" dirty="0" err="1"/>
              <a:t>fd</a:t>
            </a:r>
            <a:r>
              <a:rPr lang="en-US" sz="1200" dirty="0"/>
              <a:t>, void* </a:t>
            </a:r>
            <a:r>
              <a:rPr lang="en-US" sz="1200" dirty="0" err="1"/>
              <a:t>buf</a:t>
            </a:r>
            <a:r>
              <a:rPr lang="en-US" sz="1200" dirty="0"/>
              <a:t>, </a:t>
            </a:r>
            <a:r>
              <a:rPr lang="en-US" sz="1200" dirty="0" err="1"/>
              <a:t>size_t</a:t>
            </a:r>
            <a:r>
              <a:rPr lang="en-US" sz="1200" dirty="0"/>
              <a:t> </a:t>
            </a:r>
            <a:r>
              <a:rPr lang="en-US" sz="1200" dirty="0" err="1"/>
              <a:t>cnt</a:t>
            </a:r>
            <a:r>
              <a:rPr lang="en-US" sz="1200" dirty="0"/>
              <a:t>); </a:t>
            </a:r>
            <a:endParaRPr lang="en-US" sz="1100" dirty="0"/>
          </a:p>
          <a:p>
            <a:pPr>
              <a:defRPr/>
            </a:pPr>
            <a:r>
              <a:rPr lang="en-US" sz="1200" b="1" dirty="0"/>
              <a:t>Parameters </a:t>
            </a:r>
            <a:endParaRPr lang="en-US" sz="1100" dirty="0"/>
          </a:p>
          <a:p>
            <a:pPr lvl="1">
              <a:defRPr/>
            </a:pPr>
            <a:r>
              <a:rPr lang="en-US" sz="1200" b="1" dirty="0" err="1"/>
              <a:t>fd</a:t>
            </a:r>
            <a:r>
              <a:rPr lang="en-US" sz="1200" b="1" dirty="0"/>
              <a:t>:</a:t>
            </a:r>
            <a:r>
              <a:rPr lang="en-US" sz="1200" dirty="0"/>
              <a:t> file </a:t>
            </a:r>
            <a:r>
              <a:rPr lang="en-US" sz="1200" dirty="0" err="1"/>
              <a:t>descripter</a:t>
            </a:r>
            <a:r>
              <a:rPr lang="en-US" sz="1200" dirty="0"/>
              <a:t> </a:t>
            </a:r>
            <a:endParaRPr lang="en-US" sz="1100" dirty="0"/>
          </a:p>
          <a:p>
            <a:pPr lvl="1">
              <a:defRPr/>
            </a:pPr>
            <a:r>
              <a:rPr lang="en-US" sz="1200" b="1" dirty="0" err="1"/>
              <a:t>buf</a:t>
            </a:r>
            <a:r>
              <a:rPr lang="en-US" sz="1200" b="1" dirty="0"/>
              <a:t>:</a:t>
            </a:r>
            <a:r>
              <a:rPr lang="en-US" sz="1200" dirty="0"/>
              <a:t> buffer to write data to </a:t>
            </a:r>
            <a:endParaRPr lang="en-US" sz="1100" dirty="0"/>
          </a:p>
          <a:p>
            <a:pPr lvl="1">
              <a:defRPr/>
            </a:pPr>
            <a:r>
              <a:rPr lang="en-US" sz="1200" b="1" dirty="0" err="1"/>
              <a:t>cnt</a:t>
            </a:r>
            <a:r>
              <a:rPr lang="en-US" sz="1200" b="1" dirty="0"/>
              <a:t>:</a:t>
            </a:r>
            <a:r>
              <a:rPr lang="en-US" sz="1200" dirty="0"/>
              <a:t> length of buffer</a:t>
            </a:r>
            <a:endParaRPr lang="en-US" sz="1100" dirty="0"/>
          </a:p>
          <a:p>
            <a:pPr>
              <a:defRPr/>
            </a:pPr>
            <a:r>
              <a:rPr lang="en-US" sz="1200" b="1" dirty="0"/>
              <a:t>Returns: How many bytes were actually written </a:t>
            </a:r>
            <a:endParaRPr lang="en-US" sz="1100" dirty="0"/>
          </a:p>
          <a:p>
            <a:pPr lvl="1">
              <a:defRPr/>
            </a:pPr>
            <a:r>
              <a:rPr lang="en-US" sz="1200" dirty="0"/>
              <a:t>return Number of bytes written on success </a:t>
            </a:r>
            <a:endParaRPr lang="en-US" sz="1100" dirty="0"/>
          </a:p>
          <a:p>
            <a:pPr lvl="1">
              <a:defRPr/>
            </a:pPr>
            <a:r>
              <a:rPr lang="en-US" sz="1200" dirty="0"/>
              <a:t>return 0 on reaching end of file </a:t>
            </a:r>
            <a:endParaRPr lang="en-US" sz="1100" dirty="0"/>
          </a:p>
          <a:p>
            <a:pPr lvl="1">
              <a:defRPr/>
            </a:pPr>
            <a:r>
              <a:rPr lang="en-US" sz="1200" dirty="0"/>
              <a:t>return -1 on error</a:t>
            </a:r>
            <a:endParaRPr lang="en-US" sz="1100" dirty="0"/>
          </a:p>
          <a:p>
            <a:pPr lvl="1">
              <a:defRPr/>
            </a:pPr>
            <a:r>
              <a:rPr lang="en-US" sz="1200" dirty="0"/>
              <a:t>return -1 on signal interrupt</a:t>
            </a:r>
            <a:endParaRPr lang="en-US" sz="1100" dirty="0"/>
          </a:p>
          <a:p>
            <a:pPr>
              <a:defRPr/>
            </a:pPr>
            <a:r>
              <a:rPr lang="en-US" sz="1200" b="1" dirty="0"/>
              <a:t>Important points</a:t>
            </a:r>
            <a:r>
              <a:rPr lang="en-US" sz="1200" dirty="0"/>
              <a:t> </a:t>
            </a:r>
            <a:endParaRPr lang="en-US" sz="1100" dirty="0"/>
          </a:p>
          <a:p>
            <a:pPr lvl="1">
              <a:defRPr/>
            </a:pPr>
            <a:r>
              <a:rPr lang="en-US" sz="1200" dirty="0"/>
              <a:t>The file needs to be opened for write operations</a:t>
            </a:r>
            <a:endParaRPr lang="en-US" sz="1100" dirty="0"/>
          </a:p>
          <a:p>
            <a:pPr lvl="1">
              <a:defRPr/>
            </a:pPr>
            <a:r>
              <a:rPr lang="en-US" sz="1200" b="1" dirty="0" err="1"/>
              <a:t>buf</a:t>
            </a:r>
            <a:r>
              <a:rPr lang="en-US" sz="1200" b="1" dirty="0"/>
              <a:t> </a:t>
            </a:r>
            <a:r>
              <a:rPr lang="en-US" sz="1200" dirty="0"/>
              <a:t>needs to be at least as long as specified by </a:t>
            </a:r>
            <a:r>
              <a:rPr lang="en-US" sz="1200" dirty="0" err="1"/>
              <a:t>cnt</a:t>
            </a:r>
            <a:r>
              <a:rPr lang="en-US" sz="1200" dirty="0"/>
              <a:t> because if </a:t>
            </a:r>
            <a:r>
              <a:rPr lang="en-US" sz="1200" dirty="0" err="1"/>
              <a:t>buf</a:t>
            </a:r>
            <a:r>
              <a:rPr lang="en-US" sz="1200" dirty="0"/>
              <a:t> size less than the </a:t>
            </a:r>
            <a:r>
              <a:rPr lang="en-US" sz="1200" dirty="0" err="1"/>
              <a:t>cnt</a:t>
            </a:r>
            <a:r>
              <a:rPr lang="en-US" sz="1200" dirty="0"/>
              <a:t> then </a:t>
            </a:r>
            <a:r>
              <a:rPr lang="en-US" sz="1200" dirty="0" err="1"/>
              <a:t>buf</a:t>
            </a:r>
            <a:r>
              <a:rPr lang="en-US" sz="1200" dirty="0"/>
              <a:t> will lead to the overflow condition.</a:t>
            </a:r>
            <a:endParaRPr lang="en-US" sz="1100" dirty="0"/>
          </a:p>
          <a:p>
            <a:pPr lvl="1">
              <a:defRPr/>
            </a:pPr>
            <a:r>
              <a:rPr lang="en-US" sz="1200" b="1" dirty="0" err="1"/>
              <a:t>cnt</a:t>
            </a:r>
            <a:r>
              <a:rPr lang="en-US" sz="1200" dirty="0"/>
              <a:t> is the requested number of bytes to write, while the return value is the actual number of bytes written. This happens when </a:t>
            </a:r>
            <a:r>
              <a:rPr lang="en-US" sz="1200" b="1" dirty="0" err="1"/>
              <a:t>fd</a:t>
            </a:r>
            <a:r>
              <a:rPr lang="en-US" sz="1200" dirty="0"/>
              <a:t> have a less number of bytes to write than </a:t>
            </a:r>
            <a:r>
              <a:rPr lang="en-US" sz="1200" dirty="0" err="1"/>
              <a:t>cnt</a:t>
            </a:r>
            <a:r>
              <a:rPr lang="en-US" sz="1200" dirty="0"/>
              <a:t>.</a:t>
            </a:r>
            <a:endParaRPr lang="en-US" sz="1100" dirty="0"/>
          </a:p>
          <a:p>
            <a:pPr lvl="1">
              <a:defRPr/>
            </a:pPr>
            <a:r>
              <a:rPr lang="en-US" sz="1200" dirty="0"/>
              <a:t>If write() is interrupted by a signal, the effect is one of the following:</a:t>
            </a:r>
            <a:br>
              <a:rPr lang="en-US" sz="1200" dirty="0"/>
            </a:br>
            <a:r>
              <a:rPr lang="en-US" sz="1200" dirty="0"/>
              <a:t>-If write() has not written any data yet, it returns -1 and sets </a:t>
            </a:r>
            <a:r>
              <a:rPr lang="en-US" sz="1200" dirty="0" err="1"/>
              <a:t>errno</a:t>
            </a:r>
            <a:r>
              <a:rPr lang="en-US" sz="1200" dirty="0"/>
              <a:t> to EINTR.</a:t>
            </a:r>
            <a:br>
              <a:rPr lang="en-US" sz="1200" dirty="0"/>
            </a:br>
            <a:r>
              <a:rPr lang="en-US" sz="1200" dirty="0"/>
              <a:t>-If write() has successfully written some data, it returns the number of bytes it wrote before it was interrupted.</a:t>
            </a:r>
            <a:endParaRPr lang="en-US" sz="1100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032C935435144E8D299B66439982D6" ma:contentTypeVersion="4" ma:contentTypeDescription="Create a new document." ma:contentTypeScope="" ma:versionID="dfa9b77364dbbd8662481e3a378542cc">
  <xsd:schema xmlns:xsd="http://www.w3.org/2001/XMLSchema" xmlns:xs="http://www.w3.org/2001/XMLSchema" xmlns:p="http://schemas.microsoft.com/office/2006/metadata/properties" xmlns:ns2="1edc5ba7-883f-441b-8124-e02b3a41d704" targetNamespace="http://schemas.microsoft.com/office/2006/metadata/properties" ma:root="true" ma:fieldsID="5b19e8a3d83be317f04bcb21074f685d" ns2:_="">
    <xsd:import namespace="1edc5ba7-883f-441b-8124-e02b3a41d7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c5ba7-883f-441b-8124-e02b3a41d7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763A0E-4D7D-4FF1-AE06-7AC68D9FCB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9042CB-E1E7-4997-B8EC-3468179623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dc5ba7-883f-441b-8124-e02b3a41d7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14901</TotalTime>
  <Words>4240</Words>
  <Application>Microsoft Office PowerPoint</Application>
  <PresentationFormat>On-screen Show (4:3)</PresentationFormat>
  <Paragraphs>462</Paragraphs>
  <Slides>27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os-8</vt:lpstr>
      <vt:lpstr>Input / Output System Calls</vt:lpstr>
      <vt:lpstr>Input / Output System Calls</vt:lpstr>
      <vt:lpstr>Input / Output System Calls</vt:lpstr>
      <vt:lpstr>Input / Output System Calls</vt:lpstr>
      <vt:lpstr>Input / Output System Calls</vt:lpstr>
      <vt:lpstr>Input / Output System Calls</vt:lpstr>
      <vt:lpstr>Input / Output System Calls</vt:lpstr>
      <vt:lpstr>Input / Output System Calls</vt:lpstr>
      <vt:lpstr>Input / Output System Calls</vt:lpstr>
      <vt:lpstr>Input / Output System Calls</vt:lpstr>
      <vt:lpstr>Print “hello world” from the program without use any printf or cout function. </vt:lpstr>
      <vt:lpstr>Dup System Call</vt:lpstr>
      <vt:lpstr>Dup System Call</vt:lpstr>
      <vt:lpstr>Dup2 System Call</vt:lpstr>
      <vt:lpstr>Dup2 System Call</vt:lpstr>
      <vt:lpstr>File Descripter</vt:lpstr>
      <vt:lpstr>File Descripter</vt:lpstr>
      <vt:lpstr>File Descripter </vt:lpstr>
      <vt:lpstr>Ordinary Pipes</vt:lpstr>
      <vt:lpstr>Ordinary Pipes</vt:lpstr>
      <vt:lpstr>Implementation of ls | wc using pipe</vt:lpstr>
      <vt:lpstr>Implementation of who | wc using pipe</vt:lpstr>
      <vt:lpstr>C Program to print “Hello” using pipe</vt:lpstr>
      <vt:lpstr>C Program to print user I/P on Screen using pipe</vt:lpstr>
      <vt:lpstr>C Program to redirect output of ls | wc to a file using pipe</vt:lpstr>
      <vt:lpstr>Named Pipes</vt:lpstr>
      <vt:lpstr>End of Chapter 3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Vaishali Yadav [MU - Jaipur]</cp:lastModifiedBy>
  <cp:revision>369</cp:revision>
  <cp:lastPrinted>2013-10-02T18:16:40Z</cp:lastPrinted>
  <dcterms:created xsi:type="dcterms:W3CDTF">2011-01-13T23:43:38Z</dcterms:created>
  <dcterms:modified xsi:type="dcterms:W3CDTF">2025-02-19T05:08:58Z</dcterms:modified>
</cp:coreProperties>
</file>