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3"/>
  </p:sldMasterIdLst>
  <p:notesMasterIdLst>
    <p:notesMasterId r:id="rId31"/>
  </p:notesMasterIdLst>
  <p:handoutMasterIdLst>
    <p:handoutMasterId r:id="rId32"/>
  </p:handoutMasterIdLst>
  <p:sldIdLst>
    <p:sldId id="476" r:id="rId4"/>
    <p:sldId id="477" r:id="rId5"/>
    <p:sldId id="478" r:id="rId6"/>
    <p:sldId id="479" r:id="rId7"/>
    <p:sldId id="480" r:id="rId8"/>
    <p:sldId id="481" r:id="rId9"/>
    <p:sldId id="482" r:id="rId10"/>
    <p:sldId id="483" r:id="rId11"/>
    <p:sldId id="484" r:id="rId12"/>
    <p:sldId id="485" r:id="rId13"/>
    <p:sldId id="486" r:id="rId14"/>
    <p:sldId id="490" r:id="rId15"/>
    <p:sldId id="491" r:id="rId16"/>
    <p:sldId id="492" r:id="rId17"/>
    <p:sldId id="493" r:id="rId18"/>
    <p:sldId id="487" r:id="rId19"/>
    <p:sldId id="488" r:id="rId20"/>
    <p:sldId id="489" r:id="rId21"/>
    <p:sldId id="472" r:id="rId22"/>
    <p:sldId id="473" r:id="rId23"/>
    <p:sldId id="494" r:id="rId24"/>
    <p:sldId id="495" r:id="rId25"/>
    <p:sldId id="496" r:id="rId26"/>
    <p:sldId id="497" r:id="rId27"/>
    <p:sldId id="498" r:id="rId28"/>
    <p:sldId id="466" r:id="rId29"/>
    <p:sldId id="467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C9B93-910C-4372-82F7-F29F2CB53ECB}" v="1" dt="2025-04-20T20:07:41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200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BTECH-007-2023-24] Harshita" userId="6baea6bd-ce38-46c9-8d2b-aea5d8583657" providerId="ADAL" clId="{287C9B93-910C-4372-82F7-F29F2CB53ECB}"/>
    <pc:docChg chg="modSld">
      <pc:chgData name="[BTECH-007-2023-24] Harshita" userId="6baea6bd-ce38-46c9-8d2b-aea5d8583657" providerId="ADAL" clId="{287C9B93-910C-4372-82F7-F29F2CB53ECB}" dt="2025-04-20T20:07:41.095" v="0" actId="14100"/>
      <pc:docMkLst>
        <pc:docMk/>
      </pc:docMkLst>
      <pc:sldChg chg="modSp">
        <pc:chgData name="[BTECH-007-2023-24] Harshita" userId="6baea6bd-ce38-46c9-8d2b-aea5d8583657" providerId="ADAL" clId="{287C9B93-910C-4372-82F7-F29F2CB53ECB}" dt="2025-04-20T20:07:41.095" v="0" actId="14100"/>
        <pc:sldMkLst>
          <pc:docMk/>
          <pc:sldMk cId="0" sldId="476"/>
        </pc:sldMkLst>
        <pc:spChg chg="mod">
          <ac:chgData name="[BTECH-007-2023-24] Harshita" userId="6baea6bd-ce38-46c9-8d2b-aea5d8583657" providerId="ADAL" clId="{287C9B93-910C-4372-82F7-F29F2CB53ECB}" dt="2025-04-20T20:07:41.095" v="0" actId="14100"/>
          <ac:spMkLst>
            <pc:docMk/>
            <pc:sldMk cId="0" sldId="476"/>
            <ac:spMk id="54275" creationId="{12A2EF99-4D8B-0406-AE78-36CB3901E11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9832D-F684-6166-D03E-E1829B1BAD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D56FFAF-B394-7FFA-F2A0-C2128ACF80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4F8231B6-45B5-C89E-097E-295CB47C567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3092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FBA89487-53FC-6B0F-3816-E2FA7D2137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71C3BBDB-257A-4E41-9A81-396FB6F2C2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FDA9C7A-35D0-A680-4812-67DA5E7DEF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1442DA-9257-B46D-CCF1-5BF70D3016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3C065CB-D0EC-6AA1-0BAE-7B8C00AF9C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9C4EED-756A-F6FC-C9C5-BE95CE70E8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7C2E02A-2AB7-981B-B561-4619B65C13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1088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0D3DA68-1B9B-87DF-80F6-73E0B4849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7D0649-9E5E-4A93-9ECF-CA991F478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B554B2-FE2A-2DE5-A04F-0CEF75BB2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F8F5C75-BB5C-507F-8F75-C23573A50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34B65FB-3D83-B3F1-A1CE-9E6FEA99B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CF31D2F-1DAF-8DB4-9950-DC3A293880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1F5A892-9220-C9D3-78F4-136ACF880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CE7A557-C5FA-745D-DDCC-51C3E3552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D31ECD6-7751-7DBB-86D4-BF686694F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B418C5E-4EE1-9F56-BE90-8CED6ECEB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1B24666-D546-E2CD-0255-E9C3F3157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7F4965A-C2C5-4E93-2F9C-2ECC3FC94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57CBD62-EDE4-C9EF-2DE5-59E523256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831F284-ACBC-4EA5-3ED6-4A7DFAA3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44F4DAB-E05F-FD5F-F91D-1864006C7A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9F71D5B-273B-6C11-45E3-C72CE85B8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4CCB5D1B-68F0-E705-6DFB-D26D7DC58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C6CCF46-4994-342E-04E2-35897B986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74BD2B2-1E61-FBAE-B912-B8A237F7D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B5547B3-C0CB-8826-83E6-FE9792D0E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B78A673-18A1-9E32-2563-F49B9D5CD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6C138B8-A485-0E44-FF92-D53D90521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F2C9337-17B6-BCD7-1299-CC85A5AA8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6095294-278E-DE69-1163-C54F43624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F35CC0B-B2AF-0FD6-4848-A3AF78567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DC9843B-6C90-11EF-067B-9B31D7DFA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1899C7C-E25B-8830-1238-E012037852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117D73F-F8AA-2F3F-AC85-DD6B45389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EF5DFD1-225B-9CBB-2649-1F4FB51C5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6D9F0A0-90D2-3E4A-5AF9-D841A4984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4C6F1CC-257C-AFE4-1B78-8AD8A05E63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5163B17-E99B-BD4D-A15E-125A445F4D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9E21E0-65CD-7656-320E-A6D9CF29C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1279645-4E1C-A469-6A6D-51CC7F99E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F2989BB-089F-B2EF-41E8-9B27573D9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5BA7D70-BF26-1FA9-AD2A-EFCAB952D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C6154D-1C8D-0B90-3748-3F01E8F141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EED3F5F-04D3-D196-EFD6-4061884E5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6EB8F5D-EF6E-BB66-B658-03E219BE2A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A06DB27-CD6E-7A4B-33A0-1E422A6CF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1C6BDBF3-D8E0-5C26-D75F-F98C483AB2FF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0C5DF0D9-25E7-4DDF-693D-B1A781860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1F687009-BBC6-07F7-5712-9592603B6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82D51A4E-29F3-6190-24C9-7FA368387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" name="Text Box 7">
            <a:extLst>
              <a:ext uri="{FF2B5EF4-FFF2-40B4-BE49-F238E27FC236}">
                <a16:creationId xmlns:a16="http://schemas.microsoft.com/office/drawing/2014/main" id="{94A542CE-E229-08F7-A945-619F8A10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EBDBE8F-A5DA-4E4E-5762-E72FB5F6D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8" name="Picture 9" descr="dino_4">
            <a:extLst>
              <a:ext uri="{FF2B5EF4-FFF2-40B4-BE49-F238E27FC236}">
                <a16:creationId xmlns:a16="http://schemas.microsoft.com/office/drawing/2014/main" id="{6A281C81-9D02-85E7-7AAE-51AAB6F2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C5E7A8C4-34AE-02D0-0BFA-FD6B70036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53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875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152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846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891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497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85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759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2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7140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87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17DC7B9E-B7D1-8B8D-456B-50DE3B789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FF7B1AB-3F04-07FE-7124-BCDCF9E81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899037A-379F-FB68-39DD-413EB9496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C55D177-8555-47A6-0B22-A60AC810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EF1CFBC-BD0D-BA47-6770-BCC2BD697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D1AB6E6-ADE7-16A1-AA77-00C8B9CB9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1411052-3172-EA6E-BABA-80B30DC99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CC5E119-2BB0-239D-F6C1-0428D87F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D18566B9-D630-4258-A695-4CF5B711C803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DFBAB763-6420-F69F-DDA8-37ABC6244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41894AE-6662-21B5-D12B-6408583C1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FB57CC71-2373-6A41-DAEC-B8A504A13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mputerhope.com/jargon/i/inode.htm" TargetMode="External"/><Relationship Id="rId3" Type="http://schemas.openxmlformats.org/officeDocument/2006/relationships/hyperlink" Target="https://www.computerhope.com/jargon/f/file.htm" TargetMode="External"/><Relationship Id="rId7" Type="http://schemas.openxmlformats.org/officeDocument/2006/relationships/hyperlink" Target="https://www.computerhope.com/jargon/r/return.htm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mputerhope.com/jargon/p/process.htm" TargetMode="External"/><Relationship Id="rId11" Type="http://schemas.openxmlformats.org/officeDocument/2006/relationships/hyperlink" Target="https://www.computerhope.com/jargon/r/readonly.htm" TargetMode="External"/><Relationship Id="rId5" Type="http://schemas.openxmlformats.org/officeDocument/2006/relationships/hyperlink" Target="https://www.computerhope.com/jargon/i/integer.htm" TargetMode="External"/><Relationship Id="rId10" Type="http://schemas.openxmlformats.org/officeDocument/2006/relationships/hyperlink" Target="https://www.computerhope.com/jargon/d/datastre.htm" TargetMode="External"/><Relationship Id="rId4" Type="http://schemas.openxmlformats.org/officeDocument/2006/relationships/hyperlink" Target="https://www.computerhope.com/os.htm" TargetMode="External"/><Relationship Id="rId9" Type="http://schemas.openxmlformats.org/officeDocument/2006/relationships/hyperlink" Target="https://www.computerhope.com/jargon/o/offset.ht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>
            <a:extLst>
              <a:ext uri="{FF2B5EF4-FFF2-40B4-BE49-F238E27FC236}">
                <a16:creationId xmlns:a16="http://schemas.microsoft.com/office/drawing/2014/main" id="{4C9BE932-F9EF-7708-9AED-7DD4ABD82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12A2EF99-4D8B-0406-AE78-36CB3901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25" y="1005840"/>
            <a:ext cx="7782179" cy="572198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Basically there are total 5 types of I/O system calls:</a:t>
            </a:r>
            <a:endParaRPr lang="en-US" sz="1400" b="1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b="1" dirty="0"/>
              <a:t>1. Create: </a:t>
            </a:r>
            <a:r>
              <a:rPr lang="en-US" sz="1600" dirty="0"/>
              <a:t>Used to Create a new empty file. 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Syntax in C language: </a:t>
            </a:r>
            <a:endParaRPr lang="en-US" sz="14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/>
              <a:t>	int </a:t>
            </a:r>
            <a:r>
              <a:rPr lang="en-US" sz="1600" dirty="0" err="1"/>
              <a:t>creat</a:t>
            </a:r>
            <a:r>
              <a:rPr lang="en-US" sz="1600" dirty="0"/>
              <a:t>(char *filename, </a:t>
            </a:r>
            <a:r>
              <a:rPr lang="en-US" sz="1600" dirty="0" err="1"/>
              <a:t>mode_t</a:t>
            </a:r>
            <a:r>
              <a:rPr lang="en-US" sz="1600" dirty="0"/>
              <a:t> mode)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Parameter :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filename :</a:t>
            </a:r>
            <a:r>
              <a:rPr lang="en-US" sz="1600" dirty="0"/>
              <a:t> name of the file which you want to create</a:t>
            </a:r>
            <a:endParaRPr lang="en-US" sz="1400" dirty="0"/>
          </a:p>
          <a:p>
            <a:pPr lvl="1">
              <a:defRPr/>
            </a:pPr>
            <a:r>
              <a:rPr lang="en-US" sz="1600" b="1" dirty="0"/>
              <a:t>mode :</a:t>
            </a:r>
            <a:r>
              <a:rPr lang="en-US" sz="1600" dirty="0"/>
              <a:t> indicates permissions of new file.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Returns :</a:t>
            </a:r>
            <a:r>
              <a:rPr lang="en-US" sz="1600" dirty="0"/>
              <a:t> </a:t>
            </a:r>
            <a:br>
              <a:rPr lang="en-US" sz="1600" dirty="0"/>
            </a:br>
            <a:endParaRPr lang="en-US" sz="1400" dirty="0"/>
          </a:p>
          <a:p>
            <a:pPr lvl="1">
              <a:defRPr/>
            </a:pPr>
            <a:r>
              <a:rPr lang="en-US" sz="1600" dirty="0"/>
              <a:t>return first unused file descriptor (generally 3 when first </a:t>
            </a:r>
            <a:r>
              <a:rPr lang="en-US" sz="1600" dirty="0" err="1"/>
              <a:t>creat</a:t>
            </a:r>
            <a:r>
              <a:rPr lang="en-US" sz="1600" dirty="0"/>
              <a:t> use in process </a:t>
            </a:r>
            <a:r>
              <a:rPr lang="en-US" sz="1600" dirty="0" err="1"/>
              <a:t>beacuse</a:t>
            </a:r>
            <a:r>
              <a:rPr lang="en-US" sz="1600" dirty="0"/>
              <a:t> 0, 1, 2 </a:t>
            </a:r>
            <a:r>
              <a:rPr lang="en-US" sz="1600" dirty="0" err="1"/>
              <a:t>fd</a:t>
            </a:r>
            <a:r>
              <a:rPr lang="en-US" sz="1600" dirty="0"/>
              <a:t> are reserved)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-1 when error</a:t>
            </a:r>
            <a:endParaRPr lang="en-US" sz="1400" dirty="0"/>
          </a:p>
          <a:p>
            <a:pPr>
              <a:defRPr/>
            </a:pPr>
            <a:r>
              <a:rPr lang="en-US" sz="1600" b="1" dirty="0"/>
              <a:t>How it work in OS</a:t>
            </a:r>
            <a:r>
              <a:rPr lang="en-US" sz="1600" dirty="0"/>
              <a:t> 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new empty file on disk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Create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Set first unused file descriptor to point to file table entry</a:t>
            </a:r>
            <a:endParaRPr lang="en-US" sz="1400" dirty="0"/>
          </a:p>
          <a:p>
            <a:pPr lvl="1">
              <a:defRPr/>
            </a:pPr>
            <a:r>
              <a:rPr lang="en-US" sz="1600" dirty="0"/>
              <a:t>Return file descriptor used, -1 upon failure</a:t>
            </a:r>
            <a:endParaRPr lang="en-US" sz="14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6">
            <a:extLst>
              <a:ext uri="{FF2B5EF4-FFF2-40B4-BE49-F238E27FC236}">
                <a16:creationId xmlns:a16="http://schemas.microsoft.com/office/drawing/2014/main" id="{A5E475E6-9BAC-5917-58B7-871C78306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6D0C34-84A8-BF09-BCDE-E607D189B6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49363"/>
          <a:ext cx="4349750" cy="3899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4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98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write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O_WRONLY | O_CREAT , 0644);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exit(1);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"hello geeks\n",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write(% d, \"hello geeks\\n\", %d)."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" It returned %d\n",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("hello geeks\n"),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1" name="Rectangle 4">
            <a:extLst>
              <a:ext uri="{FF2B5EF4-FFF2-40B4-BE49-F238E27FC236}">
                <a16:creationId xmlns:a16="http://schemas.microsoft.com/office/drawing/2014/main" id="{3504F1B7-8435-33B3-19B6-AA7216833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8" y="1055688"/>
            <a:ext cx="295275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write(3, "hello geeks\n", 12).  it returned 11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Here, when you see in the file foo.txt after running the code, you get a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“. If foo.txt file already have some content in it then write system call overwrite the content and all previous content are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deleted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only “</a:t>
            </a:r>
            <a:r>
              <a:rPr kumimoji="0" lang="en-US" altLang="en-US" i="1">
                <a:latin typeface="&amp;quot"/>
                <a:cs typeface="Times New Roman" panose="02020603050405020304" pitchFamily="18" charset="0"/>
              </a:rPr>
              <a:t>hello geeks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” content will have in the file.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6">
            <a:extLst>
              <a:ext uri="{FF2B5EF4-FFF2-40B4-BE49-F238E27FC236}">
                <a16:creationId xmlns:a16="http://schemas.microsoft.com/office/drawing/2014/main" id="{98B09494-F470-7771-C33A-B779B8D13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1119188"/>
          </a:xfrm>
        </p:spPr>
        <p:txBody>
          <a:bodyPr/>
          <a:lstStyle/>
          <a:p>
            <a:r>
              <a:rPr lang="en-US" altLang="en-US" sz="2400"/>
              <a:t>Print “hello world” from the program without use any printf or cout function.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449E83-9D31-E71D-A906-92B53F5AEB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281113"/>
          <a:ext cx="2925763" cy="4433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5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338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I/O system Calls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 (void)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buf1[12] = "hello world";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buf2[12];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// assume foobar.txt is already created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 = open("foobar.txt", O_RDWR);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 = open("foobar.txt", O_RDWR);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[0], buf1, </a:t>
                      </a:r>
                      <a:r>
                        <a:rPr lang="en-US" sz="1000" dirty="0" err="1">
                          <a:effectLst/>
                        </a:rPr>
                        <a:t>strlen</a:t>
                      </a:r>
                      <a:r>
                        <a:rPr lang="en-US" sz="1000" dirty="0">
                          <a:effectLst/>
                        </a:rPr>
                        <a:t>(buf1));         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write(1, buf2,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[1], buf2, 12));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[0]);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close(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[1]);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return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0;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09" name="Rectangle 6">
            <a:extLst>
              <a:ext uri="{FF2B5EF4-FFF2-40B4-BE49-F238E27FC236}">
                <a16:creationId xmlns:a16="http://schemas.microsoft.com/office/drawing/2014/main" id="{CA469781-B8D7-AB7F-9FB9-71EEFF18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436688"/>
            <a:ext cx="4181475" cy="77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hello world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6">
            <a:extLst>
              <a:ext uri="{FF2B5EF4-FFF2-40B4-BE49-F238E27FC236}">
                <a16:creationId xmlns:a16="http://schemas.microsoft.com/office/drawing/2014/main" id="{04F08384-6E59-11B2-99C4-14BD370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D97EB977-A23F-4C85-17B0-13D061B19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04900" y="1233488"/>
            <a:ext cx="7353300" cy="4530725"/>
          </a:xfrm>
        </p:spPr>
        <p:txBody>
          <a:bodyPr/>
          <a:lstStyle/>
          <a:p>
            <a:r>
              <a:rPr lang="en-US" altLang="en-US"/>
              <a:t>The dup() system call creates a copy of a file descriptor. </a:t>
            </a:r>
          </a:p>
          <a:p>
            <a:r>
              <a:rPr lang="en-US" altLang="en-US"/>
              <a:t>It uses the lowest-numbered unused descriptor for the new descriptor. </a:t>
            </a:r>
          </a:p>
          <a:p>
            <a:r>
              <a:rPr lang="en-US" altLang="en-US"/>
              <a:t>If the copy is successfully created, then the original and copy file descriptors may be used interchangeably. </a:t>
            </a:r>
          </a:p>
          <a:p>
            <a:r>
              <a:rPr lang="en-US" altLang="en-US" b="1"/>
              <a:t>int dup(int oldfd);</a:t>
            </a:r>
            <a:r>
              <a:rPr lang="en-US" altLang="en-US"/>
              <a:t>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whose copy is to be created.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6">
            <a:extLst>
              <a:ext uri="{FF2B5EF4-FFF2-40B4-BE49-F238E27FC236}">
                <a16:creationId xmlns:a16="http://schemas.microsoft.com/office/drawing/2014/main" id="{E179724A-73B4-6295-5F1C-DD8F25133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 System Call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B4464509-C240-B8B8-D668-FE6739F63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90613" y="863600"/>
            <a:ext cx="7353300" cy="4530725"/>
          </a:xfrm>
        </p:spPr>
        <p:txBody>
          <a:bodyPr/>
          <a:lstStyle/>
          <a:p>
            <a:r>
              <a:rPr lang="en-US" altLang="en-US" sz="1000"/>
              <a:t>// CPP program to illustrate dup() </a:t>
            </a:r>
          </a:p>
          <a:p>
            <a:r>
              <a:rPr lang="en-US" altLang="en-US" sz="1000"/>
              <a:t>#include&lt;stdio.h&gt; </a:t>
            </a:r>
          </a:p>
          <a:p>
            <a:r>
              <a:rPr lang="en-US" altLang="en-US" sz="1000"/>
              <a:t>#include &lt;unistd.h&gt; </a:t>
            </a:r>
          </a:p>
          <a:p>
            <a:r>
              <a:rPr lang="en-US" altLang="en-US" sz="1000"/>
              <a:t>#include &lt;fcntl.h&gt; </a:t>
            </a:r>
          </a:p>
          <a:p>
            <a:endParaRPr lang="en-US" altLang="en-US" sz="1000"/>
          </a:p>
          <a:p>
            <a:r>
              <a:rPr lang="en-US" altLang="en-US" sz="1000"/>
              <a:t>int main() </a:t>
            </a:r>
          </a:p>
          <a:p>
            <a:r>
              <a:rPr lang="en-US" altLang="en-US" sz="1000"/>
              <a:t>{ </a:t>
            </a:r>
          </a:p>
          <a:p>
            <a:r>
              <a:rPr lang="en-US" altLang="en-US" sz="1000"/>
              <a:t>	// open() returns a file descriptor file_desc to a </a:t>
            </a:r>
          </a:p>
          <a:p>
            <a:r>
              <a:rPr lang="en-US" altLang="en-US" sz="1000"/>
              <a:t>	// the file "dup.txt" here" </a:t>
            </a:r>
          </a:p>
          <a:p>
            <a:endParaRPr lang="en-US" altLang="en-US" sz="1000"/>
          </a:p>
          <a:p>
            <a:r>
              <a:rPr lang="en-US" altLang="en-US" sz="1000"/>
              <a:t>	int file_desc = open("dup.txt", O_WRONLY | O_APPEND);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if(file_desc &lt; 0) </a:t>
            </a:r>
          </a:p>
          <a:p>
            <a:r>
              <a:rPr lang="en-US" altLang="en-US" sz="1000"/>
              <a:t>		printf("Error opening the file\n");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// dup() will create the copy of file_desc as the copy_desc </a:t>
            </a:r>
          </a:p>
          <a:p>
            <a:r>
              <a:rPr lang="en-US" altLang="en-US" sz="1000"/>
              <a:t>	// then both can be used interchangeably. </a:t>
            </a:r>
          </a:p>
          <a:p>
            <a:endParaRPr lang="en-US" altLang="en-US" sz="1000"/>
          </a:p>
          <a:p>
            <a:r>
              <a:rPr lang="en-US" altLang="en-US" sz="1000"/>
              <a:t>	int copy_desc = dup(file_desc);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// write() will write the given string into the file </a:t>
            </a:r>
          </a:p>
          <a:p>
            <a:r>
              <a:rPr lang="en-US" altLang="en-US" sz="1000"/>
              <a:t>	// referred by the file descriptors </a:t>
            </a:r>
          </a:p>
          <a:p>
            <a:endParaRPr lang="en-US" altLang="en-US" sz="1000"/>
          </a:p>
          <a:p>
            <a:r>
              <a:rPr lang="en-US" altLang="en-US" sz="1000"/>
              <a:t>	write(copy_desc,"This will be output to the file named dup.txt\n", 46); </a:t>
            </a:r>
          </a:p>
          <a:p>
            <a:r>
              <a:rPr lang="en-US" altLang="en-US" sz="1000"/>
              <a:t>		</a:t>
            </a:r>
          </a:p>
          <a:p>
            <a:r>
              <a:rPr lang="en-US" altLang="en-US" sz="1000"/>
              <a:t>	write(file_desc,"This will also be output to the file named dup.txt\n", 51); </a:t>
            </a:r>
          </a:p>
          <a:p>
            <a:r>
              <a:rPr lang="en-US" altLang="en-US" sz="1000"/>
              <a:t>	</a:t>
            </a:r>
          </a:p>
          <a:p>
            <a:r>
              <a:rPr lang="en-US" altLang="en-US" sz="1000"/>
              <a:t>	return 0; </a:t>
            </a:r>
          </a:p>
          <a:p>
            <a:r>
              <a:rPr lang="en-US" altLang="en-US" sz="1000"/>
              <a:t>} </a:t>
            </a:r>
          </a:p>
          <a:p>
            <a:endParaRPr lang="en-US" altLang="en-US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6">
            <a:extLst>
              <a:ext uri="{FF2B5EF4-FFF2-40B4-BE49-F238E27FC236}">
                <a16:creationId xmlns:a16="http://schemas.microsoft.com/office/drawing/2014/main" id="{3ECA0C21-5272-3D60-C6BB-89439FC1E9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1747" name="Content Placeholder 1">
            <a:extLst>
              <a:ext uri="{FF2B5EF4-FFF2-40B4-BE49-F238E27FC236}">
                <a16:creationId xmlns:a16="http://schemas.microsoft.com/office/drawing/2014/main" id="{239B1982-10A5-5975-79A2-9159571AB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dup2() system call is similar to dup() but the basic difference between them is that instead of using the lowest-numbered unused file descriptor, it uses the descriptor number specified by the user.</a:t>
            </a:r>
          </a:p>
          <a:p>
            <a:r>
              <a:rPr lang="en-US" altLang="en-US"/>
              <a:t>int dup2(int oldfd, int newfd); </a:t>
            </a:r>
          </a:p>
          <a:p>
            <a:r>
              <a:rPr lang="en-US" altLang="en-US" b="1"/>
              <a:t>oldfd:</a:t>
            </a:r>
            <a:r>
              <a:rPr lang="en-US" altLang="en-US"/>
              <a:t> old file descriptor </a:t>
            </a:r>
          </a:p>
          <a:p>
            <a:r>
              <a:rPr lang="en-US" altLang="en-US" b="1"/>
              <a:t>newfd</a:t>
            </a:r>
            <a:r>
              <a:rPr lang="en-US" altLang="en-US"/>
              <a:t> new file descriptor which is used by dup2() to create a copy.</a:t>
            </a:r>
          </a:p>
          <a:p>
            <a:r>
              <a:rPr lang="en-US" altLang="en-US"/>
              <a:t>Include the header file unistd.h for using dup() and dup2() system call.</a:t>
            </a:r>
          </a:p>
          <a:p>
            <a:r>
              <a:rPr lang="en-US" altLang="en-US"/>
              <a:t>If the descriptor newfd was previously open, it is silently closed before being reused.</a:t>
            </a:r>
          </a:p>
          <a:p>
            <a:r>
              <a:rPr lang="en-US" altLang="en-US"/>
              <a:t>If oldfd is not a valid file descriptor, then the call fails, and newfd is not closed.</a:t>
            </a:r>
          </a:p>
          <a:p>
            <a:r>
              <a:rPr lang="en-US" altLang="en-US"/>
              <a:t>If oldfd is a valid file descriptor, and newfd has the same value as oldfd, then dup2() does</a:t>
            </a:r>
            <a:br>
              <a:rPr lang="en-US" altLang="en-US"/>
            </a:br>
            <a:r>
              <a:rPr lang="en-US" altLang="en-US"/>
              <a:t>nothing, and returns newfd.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>
            <a:extLst>
              <a:ext uri="{FF2B5EF4-FFF2-40B4-BE49-F238E27FC236}">
                <a16:creationId xmlns:a16="http://schemas.microsoft.com/office/drawing/2014/main" id="{A86A0832-A98B-9080-D770-58AE98765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33425"/>
          </a:xfrm>
        </p:spPr>
        <p:txBody>
          <a:bodyPr/>
          <a:lstStyle/>
          <a:p>
            <a:r>
              <a:rPr lang="en-US" altLang="en-US" sz="2400"/>
              <a:t>Dup2 System Call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742CED2-D878-2EBC-21E8-E33B75118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200"/>
              <a:t>// CPP program to illustrate dup2() </a:t>
            </a:r>
          </a:p>
          <a:p>
            <a:r>
              <a:rPr lang="en-US" altLang="en-US" sz="1200"/>
              <a:t>#include&lt;stdlib.h&gt; </a:t>
            </a:r>
          </a:p>
          <a:p>
            <a:r>
              <a:rPr lang="en-US" altLang="en-US" sz="1200"/>
              <a:t>#include&lt;unistd.h&gt; </a:t>
            </a:r>
          </a:p>
          <a:p>
            <a:r>
              <a:rPr lang="en-US" altLang="en-US" sz="1200"/>
              <a:t>#include&lt;stdio.h&gt; </a:t>
            </a:r>
          </a:p>
          <a:p>
            <a:r>
              <a:rPr lang="en-US" altLang="en-US" sz="1200"/>
              <a:t>#include&lt;fcntl.h&gt; </a:t>
            </a:r>
          </a:p>
          <a:p>
            <a:endParaRPr lang="en-US" altLang="en-US" sz="1200"/>
          </a:p>
          <a:p>
            <a:r>
              <a:rPr lang="en-US" altLang="en-US" sz="1200"/>
              <a:t>int main() </a:t>
            </a:r>
          </a:p>
          <a:p>
            <a:r>
              <a:rPr lang="en-US" altLang="en-US" sz="1200"/>
              <a:t>{ </a:t>
            </a:r>
          </a:p>
          <a:p>
            <a:r>
              <a:rPr lang="en-US" altLang="en-US" sz="1200"/>
              <a:t>	int file_desc = open("tricky.txt",O_WRONLY | O_APPEND);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	// here the newfd is the file descriptor of stdout (i.e. 1) </a:t>
            </a:r>
          </a:p>
          <a:p>
            <a:r>
              <a:rPr lang="en-US" altLang="en-US" sz="1200"/>
              <a:t>	dup2(file_desc, 1) ; </a:t>
            </a:r>
          </a:p>
          <a:p>
            <a:r>
              <a:rPr lang="en-US" altLang="en-US" sz="1200"/>
              <a:t>		</a:t>
            </a:r>
          </a:p>
          <a:p>
            <a:r>
              <a:rPr lang="en-US" altLang="en-US" sz="1200"/>
              <a:t>	// All the printf statements will be written in the file </a:t>
            </a:r>
          </a:p>
          <a:p>
            <a:r>
              <a:rPr lang="en-US" altLang="en-US" sz="1200"/>
              <a:t>	// "tricky.txt" </a:t>
            </a:r>
          </a:p>
          <a:p>
            <a:r>
              <a:rPr lang="en-US" altLang="en-US" sz="1200"/>
              <a:t>	printf("I will be printed in the file tricky.txt\n"); </a:t>
            </a:r>
          </a:p>
          <a:p>
            <a:r>
              <a:rPr lang="en-US" altLang="en-US" sz="1200"/>
              <a:t>	</a:t>
            </a:r>
          </a:p>
          <a:p>
            <a:r>
              <a:rPr lang="en-US" altLang="en-US" sz="1200"/>
              <a:t>return 0; </a:t>
            </a:r>
          </a:p>
          <a:p>
            <a:r>
              <a:rPr lang="en-US" altLang="en-US" sz="1200"/>
              <a:t>}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6">
            <a:extLst>
              <a:ext uri="{FF2B5EF4-FFF2-40B4-BE49-F238E27FC236}">
                <a16:creationId xmlns:a16="http://schemas.microsoft.com/office/drawing/2014/main" id="{2D0D3F4C-B2A8-91C9-C844-FC8A40AD7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7A0B1E0E-1ED0-91A0-E66F-CC9EA1C61F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880350" cy="5167312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/>
              <a:t>file descriptor</a:t>
            </a:r>
            <a:r>
              <a:rPr lang="en-US" altLang="en-US"/>
              <a:t> is a number that uniquely identifies an open </a:t>
            </a:r>
            <a:r>
              <a:rPr lang="en-US" altLang="en-US" u="sng">
                <a:hlinkClick r:id="rId3"/>
              </a:rPr>
              <a:t>file</a:t>
            </a:r>
            <a:r>
              <a:rPr lang="en-US" altLang="en-US"/>
              <a:t> in a computer's </a:t>
            </a:r>
            <a:r>
              <a:rPr lang="en-US" altLang="en-US" u="sng">
                <a:hlinkClick r:id="rId4"/>
              </a:rPr>
              <a:t>operating system</a:t>
            </a:r>
            <a:r>
              <a:rPr lang="en-US" altLang="en-US"/>
              <a:t>. It describes a data resource, and how that resource may be accessed.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 the kernel all open files are referred to by file descriptors – non negative integers.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open an existing file or create a new file, the kernel returns a file descriptor to the process.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When we want to read or write a file, we identify the file with the file descriptor.</a:t>
            </a:r>
          </a:p>
          <a:p>
            <a:r>
              <a:rPr lang="en-US" altLang="en-US"/>
              <a:t>The descriptor is identified by a unique non-negative </a:t>
            </a:r>
            <a:r>
              <a:rPr lang="en-US" altLang="en-US" u="sng">
                <a:hlinkClick r:id="rId5"/>
              </a:rPr>
              <a:t>integer</a:t>
            </a:r>
            <a:r>
              <a:rPr lang="en-US" altLang="en-US"/>
              <a:t>, such as 0, 12, or 567. At least one file descriptor exists for every open file on the system.</a:t>
            </a:r>
          </a:p>
          <a:p>
            <a:r>
              <a:rPr lang="en-US" altLang="en-US"/>
              <a:t>When a </a:t>
            </a:r>
            <a:r>
              <a:rPr lang="en-US" altLang="en-US" u="sng">
                <a:hlinkClick r:id="rId6"/>
              </a:rPr>
              <a:t>process</a:t>
            </a:r>
            <a:r>
              <a:rPr lang="en-US" altLang="en-US"/>
              <a:t> makes a successful request to open a file, the kernel </a:t>
            </a:r>
            <a:r>
              <a:rPr lang="en-US" altLang="en-US" u="sng">
                <a:hlinkClick r:id="rId7"/>
              </a:rPr>
              <a:t>returns</a:t>
            </a:r>
            <a:r>
              <a:rPr lang="en-US" altLang="en-US"/>
              <a:t> a file descriptor which points to an entry in the kernel's global file table. The file table entry contains information such as the </a:t>
            </a:r>
            <a:r>
              <a:rPr lang="en-US" altLang="en-US" u="sng">
                <a:hlinkClick r:id="rId8"/>
              </a:rPr>
              <a:t>inode</a:t>
            </a:r>
            <a:r>
              <a:rPr lang="en-US" altLang="en-US"/>
              <a:t> of the file, byte </a:t>
            </a:r>
            <a:r>
              <a:rPr lang="en-US" altLang="en-US" u="sng">
                <a:hlinkClick r:id="rId9"/>
              </a:rPr>
              <a:t>offset</a:t>
            </a:r>
            <a:r>
              <a:rPr lang="en-US" altLang="en-US"/>
              <a:t>, and the access restrictions for that </a:t>
            </a:r>
            <a:r>
              <a:rPr lang="en-US" altLang="en-US" u="sng">
                <a:hlinkClick r:id="rId10"/>
              </a:rPr>
              <a:t>data stream</a:t>
            </a:r>
            <a:r>
              <a:rPr lang="en-US" altLang="en-US"/>
              <a:t> (</a:t>
            </a:r>
            <a:r>
              <a:rPr lang="en-US" altLang="en-US" u="sng">
                <a:hlinkClick r:id="rId11"/>
              </a:rPr>
              <a:t>read-only</a:t>
            </a:r>
            <a:r>
              <a:rPr lang="en-US" altLang="en-US"/>
              <a:t>, write-only, etc.).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6">
            <a:extLst>
              <a:ext uri="{FF2B5EF4-FFF2-40B4-BE49-F238E27FC236}">
                <a16:creationId xmlns:a16="http://schemas.microsoft.com/office/drawing/2014/main" id="{50E6B9C0-4F2F-18B2-247C-8A099E8647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709613"/>
          </a:xfrm>
        </p:spPr>
        <p:txBody>
          <a:bodyPr/>
          <a:lstStyle/>
          <a:p>
            <a:r>
              <a:rPr lang="en-US" altLang="en-US" sz="2400"/>
              <a:t>File Descripter</a:t>
            </a:r>
          </a:p>
        </p:txBody>
      </p:sp>
      <p:pic>
        <p:nvPicPr>
          <p:cNvPr id="37891" name="Picture 4" descr="File descriptors illustration">
            <a:extLst>
              <a:ext uri="{FF2B5EF4-FFF2-40B4-BE49-F238E27FC236}">
                <a16:creationId xmlns:a16="http://schemas.microsoft.com/office/drawing/2014/main" id="{705CF01B-49A2-4777-112A-3369893F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1292225"/>
            <a:ext cx="539908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5" descr="File descriptor diagram">
            <a:extLst>
              <a:ext uri="{FF2B5EF4-FFF2-40B4-BE49-F238E27FC236}">
                <a16:creationId xmlns:a16="http://schemas.microsoft.com/office/drawing/2014/main" id="{0A70270C-9E3A-8971-DDAD-19F438C2C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838" y="3429000"/>
            <a:ext cx="52419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9FF3175-7B8F-9347-99B4-11815C6E4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File Descripter 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24EF5EB5-143C-F2EA-8056-6E268836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892175"/>
            <a:ext cx="7816850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Rectangle 4">
            <a:extLst>
              <a:ext uri="{FF2B5EF4-FFF2-40B4-BE49-F238E27FC236}">
                <a16:creationId xmlns:a16="http://schemas.microsoft.com/office/drawing/2014/main" id="{B2218332-D495-98D8-9AF3-612DB6FF2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210050"/>
            <a:ext cx="82296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descriptor:</a:t>
            </a:r>
            <a:r>
              <a:rPr kumimoji="0" lang="en-US" altLang="en-US" sz="1200">
                <a:latin typeface="Verdana" panose="020B0604030504040204" pitchFamily="34" charset="0"/>
              </a:rPr>
              <a:t> A per-process, unique, nonnegative integer used to identify an open file for the purposes of file access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table :</a:t>
            </a:r>
            <a:r>
              <a:rPr kumimoji="0" lang="en-US" altLang="en-US" sz="1200">
                <a:latin typeface="Verdana" panose="020B0604030504040204" pitchFamily="34" charset="0"/>
              </a:rPr>
              <a:t> It contains information that is global to the kernel e.g. the byte offset in the file where the user's next read/write will start and the access rights allowed to the opening process.</a:t>
            </a:r>
            <a:endParaRPr kumimoji="0" lang="en-US" altLang="en-US" sz="1200" b="1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Open file description:</a:t>
            </a:r>
            <a:r>
              <a:rPr kumimoji="0" lang="en-US" altLang="en-US" sz="1200">
                <a:latin typeface="Verdana" panose="020B0604030504040204" pitchFamily="34" charset="0"/>
              </a:rPr>
              <a:t> A record of how a process or group of processes are </a:t>
            </a:r>
            <a:r>
              <a:rPr kumimoji="0" lang="en-US" altLang="en-US" sz="1200" i="1">
                <a:latin typeface="Verdana" panose="020B0604030504040204" pitchFamily="34" charset="0"/>
              </a:rPr>
              <a:t>currently</a:t>
            </a:r>
            <a:r>
              <a:rPr kumimoji="0" lang="en-US" altLang="en-US" sz="1200">
                <a:latin typeface="Verdana" panose="020B0604030504040204" pitchFamily="34" charset="0"/>
              </a:rPr>
              <a:t> accessing a file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Each file descriptor refers to exactly one open file description, but an open file description may be referred to by more than one file descriptor</a:t>
            </a:r>
          </a:p>
          <a:p>
            <a:pPr lvl="2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100">
                <a:latin typeface="Verdana" panose="020B0604030504040204" pitchFamily="34" charset="0"/>
              </a:rPr>
              <a:t>A file offset and file access modes are attributes of an open file description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access modes:</a:t>
            </a:r>
            <a:r>
              <a:rPr kumimoji="0" lang="en-US" altLang="en-US" sz="1200">
                <a:latin typeface="Verdana" panose="020B0604030504040204" pitchFamily="34" charset="0"/>
              </a:rPr>
              <a:t> Specification of whether the file can be read or written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File offset:</a:t>
            </a:r>
            <a:r>
              <a:rPr kumimoji="0" lang="en-US" altLang="en-US" sz="1200">
                <a:latin typeface="Verdana" panose="020B0604030504040204" pitchFamily="34" charset="0"/>
              </a:rPr>
              <a:t> The byte position in the file where the next I/O operation </a:t>
            </a:r>
            <a:r>
              <a:rPr kumimoji="0" lang="en-US" altLang="en-US" sz="1200" i="1">
                <a:latin typeface="Verdana" panose="020B0604030504040204" pitchFamily="34" charset="0"/>
              </a:rPr>
              <a:t>through that open file description</a:t>
            </a:r>
            <a:r>
              <a:rPr kumimoji="0" lang="en-US" altLang="en-US" sz="1200">
                <a:latin typeface="Verdana" panose="020B0604030504040204" pitchFamily="34" charset="0"/>
              </a:rPr>
              <a:t> begins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 b="1">
                <a:latin typeface="Verdana" panose="020B0604030504040204" pitchFamily="34" charset="0"/>
              </a:rPr>
              <a:t>Inode </a:t>
            </a:r>
            <a:r>
              <a:rPr kumimoji="0" lang="en-US" altLang="en-US" sz="1200">
                <a:latin typeface="Verdana" panose="020B0604030504040204" pitchFamily="34" charset="0"/>
              </a:rPr>
              <a:t>: Its a complex data-structure that contains all the necessary information to specify a file. It includes the memory layout of the file on disk, file permissions, access time, number of different links to the file etc.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7A770A17-CB62-AF65-40E4-D5B790874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0963" name="Content Placeholder 3">
            <a:extLst>
              <a:ext uri="{FF2B5EF4-FFF2-40B4-BE49-F238E27FC236}">
                <a16:creationId xmlns:a16="http://schemas.microsoft.com/office/drawing/2014/main" id="{44F7F7FB-8B6D-DF59-1EEB-CCD45C66F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1813" y="1370013"/>
            <a:ext cx="6238875" cy="425767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>
            <a:extLst>
              <a:ext uri="{FF2B5EF4-FFF2-40B4-BE49-F238E27FC236}">
                <a16:creationId xmlns:a16="http://schemas.microsoft.com/office/drawing/2014/main" id="{E496F446-358B-01F6-B769-967291744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0970BF27-7782-7047-7938-E5FCED30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75" y="973138"/>
            <a:ext cx="7612063" cy="55895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2. open</a:t>
            </a:r>
            <a:r>
              <a:rPr lang="en-US" sz="1400" dirty="0"/>
              <a:t>: Used to Open the file for reading, writing or both. </a:t>
            </a:r>
            <a:endParaRPr lang="en-US" sz="12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400" b="1" dirty="0"/>
              <a:t>Syntax in C language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#include &lt;</a:t>
            </a:r>
            <a:r>
              <a:rPr lang="en-US" sz="1400" dirty="0" err="1"/>
              <a:t>fcntl.h</a:t>
            </a:r>
            <a:r>
              <a:rPr lang="en-US" sz="1400" dirty="0"/>
              <a:t>&gt;  </a:t>
            </a:r>
            <a:endParaRPr lang="en-US" sz="1200" dirty="0"/>
          </a:p>
          <a:p>
            <a:pPr marL="793750">
              <a:defRPr/>
            </a:pPr>
            <a:r>
              <a:rPr lang="en-US" sz="1400" dirty="0"/>
              <a:t>int open (const char* Path, int flags, [int mode ]); </a:t>
            </a:r>
            <a:endParaRPr lang="en-US" sz="1200" dirty="0"/>
          </a:p>
          <a:p>
            <a:pPr>
              <a:defRPr/>
            </a:pPr>
            <a:r>
              <a:rPr lang="en-US" sz="1400" b="1" dirty="0"/>
              <a:t>Parameters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Path :</a:t>
            </a:r>
            <a:r>
              <a:rPr lang="en-US" sz="1400" dirty="0"/>
              <a:t> path to file which you want to use 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absolute path begin with “/”, when you are not working in same directory of file.</a:t>
            </a:r>
            <a:endParaRPr lang="en-US" sz="1200" dirty="0"/>
          </a:p>
          <a:p>
            <a:pPr lvl="2">
              <a:defRPr/>
            </a:pPr>
            <a:r>
              <a:rPr lang="en-US" sz="1400" dirty="0"/>
              <a:t>Use relative path which is only file name with extension, when you are working in same directory of file.</a:t>
            </a:r>
            <a:endParaRPr lang="en-US" sz="1200" dirty="0"/>
          </a:p>
          <a:p>
            <a:pPr lvl="1">
              <a:defRPr/>
            </a:pPr>
            <a:r>
              <a:rPr lang="en-US" sz="1400" b="1" dirty="0"/>
              <a:t>flags :</a:t>
            </a:r>
            <a:r>
              <a:rPr lang="en-US" sz="1400" dirty="0"/>
              <a:t> How you like to use </a:t>
            </a:r>
            <a:endParaRPr lang="en-US" sz="1200" dirty="0"/>
          </a:p>
          <a:p>
            <a:pPr lvl="2">
              <a:defRPr/>
            </a:pPr>
            <a:r>
              <a:rPr lang="en-US" sz="1400" b="1" dirty="0"/>
              <a:t>O_RDONLY</a:t>
            </a:r>
            <a:r>
              <a:rPr lang="en-US" sz="1400" dirty="0"/>
              <a:t>: open for read only, </a:t>
            </a:r>
            <a:r>
              <a:rPr lang="en-US" sz="1400" b="1" dirty="0"/>
              <a:t>O_WRONLY</a:t>
            </a:r>
            <a:r>
              <a:rPr lang="en-US" sz="1400" dirty="0"/>
              <a:t>: write only, </a:t>
            </a:r>
            <a:r>
              <a:rPr lang="en-US" sz="1400" b="1" dirty="0"/>
              <a:t>O_RDWR</a:t>
            </a:r>
            <a:r>
              <a:rPr lang="en-US" sz="1400" dirty="0"/>
              <a:t>: read and write, </a:t>
            </a:r>
            <a:r>
              <a:rPr lang="en-US" sz="1400" b="1" dirty="0"/>
              <a:t>O_CREAT</a:t>
            </a:r>
            <a:r>
              <a:rPr lang="en-US" sz="1400" dirty="0"/>
              <a:t>: create file if it doesn’t exist, </a:t>
            </a:r>
          </a:p>
          <a:p>
            <a:pPr marL="341313" lvl="2" indent="0">
              <a:buFont typeface="Webdings" panose="05030102010509060703" pitchFamily="18" charset="2"/>
              <a:buNone/>
              <a:defRPr/>
            </a:pPr>
            <a:r>
              <a:rPr lang="en-US" sz="1400" b="1" dirty="0"/>
              <a:t>How it works in OS</a:t>
            </a:r>
            <a:r>
              <a:rPr lang="en-US" sz="1400" dirty="0"/>
              <a:t> 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Find existing file on disk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Create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Set first unused file descriptor to point to file table entry</a:t>
            </a:r>
            <a:endParaRPr lang="en-US" sz="1200" dirty="0"/>
          </a:p>
          <a:p>
            <a:pPr lvl="1">
              <a:defRPr/>
            </a:pPr>
            <a:r>
              <a:rPr lang="en-US" sz="1400" dirty="0"/>
              <a:t>Return file descriptor used, -1 upon failure</a:t>
            </a:r>
            <a:endParaRPr lang="en-US" sz="1200" dirty="0"/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0EF07F2-DAB8-0CA3-1BD7-0940607D0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pic>
        <p:nvPicPr>
          <p:cNvPr id="41987" name="Content Placeholder 4">
            <a:extLst>
              <a:ext uri="{FF2B5EF4-FFF2-40B4-BE49-F238E27FC236}">
                <a16:creationId xmlns:a16="http://schemas.microsoft.com/office/drawing/2014/main" id="{449797E6-704F-0303-6CF7-141C963BD9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16075" y="1054100"/>
            <a:ext cx="5911850" cy="53467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56AEEDAB-A967-FBD1-60BB-773E74DC8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ls | wc using pipe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D5D9E49-672B-FA89-4B43-71C63ED9E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execlp(“ls",“ls",NULL); 	//ls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1152775B-148C-CF81-C1A1-3FD1DAD60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of who | wc using pipe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D3D5E1C9-C742-9239-B6F1-1724B574A8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r>
              <a:rPr lang="en-US" altLang="en-US" sz="1200" b="1"/>
              <a:t>#include&lt;stdlib.h&gt; #include&lt;unistd.h&gt; #include&lt;stdio.h&gt; #include&lt;fcntl.h&gt;</a:t>
            </a:r>
          </a:p>
          <a:p>
            <a:r>
              <a:rPr lang="en-US" altLang="en-US" sz="1200" b="1"/>
              <a:t>void main()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int fd[2];</a:t>
            </a:r>
          </a:p>
          <a:p>
            <a:r>
              <a:rPr lang="en-US" altLang="en-US" sz="1200" b="1"/>
              <a:t> pipe(fd); /*Called pipe, pipe system call will return two file descripter fd[0] for read end and fd[1] for write end of the pipe*/</a:t>
            </a:r>
          </a:p>
          <a:p>
            <a:r>
              <a:rPr lang="en-US" altLang="en-US" sz="1200" b="1"/>
              <a:t>int id = fork();	//fork system call creates a child process</a:t>
            </a:r>
          </a:p>
          <a:p>
            <a:r>
              <a:rPr lang="en-US" altLang="en-US" sz="1200" b="1"/>
              <a:t>if(id==0)//child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   	close(1);	//Close stdout</a:t>
            </a:r>
          </a:p>
          <a:p>
            <a:r>
              <a:rPr lang="en-US" altLang="en-US" sz="1200" b="1"/>
              <a:t>	dup(fd[1]);	//duplicate fd[1] to stdout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execlp("who","who",NULL); 	//who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if(id&gt;=0)//Parent Process</a:t>
            </a:r>
          </a:p>
          <a:p>
            <a:r>
              <a:rPr lang="en-US" altLang="en-US" sz="1200" b="1"/>
              <a:t>{</a:t>
            </a:r>
          </a:p>
          <a:p>
            <a:r>
              <a:rPr lang="en-US" altLang="en-US" sz="1200" b="1"/>
              <a:t>	close(fd[1]);	//close Child process write end file descripter fd[1]</a:t>
            </a:r>
          </a:p>
          <a:p>
            <a:r>
              <a:rPr lang="en-US" altLang="en-US" sz="1200" b="1"/>
              <a:t>	close(0);	//close stdin</a:t>
            </a:r>
          </a:p>
          <a:p>
            <a:r>
              <a:rPr lang="en-US" altLang="en-US" sz="1200" b="1"/>
              <a:t>	dup(fd[0]);	//duplicate fd[1] to stdin</a:t>
            </a:r>
          </a:p>
          <a:p>
            <a:r>
              <a:rPr lang="en-US" altLang="en-US" sz="1200" b="1"/>
              <a:t>	close(fd[0]);	//close Child process read end file descripter fd[0]</a:t>
            </a:r>
          </a:p>
          <a:p>
            <a:r>
              <a:rPr lang="en-US" altLang="en-US" sz="1200" b="1"/>
              <a:t>	execlp("wc","wc",NULL);	//wc system call will execute</a:t>
            </a:r>
          </a:p>
          <a:p>
            <a:r>
              <a:rPr lang="en-US" altLang="en-US" sz="1200" b="1"/>
              <a:t>}</a:t>
            </a:r>
          </a:p>
          <a:p>
            <a:r>
              <a:rPr lang="en-US" altLang="en-US" sz="1200" b="1"/>
              <a:t>else {   printf("Fork Failed");//fork failed  } }</a:t>
            </a:r>
          </a:p>
          <a:p>
            <a:endParaRPr lang="en-US" altLang="en-US" sz="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9402FDF0-1CF2-9862-EA57-70A39E899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 Program to print “Hello”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2F7B9845-7B7D-60A8-838C-09082C0E9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stdlib.h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unistd.h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stdio.h</a:t>
            </a:r>
            <a:r>
              <a:rPr lang="en-US" altLang="en-US" sz="1050" b="1" dirty="0"/>
              <a:t>&gt; </a:t>
            </a:r>
          </a:p>
          <a:p>
            <a:pPr>
              <a:defRPr/>
            </a:pPr>
            <a:r>
              <a:rPr lang="en-US" altLang="en-US" sz="1050" b="1" dirty="0"/>
              <a:t>#include&lt;</a:t>
            </a:r>
            <a:r>
              <a:rPr lang="en-US" altLang="en-US" sz="1050" b="1" dirty="0" err="1"/>
              <a:t>fcntl.h</a:t>
            </a:r>
            <a:r>
              <a:rPr lang="en-US" altLang="en-US" sz="1050" b="1" dirty="0"/>
              <a:t>&gt;</a:t>
            </a:r>
          </a:p>
          <a:p>
            <a:pPr>
              <a:defRPr/>
            </a:pPr>
            <a:r>
              <a:rPr lang="en-US" altLang="en-US" sz="1050" b="1" dirty="0"/>
              <a:t>void main()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 </a:t>
            </a:r>
          </a:p>
          <a:p>
            <a:pPr>
              <a:defRPr/>
            </a:pPr>
            <a:r>
              <a:rPr lang="en-US" altLang="en-US" sz="1050" b="1" dirty="0"/>
              <a:t>char buff[1024];</a:t>
            </a:r>
          </a:p>
          <a:p>
            <a:pPr>
              <a:defRPr/>
            </a:pPr>
            <a:r>
              <a:rPr lang="en-US" altLang="en-US" sz="1050" b="1" dirty="0"/>
              <a:t>int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[2],n;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pipe(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); /*Called pipe, pipe system call will return two file </a:t>
            </a:r>
            <a:r>
              <a:rPr lang="en-US" altLang="en-US" sz="1050" b="1" dirty="0" err="1"/>
              <a:t>descripter</a:t>
            </a:r>
            <a:r>
              <a:rPr lang="en-US" altLang="en-US" sz="1050" b="1" dirty="0"/>
              <a:t>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 for read end and 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 for write end of the pipe*/</a:t>
            </a:r>
          </a:p>
          <a:p>
            <a:pPr>
              <a:defRPr/>
            </a:pPr>
            <a:r>
              <a:rPr lang="en-US" altLang="en-US" sz="105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050" b="1" dirty="0"/>
              <a:t>if(id==0)//child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[0]);</a:t>
            </a:r>
          </a:p>
          <a:p>
            <a:pPr>
              <a:defRPr/>
            </a:pPr>
            <a:r>
              <a:rPr lang="en-US" altLang="en-US" sz="1050" b="1" dirty="0"/>
              <a:t>write(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[1],"HELLO",5);   	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if(id&gt;=0)//Parent Process</a:t>
            </a:r>
          </a:p>
          <a:p>
            <a:pPr>
              <a:defRPr/>
            </a:pPr>
            <a:r>
              <a:rPr lang="en-US" altLang="en-US" sz="1050" b="1" dirty="0"/>
              <a:t>{</a:t>
            </a:r>
          </a:p>
          <a:p>
            <a:pPr>
              <a:defRPr/>
            </a:pPr>
            <a:r>
              <a:rPr lang="en-US" altLang="en-US" sz="1050" b="1" dirty="0"/>
              <a:t>close(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[1]);	</a:t>
            </a:r>
          </a:p>
          <a:p>
            <a:pPr>
              <a:defRPr/>
            </a:pPr>
            <a:endParaRPr lang="en-US" altLang="en-US" sz="1050" b="1" dirty="0"/>
          </a:p>
          <a:p>
            <a:pPr>
              <a:defRPr/>
            </a:pPr>
            <a:r>
              <a:rPr lang="en-US" altLang="en-US" sz="1050" b="1" dirty="0"/>
              <a:t>read(</a:t>
            </a:r>
            <a:r>
              <a:rPr lang="en-US" altLang="en-US" sz="1050" b="1" dirty="0" err="1"/>
              <a:t>fd</a:t>
            </a:r>
            <a:r>
              <a:rPr lang="en-US" altLang="en-US" sz="1050" b="1" dirty="0"/>
              <a:t>[0], buff,5);</a:t>
            </a:r>
          </a:p>
          <a:p>
            <a:pPr>
              <a:defRPr/>
            </a:pPr>
            <a:r>
              <a:rPr lang="en-US" altLang="en-US" sz="1050" b="1" dirty="0"/>
              <a:t>write(1,buff,5);</a:t>
            </a:r>
          </a:p>
          <a:p>
            <a:pPr>
              <a:defRPr/>
            </a:pPr>
            <a:r>
              <a:rPr lang="en-US" altLang="en-US" sz="1050" b="1" dirty="0"/>
              <a:t>}</a:t>
            </a:r>
          </a:p>
          <a:p>
            <a:pPr>
              <a:defRPr/>
            </a:pPr>
            <a:r>
              <a:rPr lang="en-US" altLang="en-US" sz="1050" b="1" dirty="0"/>
              <a:t>else {   </a:t>
            </a:r>
            <a:r>
              <a:rPr lang="en-US" altLang="en-US" sz="1050" b="1" dirty="0" err="1"/>
              <a:t>printf</a:t>
            </a:r>
            <a:r>
              <a:rPr lang="en-US" altLang="en-US" sz="1050" b="1" dirty="0"/>
              <a:t>("Fork Failed");//fork failed  </a:t>
            </a:r>
          </a:p>
          <a:p>
            <a:pPr>
              <a:defRPr/>
            </a:pPr>
            <a:r>
              <a:rPr lang="en-US" altLang="en-US" sz="1050" b="1" dirty="0"/>
              <a:t>} }</a:t>
            </a:r>
          </a:p>
          <a:p>
            <a:pPr>
              <a:defRPr/>
            </a:pPr>
            <a:endParaRPr lang="en-US" altLang="en-US" sz="105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66327F3-4EC4-BBB3-4C26-6A02D881E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 Program to print user I/P on Screen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AB465873-559E-0F2F-C760-76C1F4DF70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stdlib.h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unistd.h</a:t>
            </a:r>
            <a:r>
              <a:rPr lang="en-US" altLang="en-US" sz="1200" b="1" dirty="0"/>
              <a:t>&gt; </a:t>
            </a:r>
          </a:p>
          <a:p>
            <a:pPr>
              <a:defRPr/>
            </a:pPr>
            <a:r>
              <a:rPr lang="en-US" altLang="en-US" sz="1200" b="1" dirty="0"/>
              <a:t>#include&lt;</a:t>
            </a:r>
            <a:r>
              <a:rPr lang="en-US" altLang="en-US" sz="1200" b="1" dirty="0" err="1"/>
              <a:t>stdio.h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 #include&lt;</a:t>
            </a:r>
            <a:r>
              <a:rPr lang="en-US" altLang="en-US" sz="1200" b="1" dirty="0" err="1"/>
              <a:t>fcntl.h</a:t>
            </a:r>
            <a:r>
              <a:rPr lang="en-US" altLang="en-US" sz="1200" b="1" dirty="0"/>
              <a:t>&gt;</a:t>
            </a:r>
          </a:p>
          <a:p>
            <a:pPr>
              <a:defRPr/>
            </a:pPr>
            <a:r>
              <a:rPr lang="en-US" altLang="en-US" sz="1200" b="1" dirty="0"/>
              <a:t>void main()</a:t>
            </a:r>
          </a:p>
          <a:p>
            <a:pPr>
              <a:defRPr/>
            </a:pPr>
            <a:r>
              <a:rPr lang="en-US" altLang="en-US" sz="1200" b="1" dirty="0"/>
              <a:t>{ </a:t>
            </a:r>
          </a:p>
          <a:p>
            <a:pPr>
              <a:defRPr/>
            </a:pPr>
            <a:r>
              <a:rPr lang="en-US" altLang="en-US" sz="1200" b="1" dirty="0"/>
              <a:t>char buff[1024];</a:t>
            </a:r>
          </a:p>
          <a:p>
            <a:pPr>
              <a:defRPr/>
            </a:pPr>
            <a:r>
              <a:rPr lang="en-US" altLang="en-US" sz="1200" b="1" dirty="0"/>
              <a:t>int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[2],n;</a:t>
            </a:r>
          </a:p>
          <a:p>
            <a:pPr>
              <a:defRPr/>
            </a:pPr>
            <a:r>
              <a:rPr lang="en-US" altLang="en-US" sz="1200" b="1" dirty="0"/>
              <a:t>pipe(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); /*Called pipe, pipe system call will return two file </a:t>
            </a:r>
            <a:r>
              <a:rPr lang="en-US" altLang="en-US" sz="1200" b="1" dirty="0" err="1"/>
              <a:t>descripter</a:t>
            </a:r>
            <a:r>
              <a:rPr lang="en-US" altLang="en-US" sz="1200" b="1" dirty="0"/>
              <a:t>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 for read end and 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 for write end of the pipe*/</a:t>
            </a:r>
          </a:p>
          <a:p>
            <a:pPr>
              <a:defRPr/>
            </a:pPr>
            <a:r>
              <a:rPr lang="en-US" altLang="en-US" sz="1200" b="1" dirty="0"/>
              <a:t>int id = fork();	//fork system call creates a child process</a:t>
            </a:r>
          </a:p>
          <a:p>
            <a:pPr>
              <a:defRPr/>
            </a:pPr>
            <a:r>
              <a:rPr lang="en-US" altLang="en-US" sz="1200" b="1" dirty="0"/>
              <a:t>if(id==0)//child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[0]);</a:t>
            </a:r>
          </a:p>
          <a:p>
            <a:pPr>
              <a:defRPr/>
            </a:pPr>
            <a:r>
              <a:rPr lang="en-US" altLang="en-US" sz="1200" b="1" dirty="0"/>
              <a:t>while((n=read(0,buff,n))&gt;0)</a:t>
            </a:r>
          </a:p>
          <a:p>
            <a:pPr>
              <a:defRPr/>
            </a:pPr>
            <a:r>
              <a:rPr lang="en-US" altLang="en-US" sz="1200" b="1" dirty="0"/>
              <a:t>write(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);   	</a:t>
            </a:r>
          </a:p>
          <a:p>
            <a:pPr>
              <a:defRPr/>
            </a:pPr>
            <a:r>
              <a:rPr lang="en-US" altLang="en-US" sz="1200" b="1" dirty="0"/>
              <a:t>}</a:t>
            </a:r>
          </a:p>
          <a:p>
            <a:pPr>
              <a:defRPr/>
            </a:pPr>
            <a:r>
              <a:rPr lang="en-US" altLang="en-US" sz="1200" b="1" dirty="0"/>
              <a:t>else if(id&gt;=0)//Parent Process</a:t>
            </a:r>
          </a:p>
          <a:p>
            <a:pPr>
              <a:defRPr/>
            </a:pPr>
            <a:r>
              <a:rPr lang="en-US" altLang="en-US" sz="1200" b="1" dirty="0"/>
              <a:t>{</a:t>
            </a:r>
          </a:p>
          <a:p>
            <a:pPr>
              <a:defRPr/>
            </a:pPr>
            <a:r>
              <a:rPr lang="en-US" altLang="en-US" sz="1200" b="1" dirty="0"/>
              <a:t>close(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[1]);	</a:t>
            </a:r>
          </a:p>
          <a:p>
            <a:pPr>
              <a:defRPr/>
            </a:pPr>
            <a:r>
              <a:rPr lang="en-US" altLang="en-US" sz="1200" b="1" dirty="0"/>
              <a:t>while((n=read(</a:t>
            </a:r>
            <a:r>
              <a:rPr lang="en-US" altLang="en-US" sz="1200" b="1" dirty="0" err="1"/>
              <a:t>fd</a:t>
            </a:r>
            <a:r>
              <a:rPr lang="en-US" altLang="en-US" sz="1200" b="1" dirty="0"/>
              <a:t>[0],</a:t>
            </a:r>
            <a:r>
              <a:rPr lang="en-US" altLang="en-US" sz="1200" b="1" dirty="0" err="1"/>
              <a:t>buff,n</a:t>
            </a:r>
            <a:r>
              <a:rPr lang="en-US" altLang="en-US" sz="1200" b="1" dirty="0"/>
              <a:t>))&gt;0)</a:t>
            </a:r>
          </a:p>
          <a:p>
            <a:pPr>
              <a:defRPr/>
            </a:pPr>
            <a:r>
              <a:rPr lang="en-US" altLang="en-US" sz="1200" b="1" dirty="0"/>
              <a:t>write(1,buff,n);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1200" b="1" dirty="0"/>
              <a:t>        else {   </a:t>
            </a:r>
            <a:r>
              <a:rPr lang="en-US" altLang="en-US" sz="1200" b="1" dirty="0" err="1"/>
              <a:t>printf</a:t>
            </a:r>
            <a:r>
              <a:rPr lang="en-US" altLang="en-US" sz="1200" b="1" dirty="0"/>
              <a:t>("Fork Failed");//fork failed  } 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1086315E-C07D-0C36-CEDD-D4A24B9B9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C Program to redirect output of ls | wc to a file using pipe</a:t>
            </a:r>
          </a:p>
        </p:txBody>
      </p:sp>
      <p:sp>
        <p:nvSpPr>
          <p:cNvPr id="105475" name="Content Placeholder 2">
            <a:extLst>
              <a:ext uri="{FF2B5EF4-FFF2-40B4-BE49-F238E27FC236}">
                <a16:creationId xmlns:a16="http://schemas.microsoft.com/office/drawing/2014/main" id="{D0AF6C3C-EC8E-A91C-6FFE-85F6B88BA4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854075"/>
            <a:ext cx="8229600" cy="6003925"/>
          </a:xfrm>
        </p:spPr>
        <p:txBody>
          <a:bodyPr/>
          <a:lstStyle/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stdlib.h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unistd.h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stdio.h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#include&lt;</a:t>
            </a:r>
            <a:r>
              <a:rPr lang="en-US" altLang="en-US" sz="950" b="1" dirty="0" err="1"/>
              <a:t>fcntl.h</a:t>
            </a:r>
            <a:r>
              <a:rPr lang="en-US" altLang="en-US" sz="950" b="1" dirty="0"/>
              <a:t>&gt;</a:t>
            </a:r>
          </a:p>
          <a:p>
            <a:pPr>
              <a:defRPr/>
            </a:pPr>
            <a:r>
              <a:rPr lang="en-US" altLang="en-US" sz="950" b="1" dirty="0"/>
              <a:t>void main()</a:t>
            </a:r>
          </a:p>
          <a:p>
            <a:pPr>
              <a:defRPr/>
            </a:pPr>
            <a:r>
              <a:rPr lang="en-US" altLang="en-US" sz="950" b="1" dirty="0"/>
              <a:t>{ </a:t>
            </a:r>
          </a:p>
          <a:p>
            <a:pPr>
              <a:defRPr/>
            </a:pPr>
            <a:r>
              <a:rPr lang="en-US" altLang="en-US" sz="950" b="1" dirty="0"/>
              <a:t>int 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[2],fdt1; </a:t>
            </a:r>
          </a:p>
          <a:p>
            <a:pPr>
              <a:defRPr/>
            </a:pPr>
            <a:r>
              <a:rPr lang="en-US" altLang="en-US" sz="950" b="1" dirty="0"/>
              <a:t>pipe(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);  </a:t>
            </a:r>
          </a:p>
          <a:p>
            <a:pPr>
              <a:defRPr/>
            </a:pPr>
            <a:r>
              <a:rPr lang="en-US" altLang="en-US" sz="950" b="1" dirty="0"/>
              <a:t>int id = fork();</a:t>
            </a:r>
          </a:p>
          <a:p>
            <a:pPr>
              <a:defRPr/>
            </a:pPr>
            <a:r>
              <a:rPr lang="en-US" altLang="en-US" sz="950" b="1" dirty="0"/>
              <a:t>if(id==0)</a:t>
            </a:r>
          </a:p>
          <a:p>
            <a:pPr>
              <a:defRPr/>
            </a:pPr>
            <a:r>
              <a:rPr lang="en-US" altLang="en-US" sz="950" b="1" dirty="0"/>
              <a:t>{   	</a:t>
            </a:r>
          </a:p>
          <a:p>
            <a:pPr>
              <a:defRPr/>
            </a:pPr>
            <a:r>
              <a:rPr lang="en-US" altLang="en-US" sz="950" b="1" dirty="0"/>
              <a:t>close(1);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ls","ls",NULL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else if(id&gt;0)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{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fdt1=open("</a:t>
            </a:r>
            <a:r>
              <a:rPr lang="en-US" altLang="en-US" sz="950" b="1" dirty="0" err="1"/>
              <a:t>output.txt",O_WRONLY</a:t>
            </a:r>
            <a:r>
              <a:rPr lang="en-US" altLang="en-US" sz="950" b="1" dirty="0"/>
              <a:t>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                     close(1);	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dup(fdt1);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close(fdt1);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[1]);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close(0);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dup(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	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 close(</a:t>
            </a:r>
            <a:r>
              <a:rPr lang="en-US" altLang="en-US" sz="950" b="1" dirty="0" err="1"/>
              <a:t>fd</a:t>
            </a:r>
            <a:r>
              <a:rPr lang="en-US" altLang="en-US" sz="950" b="1" dirty="0"/>
              <a:t>[0]);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 	 </a:t>
            </a:r>
            <a:r>
              <a:rPr lang="en-US" altLang="en-US" sz="950" b="1" dirty="0" err="1"/>
              <a:t>execlp</a:t>
            </a:r>
            <a:r>
              <a:rPr lang="en-US" altLang="en-US" sz="950" b="1" dirty="0"/>
              <a:t>("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","</a:t>
            </a:r>
            <a:r>
              <a:rPr lang="en-US" altLang="en-US" sz="950" b="1" dirty="0" err="1"/>
              <a:t>wc</a:t>
            </a:r>
            <a:r>
              <a:rPr lang="en-US" altLang="en-US" sz="950" b="1" dirty="0"/>
              <a:t>",NULL);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	}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altLang="en-US" sz="950" b="1" dirty="0"/>
              <a:t>else{}}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B0C5D927-77EF-3ED6-C7A9-3A880C1E2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48131" name="Content Placeholder 7">
            <a:extLst>
              <a:ext uri="{FF2B5EF4-FFF2-40B4-BE49-F238E27FC236}">
                <a16:creationId xmlns:a16="http://schemas.microsoft.com/office/drawing/2014/main" id="{E9F11FC8-B197-03DF-ACB9-6E3B6C2DE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/>
              <a:t>Named Pipes are more powerful than ordinary pipes</a:t>
            </a:r>
          </a:p>
          <a:p>
            <a:r>
              <a:rPr lang="en-US" altLang="en-US"/>
              <a:t>Communication is bidirectional</a:t>
            </a:r>
          </a:p>
          <a:p>
            <a:r>
              <a:rPr lang="en-US" altLang="en-US"/>
              <a:t>No parent-child relationship is necessary between the communicating processes</a:t>
            </a:r>
          </a:p>
          <a:p>
            <a:r>
              <a:rPr lang="en-US" altLang="en-US"/>
              <a:t>Several processes can use the named pipe for communication</a:t>
            </a:r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5F11B06-A683-60D3-39E1-1040633EA32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6">
            <a:extLst>
              <a:ext uri="{FF2B5EF4-FFF2-40B4-BE49-F238E27FC236}">
                <a16:creationId xmlns:a16="http://schemas.microsoft.com/office/drawing/2014/main" id="{196EF5BE-1EAF-4825-072B-408C56EDD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F98A2C6-2885-0259-15A2-AC2B3F6468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5175" y="958850"/>
          <a:ext cx="7612063" cy="49339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12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95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C program to illustrate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// open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stdio.h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fcntl.h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#include&lt;</a:t>
                      </a:r>
                      <a:r>
                        <a:rPr lang="en-US" sz="1400" dirty="0" err="1">
                          <a:effectLst/>
                        </a:rPr>
                        <a:t>errno.h</a:t>
                      </a:r>
                      <a:r>
                        <a:rPr lang="en-US" sz="14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extern int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{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if file does not have in directory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// then file foo.txt is created.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int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open("foo.txt", O_RDONLY | O_CREAT);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 %d/n", 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if (</a:t>
                      </a:r>
                      <a:r>
                        <a:rPr lang="en-US" sz="1400" dirty="0" err="1">
                          <a:effectLst/>
                        </a:rPr>
                        <a:t>fd</a:t>
                      </a:r>
                      <a:r>
                        <a:rPr lang="en-US" sz="1400" dirty="0">
                          <a:effectLst/>
                        </a:rPr>
                        <a:t> ==-1)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which type of error have in a code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printf</a:t>
                      </a:r>
                      <a:r>
                        <a:rPr lang="en-US" sz="1400" dirty="0">
                          <a:effectLst/>
                        </a:rPr>
                        <a:t>("Error Number % d\n", </a:t>
                      </a:r>
                      <a:r>
                        <a:rPr lang="en-US" sz="1400" dirty="0" err="1">
                          <a:effectLst/>
                        </a:rPr>
                        <a:t>errno</a:t>
                      </a:r>
                      <a:r>
                        <a:rPr lang="en-US" sz="1400" dirty="0">
                          <a:effectLst/>
                        </a:rPr>
                        <a:t>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// print program detail "Success or failure"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    </a:t>
                      </a:r>
                      <a:r>
                        <a:rPr lang="en-US" sz="1400" dirty="0" err="1">
                          <a:effectLst/>
                        </a:rPr>
                        <a:t>perror</a:t>
                      </a:r>
                      <a:r>
                        <a:rPr lang="en-US" sz="1400" dirty="0">
                          <a:effectLst/>
                        </a:rPr>
                        <a:t>("Program");                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   return 0;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}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5" name="Rectangle 2">
            <a:extLst>
              <a:ext uri="{FF2B5EF4-FFF2-40B4-BE49-F238E27FC236}">
                <a16:creationId xmlns:a16="http://schemas.microsoft.com/office/drawing/2014/main" id="{33C75A1D-A7FB-BD6C-804F-9EA7C4956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5" y="5892800"/>
            <a:ext cx="45720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Output:    </a:t>
            </a:r>
            <a:r>
              <a:rPr kumimoji="0" lang="en-US" altLang="en-US" b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 = 3</a:t>
            </a:r>
            <a:endParaRPr kumimoji="0" lang="en-US" altLang="en-US" sz="16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6">
            <a:extLst>
              <a:ext uri="{FF2B5EF4-FFF2-40B4-BE49-F238E27FC236}">
                <a16:creationId xmlns:a16="http://schemas.microsoft.com/office/drawing/2014/main" id="{69413CA5-FAD9-9BD0-5E8D-96D9BDC63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DD76-6F88-B929-DF4A-AFFDD457A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13715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3. close: </a:t>
            </a:r>
            <a:r>
              <a:rPr lang="en-US" dirty="0"/>
              <a:t>Tells the operating system you are done with a file descriptor and Close the file which pointed by </a:t>
            </a:r>
            <a:r>
              <a:rPr lang="en-US" dirty="0" err="1"/>
              <a:t>fd</a:t>
            </a:r>
            <a:r>
              <a:rPr lang="en-US" dirty="0"/>
              <a:t>. </a:t>
            </a:r>
            <a:endParaRPr lang="en-US" sz="1600" dirty="0"/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b="1" dirty="0"/>
              <a:t>Syntax in C language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#include &lt;</a:t>
            </a:r>
            <a:r>
              <a:rPr lang="en-US" dirty="0" err="1"/>
              <a:t>fcntl.h</a:t>
            </a:r>
            <a:r>
              <a:rPr lang="en-US" dirty="0"/>
              <a:t>&gt;</a:t>
            </a:r>
            <a:endParaRPr lang="en-US" sz="1600" dirty="0"/>
          </a:p>
          <a:p>
            <a:pPr marL="793750" indent="-223838">
              <a:defRPr/>
            </a:pPr>
            <a:r>
              <a:rPr lang="en-US" dirty="0"/>
              <a:t>int close(int 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sz="1600" dirty="0"/>
          </a:p>
          <a:p>
            <a:pPr>
              <a:defRPr/>
            </a:pPr>
            <a:r>
              <a:rPr lang="en-US" b="1" dirty="0"/>
              <a:t>Parameter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 err="1"/>
              <a:t>fd</a:t>
            </a:r>
            <a:r>
              <a:rPr lang="en-US" b="1" dirty="0"/>
              <a:t> :</a:t>
            </a:r>
            <a:r>
              <a:rPr lang="en-US" dirty="0"/>
              <a:t>file descriptor</a:t>
            </a:r>
            <a:endParaRPr lang="en-US" sz="1600" dirty="0"/>
          </a:p>
          <a:p>
            <a:pPr>
              <a:defRPr/>
            </a:pPr>
            <a:r>
              <a:rPr lang="en-US" b="1" dirty="0"/>
              <a:t>Return</a:t>
            </a:r>
            <a:r>
              <a:rPr lang="en-US" dirty="0"/>
              <a:t> 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0</a:t>
            </a:r>
            <a:r>
              <a:rPr lang="en-US" dirty="0"/>
              <a:t> on success.</a:t>
            </a:r>
            <a:endParaRPr lang="en-US" sz="1600" dirty="0"/>
          </a:p>
          <a:p>
            <a:pPr lvl="1">
              <a:defRPr/>
            </a:pPr>
            <a:r>
              <a:rPr lang="en-US" b="1" dirty="0"/>
              <a:t>-1</a:t>
            </a:r>
            <a:r>
              <a:rPr lang="en-US" dirty="0"/>
              <a:t> on error.</a:t>
            </a:r>
            <a:endParaRPr lang="en-US" sz="1600" dirty="0"/>
          </a:p>
          <a:p>
            <a:pPr>
              <a:defRPr/>
            </a:pPr>
            <a:r>
              <a:rPr lang="en-US" b="1" dirty="0"/>
              <a:t>How it works in the OS </a:t>
            </a:r>
            <a:endParaRPr lang="en-US" sz="1600" dirty="0"/>
          </a:p>
          <a:p>
            <a:pPr lvl="1">
              <a:defRPr/>
            </a:pPr>
            <a:r>
              <a:rPr lang="en-US" dirty="0"/>
              <a:t>Destroy file table entry referenced by element </a:t>
            </a:r>
            <a:r>
              <a:rPr lang="en-US" dirty="0" err="1"/>
              <a:t>fd</a:t>
            </a:r>
            <a:r>
              <a:rPr lang="en-US" dirty="0"/>
              <a:t> of file descriptor table</a:t>
            </a:r>
            <a:br>
              <a:rPr lang="en-US" dirty="0"/>
            </a:br>
            <a:r>
              <a:rPr lang="en-US" dirty="0"/>
              <a:t>– As long as no other process is pointing to it!</a:t>
            </a:r>
            <a:endParaRPr lang="en-US" sz="1600" dirty="0"/>
          </a:p>
          <a:p>
            <a:pPr lvl="1">
              <a:defRPr/>
            </a:pPr>
            <a:r>
              <a:rPr lang="en-US" dirty="0"/>
              <a:t>Set element </a:t>
            </a:r>
            <a:r>
              <a:rPr lang="en-US" dirty="0" err="1"/>
              <a:t>fd</a:t>
            </a:r>
            <a:r>
              <a:rPr lang="en-US" dirty="0"/>
              <a:t> of file descriptor table to </a:t>
            </a:r>
            <a:r>
              <a:rPr lang="en-US" b="1" dirty="0"/>
              <a:t>NULL</a:t>
            </a:r>
            <a:endParaRPr lang="en-US" sz="16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>
            <a:extLst>
              <a:ext uri="{FF2B5EF4-FFF2-40B4-BE49-F238E27FC236}">
                <a16:creationId xmlns:a16="http://schemas.microsoft.com/office/drawing/2014/main" id="{E3B82806-8337-FA95-8DB3-DB16DB16F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A232DF3-DAC6-5A79-400D-75DBEC33D7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6450" y="1184275"/>
          <a:ext cx="3316288" cy="4152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529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// 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 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(fd1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("opened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 = % d\n", 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Using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if (close(fd1) &lt; 0)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</a:t>
                      </a:r>
                      <a:r>
                        <a:rPr lang="en-US" sz="1200" dirty="0" err="1">
                          <a:effectLst/>
                        </a:rPr>
                        <a:t>perror</a:t>
                      </a:r>
                      <a:r>
                        <a:rPr lang="en-US" sz="1200" dirty="0">
                          <a:effectLst/>
                        </a:rPr>
                        <a:t>("c1");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  exit(1);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}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("closed the </a:t>
                      </a:r>
                      <a:r>
                        <a:rPr lang="en-US" sz="1200" dirty="0" err="1">
                          <a:effectLst/>
                        </a:rPr>
                        <a:t>fd</a:t>
                      </a:r>
                      <a:r>
                        <a:rPr lang="en-US" sz="1200" dirty="0">
                          <a:effectLst/>
                        </a:rPr>
                        <a:t>.\n");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1" name="Rectangle 5">
            <a:extLst>
              <a:ext uri="{FF2B5EF4-FFF2-40B4-BE49-F238E27FC236}">
                <a16:creationId xmlns:a16="http://schemas.microsoft.com/office/drawing/2014/main" id="{419253C0-F655-9393-894F-7E59E65D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5337175"/>
            <a:ext cx="359886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opened the fd = 3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closed the fd.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14BDFE-D99E-FE09-986B-AAD83D5557F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1184275"/>
          <a:ext cx="3597275" cy="26550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43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</a:t>
                      </a:r>
                      <a:r>
                        <a:rPr lang="en-US" sz="1200" dirty="0">
                          <a:effectLst/>
                        </a:rPr>
                        <a:t>C program to illustrate close system Call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stdio.h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#include&lt;</a:t>
                      </a:r>
                      <a:r>
                        <a:rPr lang="en-US" sz="1200" dirty="0" err="1">
                          <a:effectLst/>
                        </a:rPr>
                        <a:t>fcntl.h</a:t>
                      </a:r>
                      <a:r>
                        <a:rPr lang="en-US" sz="1200" dirty="0">
                          <a:effectLst/>
                        </a:rPr>
                        <a:t>&gt;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 main()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{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foo.txt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fd1 = open("foo.txt",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close(fd1);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// assume that baz.txt is already created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int fd2 = open("baz.txt", O_RDONLY, 0); 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  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</a:t>
                      </a:r>
                      <a:r>
                        <a:rPr lang="en-US" sz="1200" dirty="0" err="1">
                          <a:effectLst/>
                        </a:rPr>
                        <a:t>printf</a:t>
                      </a:r>
                      <a:r>
                        <a:rPr lang="en-US" sz="1200" dirty="0">
                          <a:effectLst/>
                        </a:rPr>
                        <a:t>("fd2 = % d\n", fd2);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   exit(0); </a:t>
                      </a: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 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28" name="Rectangle 7">
            <a:extLst>
              <a:ext uri="{FF2B5EF4-FFF2-40B4-BE49-F238E27FC236}">
                <a16:creationId xmlns:a16="http://schemas.microsoft.com/office/drawing/2014/main" id="{06A916B8-BBEB-C972-5D3E-ABF4C8110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851275"/>
            <a:ext cx="4114800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 sz="140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fd2 = 3</a:t>
            </a:r>
            <a:endParaRPr kumimoji="0" lang="en-US" altLang="en-US" sz="12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Here, In this code first open() returns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because when main process created, then fd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0, 1, 2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are already taken by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stdin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,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stdout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stderr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first unused file descriptor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in file descriptor table. After that in close() system call is free it this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and then after set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 file descriptor as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null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 when we called second open(), then first unused fd is also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So, output of this program is </a:t>
            </a:r>
            <a:r>
              <a:rPr kumimoji="0" lang="en-US" altLang="en-US" sz="1400" b="1">
                <a:latin typeface="&amp;quot"/>
                <a:cs typeface="Times New Roman" panose="02020603050405020304" pitchFamily="18" charset="0"/>
              </a:rPr>
              <a:t>3</a:t>
            </a:r>
            <a:r>
              <a:rPr kumimoji="0" lang="en-US" altLang="en-US" sz="1400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6">
            <a:extLst>
              <a:ext uri="{FF2B5EF4-FFF2-40B4-BE49-F238E27FC236}">
                <a16:creationId xmlns:a16="http://schemas.microsoft.com/office/drawing/2014/main" id="{697F8749-6ED8-6195-CC28-722FA3D9D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BA8B3-4998-9103-239E-B33D43A00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4. read: </a:t>
            </a:r>
            <a:r>
              <a:rPr lang="en-US" sz="1200" dirty="0"/>
              <a:t>From the file indicated by the file descriptor </a:t>
            </a:r>
            <a:r>
              <a:rPr lang="en-US" sz="1200" dirty="0" err="1"/>
              <a:t>fd</a:t>
            </a:r>
            <a:r>
              <a:rPr lang="en-US" sz="1200" dirty="0"/>
              <a:t>, the read() function reads </a:t>
            </a:r>
            <a:r>
              <a:rPr lang="en-US" sz="1200" dirty="0" err="1"/>
              <a:t>cnt</a:t>
            </a:r>
            <a:r>
              <a:rPr lang="en-US" sz="1200" dirty="0"/>
              <a:t> bytes of input into the memory area indicated by </a:t>
            </a:r>
            <a:r>
              <a:rPr lang="en-US" sz="1200" dirty="0" err="1"/>
              <a:t>buf</a:t>
            </a:r>
            <a:r>
              <a:rPr lang="en-US" sz="1200" dirty="0"/>
              <a:t>. A successful read() updates the access time for the file.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Syntax in C language </a:t>
            </a:r>
            <a:endParaRPr lang="en-US" sz="12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read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 </a:t>
            </a:r>
          </a:p>
          <a:p>
            <a:pPr>
              <a:defRPr/>
            </a:pPr>
            <a:r>
              <a:rPr lang="en-US" sz="1200" b="1" dirty="0"/>
              <a:t>Parameters </a:t>
            </a:r>
            <a:br>
              <a:rPr lang="en-US" sz="1200" dirty="0"/>
            </a:br>
            <a:endParaRPr lang="en-US" sz="12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read data from 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</a:p>
          <a:p>
            <a:pPr>
              <a:defRPr/>
            </a:pPr>
            <a:r>
              <a:rPr lang="en-US" sz="1200" b="1" dirty="0"/>
              <a:t>Returns: How many bytes were actually read </a:t>
            </a:r>
            <a:endParaRPr lang="en-US" sz="1200" dirty="0"/>
          </a:p>
          <a:p>
            <a:pPr lvl="1">
              <a:defRPr/>
            </a:pPr>
            <a:r>
              <a:rPr lang="en-US" sz="1200" dirty="0"/>
              <a:t>return Number of bytes read on success </a:t>
            </a:r>
          </a:p>
          <a:p>
            <a:pPr lvl="1">
              <a:defRPr/>
            </a:pPr>
            <a:r>
              <a:rPr lang="en-US" sz="1200" dirty="0"/>
              <a:t>return 0 on reaching end of file </a:t>
            </a:r>
          </a:p>
          <a:p>
            <a:pPr lvl="1">
              <a:defRPr/>
            </a:pPr>
            <a:r>
              <a:rPr lang="en-US" sz="1200" dirty="0"/>
              <a:t>return -1 on error</a:t>
            </a:r>
          </a:p>
          <a:p>
            <a:pPr lvl="1">
              <a:defRPr/>
            </a:pPr>
            <a:r>
              <a:rPr lang="en-US" sz="1200" dirty="0"/>
              <a:t>return -1 on signal interrupt</a:t>
            </a:r>
          </a:p>
          <a:p>
            <a:pPr>
              <a:defRPr/>
            </a:pPr>
            <a:r>
              <a:rPr lang="en-US" sz="1200" b="1" dirty="0"/>
              <a:t>Important points </a:t>
            </a:r>
            <a:endParaRPr lang="en-US" sz="12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dirty="0"/>
              <a:t> needs to point to a valid memory location with length not smaller than the specified size because of overflow.</a:t>
            </a:r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dirty="0"/>
              <a:t> should be a valid file descriptor returned from open() to perform read operation because if </a:t>
            </a:r>
            <a:r>
              <a:rPr lang="en-US" sz="1200" dirty="0" err="1"/>
              <a:t>fd</a:t>
            </a:r>
            <a:r>
              <a:rPr lang="en-US" sz="1200" dirty="0"/>
              <a:t> is NULL then read should generate error.</a:t>
            </a:r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read, while the return value is the actual number of bytes read. Also, some times read system call should read less bytes than </a:t>
            </a:r>
            <a:r>
              <a:rPr lang="en-US" sz="1200" dirty="0" err="1"/>
              <a:t>cnt</a:t>
            </a:r>
            <a:r>
              <a:rPr lang="en-US" sz="1200" dirty="0"/>
              <a:t>. 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6">
            <a:extLst>
              <a:ext uri="{FF2B5EF4-FFF2-40B4-BE49-F238E27FC236}">
                <a16:creationId xmlns:a16="http://schemas.microsoft.com/office/drawing/2014/main" id="{C3C7F6B3-8DE8-4B35-19FE-A2FDD6C8D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FC43AAA-9403-5209-802C-E7BF49A7AA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54113"/>
          <a:ext cx="7172325" cy="31892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7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9287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 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*c = (char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*) </a:t>
                      </a:r>
                      <a:r>
                        <a:rPr lang="en-US" sz="1000" dirty="0" err="1">
                          <a:effectLst/>
                        </a:rPr>
                        <a:t>calloc</a:t>
                      </a:r>
                      <a:r>
                        <a:rPr lang="en-US" sz="1000" dirty="0">
                          <a:effectLst/>
                        </a:rPr>
                        <a:t>(100, </a:t>
                      </a:r>
                      <a:r>
                        <a:rPr lang="en-US" sz="1000" dirty="0" err="1">
                          <a:effectLst/>
                        </a:rPr>
                        <a:t>sizeof</a:t>
                      </a:r>
                      <a:r>
                        <a:rPr lang="en-US" sz="1000" dirty="0">
                          <a:effectLst/>
                        </a:rPr>
                        <a:t>(char));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= open("foo.txt", O_RDONLY);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if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 &lt; 0) { </a:t>
                      </a:r>
                      <a:r>
                        <a:rPr lang="en-US" sz="1000" dirty="0" err="1">
                          <a:effectLst/>
                        </a:rPr>
                        <a:t>perror</a:t>
                      </a:r>
                      <a:r>
                        <a:rPr lang="en-US" sz="1000" dirty="0">
                          <a:effectLst/>
                        </a:rPr>
                        <a:t>("r1"); exit(1); }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 = read(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c, 10);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("called read(% d, c, 10).  returned that %d bytes  were read.\n", </a:t>
                      </a:r>
                      <a:r>
                        <a:rPr lang="en-US" sz="1000" dirty="0" err="1">
                          <a:effectLst/>
                        </a:rPr>
                        <a:t>fd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c[</a:t>
                      </a:r>
                      <a:r>
                        <a:rPr lang="en-US" sz="1000" dirty="0" err="1">
                          <a:effectLst/>
                        </a:rPr>
                        <a:t>sz</a:t>
                      </a:r>
                      <a:r>
                        <a:rPr lang="en-US" sz="1000" dirty="0">
                          <a:effectLst/>
                        </a:rPr>
                        <a:t>] = '\0';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("Those bytes are as follows: % s\n",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17" name="Rectangle 4">
            <a:extLst>
              <a:ext uri="{FF2B5EF4-FFF2-40B4-BE49-F238E27FC236}">
                <a16:creationId xmlns:a16="http://schemas.microsoft.com/office/drawing/2014/main" id="{694833D7-C80D-62F8-89CC-8EE53BA16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14863"/>
            <a:ext cx="6146800" cy="146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called read(3, c, 10).  returned that 10 bytes  were read.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Those bytes are as follows: 0 0 0 foo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6D1F9D92-EA03-B7D6-6D8B-368131A91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8157CFC-C04D-35B1-41FB-B273152984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66813"/>
          <a:ext cx="5664200" cy="2905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05125">
                <a:tc>
                  <a:txBody>
                    <a:bodyPr/>
                    <a:lstStyle/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C program to illustrate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// read system Call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stdio.h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#include&lt;</a:t>
                      </a:r>
                      <a:r>
                        <a:rPr lang="en-US" sz="1000" dirty="0" err="1">
                          <a:effectLst/>
                        </a:rPr>
                        <a:t>fcntl.h</a:t>
                      </a:r>
                      <a:r>
                        <a:rPr lang="en-US" sz="1000" dirty="0">
                          <a:effectLst/>
                        </a:rPr>
                        <a:t>&gt;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main()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{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char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c;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fd1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int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fd2 = Open("foobar.txt", O_RDONLY, 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Read(fd1,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Read(fd2, &amp;c, 1);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</a:t>
                      </a:r>
                      <a:r>
                        <a:rPr lang="en-US" sz="1000" dirty="0" err="1">
                          <a:effectLst/>
                        </a:rPr>
                        <a:t>printf</a:t>
                      </a:r>
                      <a:r>
                        <a:rPr lang="en-US" sz="1000" dirty="0">
                          <a:effectLst/>
                        </a:rPr>
                        <a:t>("c = % c\n", c);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   exit(0);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fontAlgn="base">
                        <a:lnSpc>
                          <a:spcPts val="144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}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65" name="Rectangle 6">
            <a:extLst>
              <a:ext uri="{FF2B5EF4-FFF2-40B4-BE49-F238E27FC236}">
                <a16:creationId xmlns:a16="http://schemas.microsoft.com/office/drawing/2014/main" id="{F9B0173E-EEBF-E628-7A4E-B47D0CD2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3" y="4071938"/>
            <a:ext cx="809783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Output: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spcAft>
                <a:spcPts val="750"/>
              </a:spcAft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 = f</a:t>
            </a:r>
            <a:endParaRPr kumimoji="0" lang="en-US" altLang="en-US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The descriptors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fd1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and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each have their own open file table entry, so each descriptor has its own file position for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Thus, the read from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fd2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 reads the first byte of </a:t>
            </a:r>
            <a:r>
              <a:rPr kumimoji="0" lang="en-US" altLang="en-US" b="1" i="1">
                <a:latin typeface="&amp;quot"/>
                <a:cs typeface="Times New Roman" panose="02020603050405020304" pitchFamily="18" charset="0"/>
              </a:rPr>
              <a:t>foobar.txt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and the output is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f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, not </a:t>
            </a:r>
            <a:r>
              <a:rPr kumimoji="0" lang="en-US" altLang="en-US" b="1">
                <a:latin typeface="&amp;quot"/>
                <a:cs typeface="Times New Roman" panose="02020603050405020304" pitchFamily="18" charset="0"/>
              </a:rPr>
              <a:t>c = o</a:t>
            </a:r>
            <a:r>
              <a:rPr kumimoji="0" lang="en-US" altLang="en-US">
                <a:latin typeface="&amp;quot"/>
                <a:cs typeface="Times New Roman" panose="02020603050405020304" pitchFamily="18" charset="0"/>
              </a:rPr>
              <a:t>. </a:t>
            </a:r>
            <a:endParaRPr kumimoji="0"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6">
            <a:extLst>
              <a:ext uri="{FF2B5EF4-FFF2-40B4-BE49-F238E27FC236}">
                <a16:creationId xmlns:a16="http://schemas.microsoft.com/office/drawing/2014/main" id="{FFA3D53F-3C1E-89EF-F2D3-F92D34499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/>
              <a:t>Input / Output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262D-6EB3-4CBD-C772-64FEA712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346700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  <a:defRPr/>
            </a:pPr>
            <a:r>
              <a:rPr lang="en-US" sz="1200" b="1" dirty="0"/>
              <a:t>5. write: </a:t>
            </a:r>
            <a:r>
              <a:rPr lang="en-US" sz="1200" dirty="0"/>
              <a:t>Writes </a:t>
            </a:r>
            <a:r>
              <a:rPr lang="en-US" sz="1200" dirty="0" err="1"/>
              <a:t>cnt</a:t>
            </a:r>
            <a:r>
              <a:rPr lang="en-US" sz="1200" dirty="0"/>
              <a:t> bytes from </a:t>
            </a:r>
            <a:r>
              <a:rPr lang="en-US" sz="1200" dirty="0" err="1"/>
              <a:t>buf</a:t>
            </a:r>
            <a:r>
              <a:rPr lang="en-US" sz="1200" dirty="0"/>
              <a:t> to the file associated with </a:t>
            </a:r>
            <a:r>
              <a:rPr lang="en-US" sz="1200" dirty="0" err="1"/>
              <a:t>fd</a:t>
            </a:r>
            <a:r>
              <a:rPr lang="en-US" sz="1200" dirty="0"/>
              <a:t>. If </a:t>
            </a:r>
            <a:r>
              <a:rPr lang="en-US" sz="1200" dirty="0" err="1"/>
              <a:t>cnt</a:t>
            </a:r>
            <a:r>
              <a:rPr lang="en-US" sz="1200" dirty="0"/>
              <a:t> is zero, write() simply returns 0 without attempting any other action. </a:t>
            </a:r>
            <a:endParaRPr lang="en-US" sz="1100" dirty="0"/>
          </a:p>
          <a:p>
            <a:pPr>
              <a:defRPr/>
            </a:pPr>
            <a:r>
              <a:rPr lang="en-US" sz="1200" dirty="0"/>
              <a:t>#include &lt;</a:t>
            </a:r>
            <a:r>
              <a:rPr lang="en-US" sz="1200" dirty="0" err="1"/>
              <a:t>fcntl.h</a:t>
            </a:r>
            <a:r>
              <a:rPr lang="en-US" sz="1200" dirty="0"/>
              <a:t>&gt;</a:t>
            </a:r>
            <a:endParaRPr lang="en-US" sz="1100" dirty="0"/>
          </a:p>
          <a:p>
            <a:pPr>
              <a:defRPr/>
            </a:pPr>
            <a:r>
              <a:rPr lang="en-US" sz="1200" dirty="0" err="1"/>
              <a:t>size_t</a:t>
            </a:r>
            <a:r>
              <a:rPr lang="en-US" sz="1200" dirty="0"/>
              <a:t> write (int </a:t>
            </a:r>
            <a:r>
              <a:rPr lang="en-US" sz="1200" dirty="0" err="1"/>
              <a:t>fd</a:t>
            </a:r>
            <a:r>
              <a:rPr lang="en-US" sz="1200" dirty="0"/>
              <a:t>, void* </a:t>
            </a:r>
            <a:r>
              <a:rPr lang="en-US" sz="1200" dirty="0" err="1"/>
              <a:t>buf</a:t>
            </a:r>
            <a:r>
              <a:rPr lang="en-US" sz="1200" dirty="0"/>
              <a:t>, </a:t>
            </a:r>
            <a:r>
              <a:rPr lang="en-US" sz="1200" dirty="0" err="1"/>
              <a:t>size_t</a:t>
            </a:r>
            <a:r>
              <a:rPr lang="en-US" sz="1200" dirty="0"/>
              <a:t> </a:t>
            </a:r>
            <a:r>
              <a:rPr lang="en-US" sz="1200" dirty="0" err="1"/>
              <a:t>cnt</a:t>
            </a:r>
            <a:r>
              <a:rPr lang="en-US" sz="1200" dirty="0"/>
              <a:t>); 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Parameters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fd</a:t>
            </a:r>
            <a:r>
              <a:rPr lang="en-US" sz="1200" b="1" dirty="0"/>
              <a:t>:</a:t>
            </a:r>
            <a:r>
              <a:rPr lang="en-US" sz="1200" dirty="0"/>
              <a:t> file </a:t>
            </a:r>
            <a:r>
              <a:rPr lang="en-US" sz="1200" dirty="0" err="1"/>
              <a:t>descripter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:</a:t>
            </a:r>
            <a:r>
              <a:rPr lang="en-US" sz="1200" dirty="0"/>
              <a:t> buffer to write data to 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b="1" dirty="0"/>
              <a:t>:</a:t>
            </a:r>
            <a:r>
              <a:rPr lang="en-US" sz="1200" dirty="0"/>
              <a:t> length of buffer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Returns: How many bytes were actually written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Number of bytes written on success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0 on reaching end of file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error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return -1 on signal interrupt</a:t>
            </a:r>
            <a:endParaRPr lang="en-US" sz="1100" dirty="0"/>
          </a:p>
          <a:p>
            <a:pPr>
              <a:defRPr/>
            </a:pPr>
            <a:r>
              <a:rPr lang="en-US" sz="1200" b="1" dirty="0"/>
              <a:t>Important points</a:t>
            </a:r>
            <a:r>
              <a:rPr lang="en-US" sz="1200" dirty="0"/>
              <a:t> 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The file needs to be opened for write operations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buf</a:t>
            </a:r>
            <a:r>
              <a:rPr lang="en-US" sz="1200" b="1" dirty="0"/>
              <a:t> </a:t>
            </a:r>
            <a:r>
              <a:rPr lang="en-US" sz="1200" dirty="0"/>
              <a:t>needs to be at least as long as specified by </a:t>
            </a:r>
            <a:r>
              <a:rPr lang="en-US" sz="1200" dirty="0" err="1"/>
              <a:t>cnt</a:t>
            </a:r>
            <a:r>
              <a:rPr lang="en-US" sz="1200" dirty="0"/>
              <a:t> because if </a:t>
            </a:r>
            <a:r>
              <a:rPr lang="en-US" sz="1200" dirty="0" err="1"/>
              <a:t>buf</a:t>
            </a:r>
            <a:r>
              <a:rPr lang="en-US" sz="1200" dirty="0"/>
              <a:t> size less than the </a:t>
            </a:r>
            <a:r>
              <a:rPr lang="en-US" sz="1200" dirty="0" err="1"/>
              <a:t>cnt</a:t>
            </a:r>
            <a:r>
              <a:rPr lang="en-US" sz="1200" dirty="0"/>
              <a:t> then </a:t>
            </a:r>
            <a:r>
              <a:rPr lang="en-US" sz="1200" dirty="0" err="1"/>
              <a:t>buf</a:t>
            </a:r>
            <a:r>
              <a:rPr lang="en-US" sz="1200" dirty="0"/>
              <a:t> will lead to the overflow condition.</a:t>
            </a:r>
            <a:endParaRPr lang="en-US" sz="1100" dirty="0"/>
          </a:p>
          <a:p>
            <a:pPr lvl="1">
              <a:defRPr/>
            </a:pPr>
            <a:r>
              <a:rPr lang="en-US" sz="1200" b="1" dirty="0" err="1"/>
              <a:t>cnt</a:t>
            </a:r>
            <a:r>
              <a:rPr lang="en-US" sz="1200" dirty="0"/>
              <a:t> is the requested number of bytes to write, while the return value is the actual number of bytes written. This happens when </a:t>
            </a:r>
            <a:r>
              <a:rPr lang="en-US" sz="1200" b="1" dirty="0" err="1"/>
              <a:t>fd</a:t>
            </a:r>
            <a:r>
              <a:rPr lang="en-US" sz="1200" dirty="0"/>
              <a:t> have a less number of bytes to write than </a:t>
            </a:r>
            <a:r>
              <a:rPr lang="en-US" sz="1200" dirty="0" err="1"/>
              <a:t>cnt</a:t>
            </a:r>
            <a:r>
              <a:rPr lang="en-US" sz="1200" dirty="0"/>
              <a:t>.</a:t>
            </a:r>
            <a:endParaRPr lang="en-US" sz="1100" dirty="0"/>
          </a:p>
          <a:p>
            <a:pPr lvl="1">
              <a:defRPr/>
            </a:pPr>
            <a:r>
              <a:rPr lang="en-US" sz="1200" dirty="0"/>
              <a:t>If write() is interrupted by a signal, the effect is one of the following:</a:t>
            </a:r>
            <a:br>
              <a:rPr lang="en-US" sz="1200" dirty="0"/>
            </a:br>
            <a:r>
              <a:rPr lang="en-US" sz="1200" dirty="0"/>
              <a:t>-If write() has not written any data yet, it returns -1 and sets </a:t>
            </a:r>
            <a:r>
              <a:rPr lang="en-US" sz="1200" dirty="0" err="1"/>
              <a:t>errno</a:t>
            </a:r>
            <a:r>
              <a:rPr lang="en-US" sz="1200" dirty="0"/>
              <a:t> to EINTR.</a:t>
            </a:r>
            <a:br>
              <a:rPr lang="en-US" sz="1200" dirty="0"/>
            </a:br>
            <a:r>
              <a:rPr lang="en-US" sz="1200" dirty="0"/>
              <a:t>-If write() has successfully written some data, it returns the number of bytes it wrote before it was interrupted.</a:t>
            </a:r>
            <a:endParaRPr lang="en-US" sz="11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032C935435144E8D299B66439982D6" ma:contentTypeVersion="4" ma:contentTypeDescription="Create a new document." ma:contentTypeScope="" ma:versionID="dfa9b77364dbbd8662481e3a378542cc">
  <xsd:schema xmlns:xsd="http://www.w3.org/2001/XMLSchema" xmlns:xs="http://www.w3.org/2001/XMLSchema" xmlns:p="http://schemas.microsoft.com/office/2006/metadata/properties" xmlns:ns2="1edc5ba7-883f-441b-8124-e02b3a41d704" targetNamespace="http://schemas.microsoft.com/office/2006/metadata/properties" ma:root="true" ma:fieldsID="5b19e8a3d83be317f04bcb21074f685d" ns2:_="">
    <xsd:import namespace="1edc5ba7-883f-441b-8124-e02b3a41d7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c5ba7-883f-441b-8124-e02b3a41d7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042CB-E1E7-4997-B8EC-346817962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dc5ba7-883f-441b-8124-e02b3a41d7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763A0E-4D7D-4FF1-AE06-7AC68D9FCB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14901</TotalTime>
  <Words>4240</Words>
  <Application>Microsoft Office PowerPoint</Application>
  <PresentationFormat>On-screen Show (4:3)</PresentationFormat>
  <Paragraphs>462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ＭＳ Ｐゴシック</vt:lpstr>
      <vt:lpstr>&amp;quot</vt:lpstr>
      <vt:lpstr>Arial</vt:lpstr>
      <vt:lpstr>Calibri</vt:lpstr>
      <vt:lpstr>Consolas</vt:lpstr>
      <vt:lpstr>Helvetica</vt:lpstr>
      <vt:lpstr>Monotype Sorts</vt:lpstr>
      <vt:lpstr>Times New Roman</vt:lpstr>
      <vt:lpstr>Verdana</vt:lpstr>
      <vt:lpstr>Webdings</vt:lpstr>
      <vt:lpstr>os-8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Input / Output System Calls</vt:lpstr>
      <vt:lpstr>Print “hello world” from the program without use any printf or cout function. </vt:lpstr>
      <vt:lpstr>Dup System Call</vt:lpstr>
      <vt:lpstr>Dup System Call</vt:lpstr>
      <vt:lpstr>Dup2 System Call</vt:lpstr>
      <vt:lpstr>Dup2 System Call</vt:lpstr>
      <vt:lpstr>File Descripter</vt:lpstr>
      <vt:lpstr>File Descripter</vt:lpstr>
      <vt:lpstr>File Descripter </vt:lpstr>
      <vt:lpstr>Ordinary Pipes</vt:lpstr>
      <vt:lpstr>Ordinary Pipes</vt:lpstr>
      <vt:lpstr>Implementation of ls | wc using pipe</vt:lpstr>
      <vt:lpstr>Implementation of who | wc using pipe</vt:lpstr>
      <vt:lpstr>C Program to print “Hello” using pipe</vt:lpstr>
      <vt:lpstr>C Program to print user I/P on Screen using pipe</vt:lpstr>
      <vt:lpstr>C Program to redirect output of ls | wc to a file using pipe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[BTECH-007-2023-24] Harshita</cp:lastModifiedBy>
  <cp:revision>369</cp:revision>
  <cp:lastPrinted>2013-10-02T18:16:40Z</cp:lastPrinted>
  <dcterms:created xsi:type="dcterms:W3CDTF">2011-01-13T23:43:38Z</dcterms:created>
  <dcterms:modified xsi:type="dcterms:W3CDTF">2025-04-20T20:07:43Z</dcterms:modified>
</cp:coreProperties>
</file>