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4"/>
  </p:sldMasterIdLst>
  <p:notesMasterIdLst>
    <p:notesMasterId r:id="rId32"/>
  </p:notesMasterIdLst>
  <p:handoutMasterIdLst>
    <p:handoutMasterId r:id="rId33"/>
  </p:handoutMasterIdLst>
  <p:sldIdLst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90" r:id="rId16"/>
    <p:sldId id="491" r:id="rId17"/>
    <p:sldId id="492" r:id="rId18"/>
    <p:sldId id="493" r:id="rId19"/>
    <p:sldId id="487" r:id="rId20"/>
    <p:sldId id="488" r:id="rId21"/>
    <p:sldId id="489" r:id="rId22"/>
    <p:sldId id="472" r:id="rId23"/>
    <p:sldId id="473" r:id="rId24"/>
    <p:sldId id="494" r:id="rId25"/>
    <p:sldId id="495" r:id="rId26"/>
    <p:sldId id="496" r:id="rId27"/>
    <p:sldId id="497" r:id="rId28"/>
    <p:sldId id="498" r:id="rId29"/>
    <p:sldId id="466" r:id="rId30"/>
    <p:sldId id="467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67601-9E9D-BEEE-FBA2-FBF58563BDBA}" v="2" dt="2025-04-21T06:24:52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0" y="5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BTECH-007-2023-24] KESHAV DIXIT" userId="S::keshav.23fe10cce00157@muj.manipal.edu::9b9cfe27-abef-4f2c-a025-971a97c29a90" providerId="AD" clId="Web-{CBD67601-9E9D-BEEE-FBA2-FBF58563BDBA}"/>
    <pc:docChg chg="modSld">
      <pc:chgData name="[BTECH-007-2023-24] KESHAV DIXIT" userId="S::keshav.23fe10cce00157@muj.manipal.edu::9b9cfe27-abef-4f2c-a025-971a97c29a90" providerId="AD" clId="Web-{CBD67601-9E9D-BEEE-FBA2-FBF58563BDBA}" dt="2025-04-21T06:24:52.187" v="1"/>
      <pc:docMkLst>
        <pc:docMk/>
      </pc:docMkLst>
      <pc:sldChg chg="modSp">
        <pc:chgData name="[BTECH-007-2023-24] KESHAV DIXIT" userId="S::keshav.23fe10cce00157@muj.manipal.edu::9b9cfe27-abef-4f2c-a025-971a97c29a90" providerId="AD" clId="Web-{CBD67601-9E9D-BEEE-FBA2-FBF58563BDBA}" dt="2025-04-21T06:24:52.187" v="1"/>
        <pc:sldMkLst>
          <pc:docMk/>
          <pc:sldMk cId="0" sldId="472"/>
        </pc:sldMkLst>
        <pc:picChg chg="mod modCrop">
          <ac:chgData name="[BTECH-007-2023-24] KESHAV DIXIT" userId="S::keshav.23fe10cce00157@muj.manipal.edu::9b9cfe27-abef-4f2c-a025-971a97c29a90" providerId="AD" clId="Web-{CBD67601-9E9D-BEEE-FBA2-FBF58563BDBA}" dt="2025-04-21T06:24:52.187" v="1"/>
          <ac:picMkLst>
            <pc:docMk/>
            <pc:sldMk cId="0" sldId="472"/>
            <ac:picMk id="40963" creationId="{C00499BA-D16E-A20A-AEA0-9401B3DF4E3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5F392C0-2F34-C1F7-A378-25EAF59CAC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A212144-1818-3B84-17ED-3064AC9B85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C6F43A87-DF9B-6B11-1118-3E0ECAF265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057CB1DD-690B-4475-CCA2-DEBDCD94845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A4F6CB8F-A05A-4F5F-B338-65A9EDBB7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FB614DF-F854-7AA9-B5A7-4A0EC04020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09146A4-E80C-C081-AB94-64103E745F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8E3449-BBD3-CE0A-D4CF-59C684F97F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E750217-619D-5DC8-DA4D-43303E1FD24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E56CE7E-4E3B-4021-F084-60B97EF820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47E26B2-BB40-3BDC-AE10-2BF11F4E99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8486A7-DF29-4D1A-81E7-B05879FDA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355B793-240B-F1E6-7CFD-BF1745A8F9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DDB9A4-EFE3-301B-32A1-2F059B821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71FEEDF-00AC-DC1C-ECD3-EA88F99954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7F40FDC-41C3-5DAB-08DD-87DC55804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0D81D03-8867-E714-7768-3F6A99D57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D39F436-6542-F1DB-E5A9-05D7899A3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3278BD7-836E-8FC3-8947-B2227B37B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3FE786D-86EE-591B-DD5A-AAF1C0EDD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BC9B6DC-324A-18C9-3099-11972AE48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1F09355-7E59-D5DF-42E1-3A2481EA9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52024AD-CE61-E406-7FFE-1D910601EA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C7B030A-C717-D8B5-C02C-826799168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01426ED-6581-913C-DA19-2010A5BE9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DDC4151-2C30-8C76-D42A-231C983B4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A898D70-EAAF-1FB8-9521-8B870C22D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5A3089E-CDFB-5572-5C34-4C58E88BC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40645CC-CC95-D1B2-810A-4A11EE82D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FB60BD6-7245-A77C-B8F0-7D78A2294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AB305B2-67BA-FD72-EF8D-845C0E984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8E6C5B6-4411-EA07-00DF-71527C7F2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4439059-8E40-B170-3970-D9E1A9AB3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487DCB3-23CD-2F44-53C8-FF0AA8BBF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1ACB20-36F6-44EE-EF2D-F0A608CEA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0B93BEE-9509-1F03-AA70-090BECCA9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3CC573C-16BB-5BAB-14F9-37AA2501E8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7BA8D86-8311-E00A-75E5-D9CE23DDB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6A267EA-3BEA-807A-3F0F-A305AA8B8B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C11F0C-EC14-F5A6-B5B6-D9F523275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5E87A06-99C0-8347-BD73-4838379D6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5F8B497-E5E5-19D2-B7B6-4344FD2A1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34C5A40-F0CD-87D9-9626-92FB53EF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4AA40DD-C825-CAE7-85E0-5E9BB363C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D03C792-B73A-A2DD-EAD8-9B588305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9CA82A2-DC51-AD44-424B-B887F5648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CE3B5E-365B-C2D8-1C00-CF8934A0B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A411E17-2F58-07A0-E04D-07AE91E39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3F78CF0-4361-66AD-CB79-3EF294CC8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AC8CBDC-97D9-1E20-FC3C-4C0163035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71CBC8DA-5244-BBDB-7244-C020C9724874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8936C4CA-08FA-AD20-4CD1-DB8834D1B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59BCDF21-6F38-5411-6068-A22A2499F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1CB87F0-A4CB-236A-EF2D-5D4AB9656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B7CE818E-7538-4585-0731-A9607541A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507A2315-4CFF-5529-DE07-9F82B16C9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EA2B31FE-E7BC-0095-A612-6D47CE4C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41B2D9ED-0E5F-CCF1-ADFA-9988460BE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82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3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3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58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271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8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90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511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5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06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15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05D34BAF-6933-B3F3-0E3F-AF215A83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93AFFDDE-D9B1-C19C-68BF-8A7B3BB53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F2C722-5B4B-7E1A-546B-6D6935332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BEB7921-0219-2276-9ADC-550757D2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2BFB3A4D-3426-E8E7-D730-57B527C8F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3A3B056-6329-C7DD-1389-45BAE7954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642D6A8-2171-8D99-9EC7-824F3DA0B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42D5D6E-D5CE-B8EC-4E4D-90B169958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6EF3934F-F383-48BD-9001-0E5769A4BD2A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67AEFB06-7580-BDB7-92F2-529CCAE35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CD63942-DD40-6B8C-6C51-9CEDE3230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7F263A0E-D372-5751-4D2D-874405EAB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i/inode.htm" TargetMode="External"/><Relationship Id="rId3" Type="http://schemas.openxmlformats.org/officeDocument/2006/relationships/hyperlink" Target="https://www.computerhope.com/jargon/f/file.htm" TargetMode="External"/><Relationship Id="rId7" Type="http://schemas.openxmlformats.org/officeDocument/2006/relationships/hyperlink" Target="https://www.computerhope.com/jargon/r/return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p/process.htm" TargetMode="External"/><Relationship Id="rId11" Type="http://schemas.openxmlformats.org/officeDocument/2006/relationships/hyperlink" Target="https://www.computerhope.com/jargon/r/readonly.htm" TargetMode="External"/><Relationship Id="rId5" Type="http://schemas.openxmlformats.org/officeDocument/2006/relationships/hyperlink" Target="https://www.computerhope.com/jargon/i/integer.htm" TargetMode="External"/><Relationship Id="rId10" Type="http://schemas.openxmlformats.org/officeDocument/2006/relationships/hyperlink" Target="https://www.computerhope.com/jargon/d/datastre.htm" TargetMode="External"/><Relationship Id="rId4" Type="http://schemas.openxmlformats.org/officeDocument/2006/relationships/hyperlink" Target="https://www.computerhope.com/os.htm" TargetMode="External"/><Relationship Id="rId9" Type="http://schemas.openxmlformats.org/officeDocument/2006/relationships/hyperlink" Target="https://www.computerhope.com/jargon/o/offset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">
            <a:extLst>
              <a:ext uri="{FF2B5EF4-FFF2-40B4-BE49-F238E27FC236}">
                <a16:creationId xmlns:a16="http://schemas.microsoft.com/office/drawing/2014/main" id="{6A167091-8BFF-B3C3-6F51-FD2B56ED6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54275" name="Content Placeholder 7">
            <a:extLst>
              <a:ext uri="{FF2B5EF4-FFF2-40B4-BE49-F238E27FC236}">
                <a16:creationId xmlns:a16="http://schemas.microsoft.com/office/drawing/2014/main" id="{F2905EAC-6C3F-CDA2-9120-3BDB9D8C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138238"/>
            <a:ext cx="7612063" cy="55895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/>
              <a:t>Basically there are total 5 types of I/O system calls:</a:t>
            </a:r>
            <a:endParaRPr lang="en-US" sz="1400" b="1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/>
              <a:t>1. Create: </a:t>
            </a:r>
            <a:r>
              <a:rPr lang="en-US" sz="1600" dirty="0"/>
              <a:t>Used to Create a new empty file. 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Syntax in C language: </a:t>
            </a:r>
            <a:endParaRPr lang="en-US" sz="1400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int </a:t>
            </a:r>
            <a:r>
              <a:rPr lang="en-US" sz="1600" dirty="0" err="1"/>
              <a:t>creat</a:t>
            </a:r>
            <a:r>
              <a:rPr lang="en-US" sz="1600" dirty="0"/>
              <a:t>(char *filename, </a:t>
            </a:r>
            <a:r>
              <a:rPr lang="en-US" sz="1600" dirty="0" err="1"/>
              <a:t>mode_t</a:t>
            </a:r>
            <a:r>
              <a:rPr lang="en-US" sz="1600" dirty="0"/>
              <a:t> mode)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Parameter :</a:t>
            </a:r>
            <a:r>
              <a:rPr lang="en-US" sz="1600" dirty="0"/>
              <a:t> </a:t>
            </a:r>
            <a:endParaRPr lang="en-US" sz="1400" dirty="0"/>
          </a:p>
          <a:p>
            <a:pPr lvl="1">
              <a:defRPr/>
            </a:pPr>
            <a:r>
              <a:rPr lang="en-US" sz="1600" b="1" dirty="0"/>
              <a:t>filename :</a:t>
            </a:r>
            <a:r>
              <a:rPr lang="en-US" sz="1600" dirty="0"/>
              <a:t> name of the file which you want to create</a:t>
            </a:r>
            <a:endParaRPr lang="en-US" sz="1400" dirty="0"/>
          </a:p>
          <a:p>
            <a:pPr lvl="1">
              <a:defRPr/>
            </a:pPr>
            <a:r>
              <a:rPr lang="en-US" sz="1600" b="1" dirty="0"/>
              <a:t>mode :</a:t>
            </a:r>
            <a:r>
              <a:rPr lang="en-US" sz="1600" dirty="0"/>
              <a:t> indicates permissions of new file.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Returns :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400" dirty="0"/>
          </a:p>
          <a:p>
            <a:pPr lvl="1">
              <a:defRPr/>
            </a:pPr>
            <a:r>
              <a:rPr lang="en-US" sz="1600" dirty="0"/>
              <a:t>return first unused file descriptor (generally 3 when first </a:t>
            </a:r>
            <a:r>
              <a:rPr lang="en-US" sz="1600" dirty="0" err="1"/>
              <a:t>creat</a:t>
            </a:r>
            <a:r>
              <a:rPr lang="en-US" sz="1600" dirty="0"/>
              <a:t> use in process </a:t>
            </a:r>
            <a:r>
              <a:rPr lang="en-US" sz="1600" dirty="0" err="1"/>
              <a:t>beacuse</a:t>
            </a:r>
            <a:r>
              <a:rPr lang="en-US" sz="1600" dirty="0"/>
              <a:t> 0, 1, 2 </a:t>
            </a:r>
            <a:r>
              <a:rPr lang="en-US" sz="1600" dirty="0" err="1"/>
              <a:t>fd</a:t>
            </a:r>
            <a:r>
              <a:rPr lang="en-US" sz="1600" dirty="0"/>
              <a:t> are reserved)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return -1 when error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How it work in OS</a:t>
            </a:r>
            <a:r>
              <a:rPr lang="en-US" sz="1600" dirty="0"/>
              <a:t> 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Create new empty file on disk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Create file table entry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Set first unused file descriptor to point to file table entry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Return file descriptor used, -1 upon failure</a:t>
            </a:r>
            <a:endParaRPr lang="en-US" sz="1400" dirty="0"/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6">
            <a:extLst>
              <a:ext uri="{FF2B5EF4-FFF2-40B4-BE49-F238E27FC236}">
                <a16:creationId xmlns:a16="http://schemas.microsoft.com/office/drawing/2014/main" id="{8C07A87E-0D40-54BA-631B-AE5AFB03A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585A11-6655-749F-F4CB-9AE00E52A3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49363"/>
          <a:ext cx="4349750" cy="3899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9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write system Call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 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main()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= open("foo.txt", O_WRONLY | O_CREAT , 0644);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if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&lt; 0)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 </a:t>
                      </a:r>
                      <a:r>
                        <a:rPr lang="en-US" sz="1000" dirty="0" err="1">
                          <a:effectLst/>
                        </a:rPr>
                        <a:t>perror</a:t>
                      </a:r>
                      <a:r>
                        <a:rPr lang="en-US" sz="1000" dirty="0">
                          <a:effectLst/>
                        </a:rPr>
                        <a:t>("r1");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 exit(1);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}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 = write(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"hello geeks\n", </a:t>
                      </a:r>
                      <a:r>
                        <a:rPr lang="en-US" sz="1000" dirty="0" err="1">
                          <a:effectLst/>
                        </a:rPr>
                        <a:t>strlen</a:t>
                      </a:r>
                      <a:r>
                        <a:rPr lang="en-US" sz="1000" dirty="0">
                          <a:effectLst/>
                        </a:rPr>
                        <a:t>("hello geeks\n"));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("called write(% d, \"hello geeks\\n\", %d)."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" It returned %d\n",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strlen</a:t>
                      </a:r>
                      <a:r>
                        <a:rPr lang="en-US" sz="1000" dirty="0">
                          <a:effectLst/>
                        </a:rPr>
                        <a:t>("hello geeks\n"),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close(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61" name="Rectangle 4">
            <a:extLst>
              <a:ext uri="{FF2B5EF4-FFF2-40B4-BE49-F238E27FC236}">
                <a16:creationId xmlns:a16="http://schemas.microsoft.com/office/drawing/2014/main" id="{D3F81A3E-0F86-ADE2-A632-A5054AC6D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1055688"/>
            <a:ext cx="2952750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called write(3, "hello geeks\n", 12).  it returned 11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Here, when you see in the file foo.txt after running the code, you get a “</a:t>
            </a:r>
            <a:r>
              <a:rPr kumimoji="0" lang="en-US" altLang="en-US" i="1">
                <a:latin typeface="&amp;quot"/>
                <a:cs typeface="Times New Roman" panose="02020603050405020304" pitchFamily="18" charset="0"/>
              </a:rPr>
              <a:t>hello geeks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“. If foo.txt file already have some content in it then write system call overwrite the content and all previous content are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deleted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and only “</a:t>
            </a:r>
            <a:r>
              <a:rPr kumimoji="0" lang="en-US" altLang="en-US" i="1">
                <a:latin typeface="&amp;quot"/>
                <a:cs typeface="Times New Roman" panose="02020603050405020304" pitchFamily="18" charset="0"/>
              </a:rPr>
              <a:t>hello geeks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” content will have in the file. </a:t>
            </a:r>
            <a:endParaRPr kumimoji="0"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>
            <a:extLst>
              <a:ext uri="{FF2B5EF4-FFF2-40B4-BE49-F238E27FC236}">
                <a16:creationId xmlns:a16="http://schemas.microsoft.com/office/drawing/2014/main" id="{55452D36-3EBE-442F-6081-748203D78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1119188"/>
          </a:xfrm>
        </p:spPr>
        <p:txBody>
          <a:bodyPr/>
          <a:lstStyle/>
          <a:p>
            <a:r>
              <a:rPr lang="en-US" altLang="en-US" sz="2400"/>
              <a:t>Print “hello world” from the program without use any printf or cout function.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1263CD-1D55-C2A7-BCDD-2253890F09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6450" y="1281113"/>
          <a:ext cx="2925763" cy="4433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38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I/O system Calls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main (void)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[2];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buf1[12] = "hello world";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buf2[12];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// assume foobar.txt is already created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[0] = open("foobar.txt", O_RDWR);        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[1] = open("foobar.txt", O_RDWR);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write(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[0], buf1, </a:t>
                      </a:r>
                      <a:r>
                        <a:rPr lang="en-US" sz="1000" dirty="0" err="1">
                          <a:effectLst/>
                        </a:rPr>
                        <a:t>strlen</a:t>
                      </a:r>
                      <a:r>
                        <a:rPr lang="en-US" sz="1000" dirty="0">
                          <a:effectLst/>
                        </a:rPr>
                        <a:t>(buf1));         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write(1, buf2, read(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[1], buf2, 12));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close(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[0]);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close(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[1]);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return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0;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09" name="Rectangle 6">
            <a:extLst>
              <a:ext uri="{FF2B5EF4-FFF2-40B4-BE49-F238E27FC236}">
                <a16:creationId xmlns:a16="http://schemas.microsoft.com/office/drawing/2014/main" id="{15A6FA36-B191-66E2-6F48-E46C3685E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1436688"/>
            <a:ext cx="4181475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 world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>
            <a:extLst>
              <a:ext uri="{FF2B5EF4-FFF2-40B4-BE49-F238E27FC236}">
                <a16:creationId xmlns:a16="http://schemas.microsoft.com/office/drawing/2014/main" id="{378F8747-8033-17FD-5596-BD1DA004C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 System Call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0F6BD20-B648-7BF1-833F-BAA8181B64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4900" y="1233488"/>
            <a:ext cx="7353300" cy="4530725"/>
          </a:xfrm>
        </p:spPr>
        <p:txBody>
          <a:bodyPr/>
          <a:lstStyle/>
          <a:p>
            <a:r>
              <a:rPr lang="en-US" altLang="en-US"/>
              <a:t>The dup() system call creates a copy of a file descriptor. </a:t>
            </a:r>
          </a:p>
          <a:p>
            <a:r>
              <a:rPr lang="en-US" altLang="en-US"/>
              <a:t>It uses the lowest-numbered unused descriptor for the new descriptor. </a:t>
            </a:r>
          </a:p>
          <a:p>
            <a:r>
              <a:rPr lang="en-US" altLang="en-US"/>
              <a:t>If the copy is successfully created, then the original and copy file descriptors may be used interchangeably. </a:t>
            </a:r>
          </a:p>
          <a:p>
            <a:r>
              <a:rPr lang="en-US" altLang="en-US" b="1"/>
              <a:t>int dup(int oldfd);</a:t>
            </a:r>
            <a:r>
              <a:rPr lang="en-US" altLang="en-US"/>
              <a:t> </a:t>
            </a:r>
          </a:p>
          <a:p>
            <a:r>
              <a:rPr lang="en-US" altLang="en-US" b="1"/>
              <a:t>oldfd:</a:t>
            </a:r>
            <a:r>
              <a:rPr lang="en-US" altLang="en-US"/>
              <a:t> old file descriptor whose copy is to be created.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6">
            <a:extLst>
              <a:ext uri="{FF2B5EF4-FFF2-40B4-BE49-F238E27FC236}">
                <a16:creationId xmlns:a16="http://schemas.microsoft.com/office/drawing/2014/main" id="{7F3D9D1C-B9AA-CA6A-C61A-ED2F21284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 System Call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54D7A090-33F8-39ED-9BE5-E6B33A167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0613" y="863600"/>
            <a:ext cx="7353300" cy="4530725"/>
          </a:xfrm>
        </p:spPr>
        <p:txBody>
          <a:bodyPr/>
          <a:lstStyle/>
          <a:p>
            <a:r>
              <a:rPr lang="en-US" altLang="en-US" sz="1000"/>
              <a:t>// CPP program to illustrate dup() </a:t>
            </a:r>
          </a:p>
          <a:p>
            <a:r>
              <a:rPr lang="en-US" altLang="en-US" sz="1000"/>
              <a:t>#include&lt;stdio.h&gt; </a:t>
            </a:r>
          </a:p>
          <a:p>
            <a:r>
              <a:rPr lang="en-US" altLang="en-US" sz="1000"/>
              <a:t>#include &lt;unistd.h&gt; </a:t>
            </a:r>
          </a:p>
          <a:p>
            <a:r>
              <a:rPr lang="en-US" altLang="en-US" sz="1000"/>
              <a:t>#include &lt;fcntl.h&gt; </a:t>
            </a:r>
          </a:p>
          <a:p>
            <a:endParaRPr lang="en-US" altLang="en-US" sz="1000"/>
          </a:p>
          <a:p>
            <a:r>
              <a:rPr lang="en-US" altLang="en-US" sz="1000"/>
              <a:t>int main() </a:t>
            </a:r>
          </a:p>
          <a:p>
            <a:r>
              <a:rPr lang="en-US" altLang="en-US" sz="1000"/>
              <a:t>{ </a:t>
            </a:r>
          </a:p>
          <a:p>
            <a:r>
              <a:rPr lang="en-US" altLang="en-US" sz="1000"/>
              <a:t>	// open() returns a file descriptor file_desc to a </a:t>
            </a:r>
          </a:p>
          <a:p>
            <a:r>
              <a:rPr lang="en-US" altLang="en-US" sz="1000"/>
              <a:t>	// the file "dup.txt" here" </a:t>
            </a:r>
          </a:p>
          <a:p>
            <a:endParaRPr lang="en-US" altLang="en-US" sz="1000"/>
          </a:p>
          <a:p>
            <a:r>
              <a:rPr lang="en-US" altLang="en-US" sz="1000"/>
              <a:t>	int file_desc = open("dup.txt", O_WRONLY | O_APPEND); </a:t>
            </a:r>
          </a:p>
          <a:p>
            <a:r>
              <a:rPr lang="en-US" altLang="en-US" sz="1000"/>
              <a:t>	</a:t>
            </a:r>
          </a:p>
          <a:p>
            <a:r>
              <a:rPr lang="en-US" altLang="en-US" sz="1000"/>
              <a:t>	if(file_desc &lt; 0) </a:t>
            </a:r>
          </a:p>
          <a:p>
            <a:r>
              <a:rPr lang="en-US" altLang="en-US" sz="1000"/>
              <a:t>		printf("Error opening the file\n"); </a:t>
            </a:r>
          </a:p>
          <a:p>
            <a:r>
              <a:rPr lang="en-US" altLang="en-US" sz="1000"/>
              <a:t>	</a:t>
            </a:r>
          </a:p>
          <a:p>
            <a:r>
              <a:rPr lang="en-US" altLang="en-US" sz="1000"/>
              <a:t>	// dup() will create the copy of file_desc as the copy_desc </a:t>
            </a:r>
          </a:p>
          <a:p>
            <a:r>
              <a:rPr lang="en-US" altLang="en-US" sz="1000"/>
              <a:t>	// then both can be used interchangeably. </a:t>
            </a:r>
          </a:p>
          <a:p>
            <a:endParaRPr lang="en-US" altLang="en-US" sz="1000"/>
          </a:p>
          <a:p>
            <a:r>
              <a:rPr lang="en-US" altLang="en-US" sz="1000"/>
              <a:t>	int copy_desc = dup(file_desc); </a:t>
            </a:r>
          </a:p>
          <a:p>
            <a:r>
              <a:rPr lang="en-US" altLang="en-US" sz="1000"/>
              <a:t>		</a:t>
            </a:r>
          </a:p>
          <a:p>
            <a:r>
              <a:rPr lang="en-US" altLang="en-US" sz="1000"/>
              <a:t>	// write() will write the given string into the file </a:t>
            </a:r>
          </a:p>
          <a:p>
            <a:r>
              <a:rPr lang="en-US" altLang="en-US" sz="1000"/>
              <a:t>	// referred by the file descriptors </a:t>
            </a:r>
          </a:p>
          <a:p>
            <a:endParaRPr lang="en-US" altLang="en-US" sz="1000"/>
          </a:p>
          <a:p>
            <a:r>
              <a:rPr lang="en-US" altLang="en-US" sz="1000"/>
              <a:t>	write(copy_desc,"This will be output to the file named dup.txt\n", 46); </a:t>
            </a:r>
          </a:p>
          <a:p>
            <a:r>
              <a:rPr lang="en-US" altLang="en-US" sz="1000"/>
              <a:t>		</a:t>
            </a:r>
          </a:p>
          <a:p>
            <a:r>
              <a:rPr lang="en-US" altLang="en-US" sz="1000"/>
              <a:t>	write(file_desc,"This will also be output to the file named dup.txt\n", 51); </a:t>
            </a:r>
          </a:p>
          <a:p>
            <a:r>
              <a:rPr lang="en-US" altLang="en-US" sz="1000"/>
              <a:t>	</a:t>
            </a:r>
          </a:p>
          <a:p>
            <a:r>
              <a:rPr lang="en-US" altLang="en-US" sz="1000"/>
              <a:t>	return 0; </a:t>
            </a:r>
          </a:p>
          <a:p>
            <a:r>
              <a:rPr lang="en-US" altLang="en-US" sz="1000"/>
              <a:t>} </a:t>
            </a:r>
          </a:p>
          <a:p>
            <a:endParaRPr lang="en-US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6">
            <a:extLst>
              <a:ext uri="{FF2B5EF4-FFF2-40B4-BE49-F238E27FC236}">
                <a16:creationId xmlns:a16="http://schemas.microsoft.com/office/drawing/2014/main" id="{AAA93552-0916-6854-77AC-8EA7C0D7F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Dup2 System Call</a:t>
            </a:r>
          </a:p>
        </p:txBody>
      </p:sp>
      <p:sp>
        <p:nvSpPr>
          <p:cNvPr id="31747" name="Content Placeholder 1">
            <a:extLst>
              <a:ext uri="{FF2B5EF4-FFF2-40B4-BE49-F238E27FC236}">
                <a16:creationId xmlns:a16="http://schemas.microsoft.com/office/drawing/2014/main" id="{DF9DEB2E-545D-900A-EF55-D5082BA01B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dup2() system call is similar to dup() but the basic difference between them is that instead of using the lowest-numbered unused file descriptor, it uses the descriptor number specified by the user.</a:t>
            </a:r>
          </a:p>
          <a:p>
            <a:r>
              <a:rPr lang="en-US" altLang="en-US"/>
              <a:t>int dup2(int oldfd, int newfd); </a:t>
            </a:r>
          </a:p>
          <a:p>
            <a:r>
              <a:rPr lang="en-US" altLang="en-US" b="1"/>
              <a:t>oldfd:</a:t>
            </a:r>
            <a:r>
              <a:rPr lang="en-US" altLang="en-US"/>
              <a:t> old file descriptor </a:t>
            </a:r>
          </a:p>
          <a:p>
            <a:r>
              <a:rPr lang="en-US" altLang="en-US" b="1"/>
              <a:t>newfd</a:t>
            </a:r>
            <a:r>
              <a:rPr lang="en-US" altLang="en-US"/>
              <a:t> new file descriptor which is used by dup2() to create a copy.</a:t>
            </a:r>
          </a:p>
          <a:p>
            <a:r>
              <a:rPr lang="en-US" altLang="en-US"/>
              <a:t>Include the header file unistd.h for using dup() and dup2() system call.</a:t>
            </a:r>
          </a:p>
          <a:p>
            <a:r>
              <a:rPr lang="en-US" altLang="en-US"/>
              <a:t>If the descriptor newfd was previously open, it is silently closed before being reused.</a:t>
            </a:r>
          </a:p>
          <a:p>
            <a:r>
              <a:rPr lang="en-US" altLang="en-US"/>
              <a:t>If oldfd is not a valid file descriptor, then the call fails, and newfd is not closed.</a:t>
            </a:r>
          </a:p>
          <a:p>
            <a:r>
              <a:rPr lang="en-US" altLang="en-US"/>
              <a:t>If oldfd is a valid file descriptor, and newfd has the same value as oldfd, then dup2() does</a:t>
            </a:r>
            <a:br>
              <a:rPr lang="en-US" altLang="en-US"/>
            </a:br>
            <a:r>
              <a:rPr lang="en-US" altLang="en-US"/>
              <a:t>nothing, and returns newfd.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6">
            <a:extLst>
              <a:ext uri="{FF2B5EF4-FFF2-40B4-BE49-F238E27FC236}">
                <a16:creationId xmlns:a16="http://schemas.microsoft.com/office/drawing/2014/main" id="{979D740F-438E-5984-5790-ABB93DCA9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Dup2 System Call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8FB63466-4D79-CA9E-183D-C46145FA8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200"/>
              <a:t>// CPP program to illustrate dup2() </a:t>
            </a:r>
          </a:p>
          <a:p>
            <a:r>
              <a:rPr lang="en-US" altLang="en-US" sz="1200"/>
              <a:t>#include&lt;stdlib.h&gt; </a:t>
            </a:r>
          </a:p>
          <a:p>
            <a:r>
              <a:rPr lang="en-US" altLang="en-US" sz="1200"/>
              <a:t>#include&lt;unistd.h&gt; </a:t>
            </a:r>
          </a:p>
          <a:p>
            <a:r>
              <a:rPr lang="en-US" altLang="en-US" sz="1200"/>
              <a:t>#include&lt;stdio.h&gt; </a:t>
            </a:r>
          </a:p>
          <a:p>
            <a:r>
              <a:rPr lang="en-US" altLang="en-US" sz="1200"/>
              <a:t>#include&lt;fcntl.h&gt; </a:t>
            </a:r>
          </a:p>
          <a:p>
            <a:endParaRPr lang="en-US" altLang="en-US" sz="1200"/>
          </a:p>
          <a:p>
            <a:r>
              <a:rPr lang="en-US" altLang="en-US" sz="1200"/>
              <a:t>int main() </a:t>
            </a:r>
          </a:p>
          <a:p>
            <a:r>
              <a:rPr lang="en-US" altLang="en-US" sz="1200"/>
              <a:t>{ </a:t>
            </a:r>
          </a:p>
          <a:p>
            <a:r>
              <a:rPr lang="en-US" altLang="en-US" sz="1200"/>
              <a:t>	int file_desc = open("tricky.txt",O_WRONLY | O_APPEND); </a:t>
            </a:r>
          </a:p>
          <a:p>
            <a:r>
              <a:rPr lang="en-US" altLang="en-US" sz="1200"/>
              <a:t>	</a:t>
            </a:r>
          </a:p>
          <a:p>
            <a:r>
              <a:rPr lang="en-US" altLang="en-US" sz="1200"/>
              <a:t>	// here the newfd is the file descriptor of stdout (i.e. 1) </a:t>
            </a:r>
          </a:p>
          <a:p>
            <a:r>
              <a:rPr lang="en-US" altLang="en-US" sz="1200"/>
              <a:t>	dup2(file_desc, 1) ; </a:t>
            </a:r>
          </a:p>
          <a:p>
            <a:r>
              <a:rPr lang="en-US" altLang="en-US" sz="1200"/>
              <a:t>		</a:t>
            </a:r>
          </a:p>
          <a:p>
            <a:r>
              <a:rPr lang="en-US" altLang="en-US" sz="1200"/>
              <a:t>	// All the printf statements will be written in the file </a:t>
            </a:r>
          </a:p>
          <a:p>
            <a:r>
              <a:rPr lang="en-US" altLang="en-US" sz="1200"/>
              <a:t>	// "tricky.txt" </a:t>
            </a:r>
          </a:p>
          <a:p>
            <a:r>
              <a:rPr lang="en-US" altLang="en-US" sz="1200"/>
              <a:t>	printf("I will be printed in the file tricky.txt\n"); </a:t>
            </a:r>
          </a:p>
          <a:p>
            <a:r>
              <a:rPr lang="en-US" altLang="en-US" sz="1200"/>
              <a:t>	</a:t>
            </a:r>
          </a:p>
          <a:p>
            <a:r>
              <a:rPr lang="en-US" altLang="en-US" sz="1200"/>
              <a:t>return 0; </a:t>
            </a:r>
          </a:p>
          <a:p>
            <a:r>
              <a:rPr lang="en-US" altLang="en-US" sz="1200"/>
              <a:t>}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">
            <a:extLst>
              <a:ext uri="{FF2B5EF4-FFF2-40B4-BE49-F238E27FC236}">
                <a16:creationId xmlns:a16="http://schemas.microsoft.com/office/drawing/2014/main" id="{9E4E0862-7D9C-D917-2D0A-655CC805A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09613"/>
          </a:xfrm>
        </p:spPr>
        <p:txBody>
          <a:bodyPr/>
          <a:lstStyle/>
          <a:p>
            <a:r>
              <a:rPr lang="en-US" altLang="en-US" sz="2400"/>
              <a:t>File Descripter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18549BD1-024A-1D7E-0B42-56A85ACE16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880350" cy="5167312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file descriptor</a:t>
            </a:r>
            <a:r>
              <a:rPr lang="en-US" altLang="en-US"/>
              <a:t> is a number that uniquely identifies an open </a:t>
            </a:r>
            <a:r>
              <a:rPr lang="en-US" altLang="en-US" u="sng">
                <a:hlinkClick r:id="rId3"/>
              </a:rPr>
              <a:t>file</a:t>
            </a:r>
            <a:r>
              <a:rPr lang="en-US" altLang="en-US"/>
              <a:t> in a computer's </a:t>
            </a:r>
            <a:r>
              <a:rPr lang="en-US" altLang="en-US" u="sng">
                <a:hlinkClick r:id="rId4"/>
              </a:rPr>
              <a:t>operating system</a:t>
            </a:r>
            <a:r>
              <a:rPr lang="en-US" altLang="en-US"/>
              <a:t>. It describes a data resource, and how that resource may be accessed.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 the kernel all open files are referred to by file descriptors – non negative integers.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 we open an existing file or create a new file, the kernel returns a file descriptor to the process.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 we want to read or write a file, we identify the file with the file descriptor.</a:t>
            </a:r>
          </a:p>
          <a:p>
            <a:r>
              <a:rPr lang="en-US" altLang="en-US"/>
              <a:t>The descriptor is identified by a unique non-negative </a:t>
            </a:r>
            <a:r>
              <a:rPr lang="en-US" altLang="en-US" u="sng">
                <a:hlinkClick r:id="rId5"/>
              </a:rPr>
              <a:t>integer</a:t>
            </a:r>
            <a:r>
              <a:rPr lang="en-US" altLang="en-US"/>
              <a:t>, such as 0, 12, or 567. At least one file descriptor exists for every open file on the system.</a:t>
            </a:r>
          </a:p>
          <a:p>
            <a:r>
              <a:rPr lang="en-US" altLang="en-US"/>
              <a:t>When a </a:t>
            </a:r>
            <a:r>
              <a:rPr lang="en-US" altLang="en-US" u="sng">
                <a:hlinkClick r:id="rId6"/>
              </a:rPr>
              <a:t>process</a:t>
            </a:r>
            <a:r>
              <a:rPr lang="en-US" altLang="en-US"/>
              <a:t> makes a successful request to open a file, the kernel </a:t>
            </a:r>
            <a:r>
              <a:rPr lang="en-US" altLang="en-US" u="sng">
                <a:hlinkClick r:id="rId7"/>
              </a:rPr>
              <a:t>returns</a:t>
            </a:r>
            <a:r>
              <a:rPr lang="en-US" altLang="en-US"/>
              <a:t> a file descriptor which points to an entry in the kernel's global file table. The file table entry contains information such as the </a:t>
            </a:r>
            <a:r>
              <a:rPr lang="en-US" altLang="en-US" u="sng">
                <a:hlinkClick r:id="rId8"/>
              </a:rPr>
              <a:t>inode</a:t>
            </a:r>
            <a:r>
              <a:rPr lang="en-US" altLang="en-US"/>
              <a:t> of the file, byte </a:t>
            </a:r>
            <a:r>
              <a:rPr lang="en-US" altLang="en-US" u="sng">
                <a:hlinkClick r:id="rId9"/>
              </a:rPr>
              <a:t>offset</a:t>
            </a:r>
            <a:r>
              <a:rPr lang="en-US" altLang="en-US"/>
              <a:t>, and the access restrictions for that </a:t>
            </a:r>
            <a:r>
              <a:rPr lang="en-US" altLang="en-US" u="sng">
                <a:hlinkClick r:id="rId10"/>
              </a:rPr>
              <a:t>data stream</a:t>
            </a:r>
            <a:r>
              <a:rPr lang="en-US" altLang="en-US"/>
              <a:t> (</a:t>
            </a:r>
            <a:r>
              <a:rPr lang="en-US" altLang="en-US" u="sng">
                <a:hlinkClick r:id="rId11"/>
              </a:rPr>
              <a:t>read-only</a:t>
            </a:r>
            <a:r>
              <a:rPr lang="en-US" altLang="en-US"/>
              <a:t>, write-only, etc.).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>
            <a:extLst>
              <a:ext uri="{FF2B5EF4-FFF2-40B4-BE49-F238E27FC236}">
                <a16:creationId xmlns:a16="http://schemas.microsoft.com/office/drawing/2014/main" id="{32FCF75C-E777-F754-F8B9-805110F83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09613"/>
          </a:xfrm>
        </p:spPr>
        <p:txBody>
          <a:bodyPr/>
          <a:lstStyle/>
          <a:p>
            <a:r>
              <a:rPr lang="en-US" altLang="en-US" sz="2400"/>
              <a:t>File Descripter</a:t>
            </a:r>
          </a:p>
        </p:txBody>
      </p:sp>
      <p:pic>
        <p:nvPicPr>
          <p:cNvPr id="37891" name="Picture 4" descr="File descriptors illustration">
            <a:extLst>
              <a:ext uri="{FF2B5EF4-FFF2-40B4-BE49-F238E27FC236}">
                <a16:creationId xmlns:a16="http://schemas.microsoft.com/office/drawing/2014/main" id="{A9FD3A38-70EE-D1F4-ED40-9B825D85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292225"/>
            <a:ext cx="539908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" descr="File descriptor diagram">
            <a:extLst>
              <a:ext uri="{FF2B5EF4-FFF2-40B4-BE49-F238E27FC236}">
                <a16:creationId xmlns:a16="http://schemas.microsoft.com/office/drawing/2014/main" id="{6F22976A-7667-7D93-514F-75F224F7D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3429000"/>
            <a:ext cx="52419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5102727-1E6B-D75C-65F0-A40BDBD35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Descripter 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5A0B7FC7-A1DF-A218-22E7-0EF4DBBC6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892175"/>
            <a:ext cx="7816850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>
            <a:extLst>
              <a:ext uri="{FF2B5EF4-FFF2-40B4-BE49-F238E27FC236}">
                <a16:creationId xmlns:a16="http://schemas.microsoft.com/office/drawing/2014/main" id="{D8BFBE4D-7127-8A97-40F3-729EDB465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10050"/>
            <a:ext cx="82296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descriptor:</a:t>
            </a:r>
            <a:r>
              <a:rPr kumimoji="0" lang="en-US" altLang="en-US" sz="1200">
                <a:latin typeface="Verdana" panose="020B0604030504040204" pitchFamily="34" charset="0"/>
              </a:rPr>
              <a:t> A per-process, unique, nonnegative integer used to identify an open file for the purposes of file access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table :</a:t>
            </a:r>
            <a:r>
              <a:rPr kumimoji="0" lang="en-US" altLang="en-US" sz="1200">
                <a:latin typeface="Verdana" panose="020B0604030504040204" pitchFamily="34" charset="0"/>
              </a:rPr>
              <a:t> It contains information that is global to the kernel e.g. the byte offset in the file where the user's next read/write will start and the access rights allowed to the opening process.</a:t>
            </a:r>
            <a:endParaRPr kumimoji="0" lang="en-US" altLang="en-US" sz="1200" b="1">
              <a:latin typeface="Verdana" panose="020B060403050404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Open file description:</a:t>
            </a:r>
            <a:r>
              <a:rPr kumimoji="0" lang="en-US" altLang="en-US" sz="1200">
                <a:latin typeface="Verdana" panose="020B0604030504040204" pitchFamily="34" charset="0"/>
              </a:rPr>
              <a:t> A record of how a process or group of processes are </a:t>
            </a:r>
            <a:r>
              <a:rPr kumimoji="0" lang="en-US" altLang="en-US" sz="1200" i="1">
                <a:latin typeface="Verdana" panose="020B0604030504040204" pitchFamily="34" charset="0"/>
              </a:rPr>
              <a:t>currently</a:t>
            </a:r>
            <a:r>
              <a:rPr kumimoji="0" lang="en-US" altLang="en-US" sz="1200">
                <a:latin typeface="Verdana" panose="020B0604030504040204" pitchFamily="34" charset="0"/>
              </a:rPr>
              <a:t> accessing a file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>
                <a:latin typeface="Verdana" panose="020B0604030504040204" pitchFamily="34" charset="0"/>
              </a:rPr>
              <a:t>Each file descriptor refers to exactly one open file description, but an open file description may be referred to by more than one file descriptor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>
                <a:latin typeface="Verdana" panose="020B0604030504040204" pitchFamily="34" charset="0"/>
              </a:rPr>
              <a:t>A file offset and file access modes are attributes of an open file description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access modes:</a:t>
            </a:r>
            <a:r>
              <a:rPr kumimoji="0" lang="en-US" altLang="en-US" sz="1200">
                <a:latin typeface="Verdana" panose="020B0604030504040204" pitchFamily="34" charset="0"/>
              </a:rPr>
              <a:t> Specification of whether the file can be read or written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offset:</a:t>
            </a:r>
            <a:r>
              <a:rPr kumimoji="0" lang="en-US" altLang="en-US" sz="1200">
                <a:latin typeface="Verdana" panose="020B0604030504040204" pitchFamily="34" charset="0"/>
              </a:rPr>
              <a:t> The byte position in the file where the next I/O operation </a:t>
            </a:r>
            <a:r>
              <a:rPr kumimoji="0" lang="en-US" altLang="en-US" sz="1200" i="1">
                <a:latin typeface="Verdana" panose="020B0604030504040204" pitchFamily="34" charset="0"/>
              </a:rPr>
              <a:t>through that open file description</a:t>
            </a:r>
            <a:r>
              <a:rPr kumimoji="0" lang="en-US" altLang="en-US" sz="1200">
                <a:latin typeface="Verdana" panose="020B0604030504040204" pitchFamily="34" charset="0"/>
              </a:rPr>
              <a:t> begins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Inode </a:t>
            </a:r>
            <a:r>
              <a:rPr kumimoji="0" lang="en-US" altLang="en-US" sz="1200">
                <a:latin typeface="Verdana" panose="020B0604030504040204" pitchFamily="34" charset="0"/>
              </a:rPr>
              <a:t>: Its a complex data-structure that contains all the necessary information to specify a file. It includes the memory layout of the file on disk, file permissions, access time, number of different links to the file etc.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E50B69B-40F9-B564-B8F9-2274D3989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Ordinary Pipes</a:t>
            </a:r>
          </a:p>
        </p:txBody>
      </p:sp>
      <p:pic>
        <p:nvPicPr>
          <p:cNvPr id="40963" name="Content Placeholder 3">
            <a:extLst>
              <a:ext uri="{FF2B5EF4-FFF2-40B4-BE49-F238E27FC236}">
                <a16:creationId xmlns:a16="http://schemas.microsoft.com/office/drawing/2014/main" id="{C00499BA-D16E-A20A-AEA0-9401B3DF4E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6" b="676"/>
          <a:stretch/>
        </p:blipFill>
        <p:spPr>
          <a:xfrm>
            <a:off x="1801813" y="1370013"/>
            <a:ext cx="6238875" cy="425767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>
            <a:extLst>
              <a:ext uri="{FF2B5EF4-FFF2-40B4-BE49-F238E27FC236}">
                <a16:creationId xmlns:a16="http://schemas.microsoft.com/office/drawing/2014/main" id="{9C0DE54F-DBB3-5D53-17A8-27F57486A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54275" name="Content Placeholder 7">
            <a:extLst>
              <a:ext uri="{FF2B5EF4-FFF2-40B4-BE49-F238E27FC236}">
                <a16:creationId xmlns:a16="http://schemas.microsoft.com/office/drawing/2014/main" id="{024937FD-BDED-15F3-8791-47D955F2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75" y="973138"/>
            <a:ext cx="7612063" cy="55895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/>
              <a:t>2. open</a:t>
            </a:r>
            <a:r>
              <a:rPr lang="en-US" sz="1400" dirty="0"/>
              <a:t>: Used to Open the file for reading, writing or both. </a:t>
            </a:r>
            <a:endParaRPr lang="en-US" sz="1200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/>
              <a:t>Syntax in C language </a:t>
            </a:r>
            <a:endParaRPr lang="en-US" sz="1200" dirty="0"/>
          </a:p>
          <a:p>
            <a:pPr marL="793750">
              <a:defRPr/>
            </a:pPr>
            <a:r>
              <a:rPr lang="en-US" sz="1400" dirty="0"/>
              <a:t>#include &lt;</a:t>
            </a:r>
            <a:r>
              <a:rPr lang="en-US" sz="1400" dirty="0" err="1"/>
              <a:t>fcntl.h</a:t>
            </a:r>
            <a:r>
              <a:rPr lang="en-US" sz="1400" dirty="0"/>
              <a:t>&gt;  </a:t>
            </a:r>
            <a:endParaRPr lang="en-US" sz="1200" dirty="0"/>
          </a:p>
          <a:p>
            <a:pPr marL="793750">
              <a:defRPr/>
            </a:pPr>
            <a:r>
              <a:rPr lang="en-US" sz="1400" dirty="0"/>
              <a:t>int open (const char* Path, int flags, [int mode ]); </a:t>
            </a:r>
            <a:endParaRPr lang="en-US" sz="1200" dirty="0"/>
          </a:p>
          <a:p>
            <a:pPr>
              <a:defRPr/>
            </a:pPr>
            <a:r>
              <a:rPr lang="en-US" sz="1400" b="1" dirty="0"/>
              <a:t>Parameters</a:t>
            </a:r>
            <a:endParaRPr lang="en-US" sz="1200" dirty="0"/>
          </a:p>
          <a:p>
            <a:pPr lvl="1">
              <a:defRPr/>
            </a:pPr>
            <a:r>
              <a:rPr lang="en-US" sz="1400" b="1" dirty="0"/>
              <a:t>Path :</a:t>
            </a:r>
            <a:r>
              <a:rPr lang="en-US" sz="1400" dirty="0"/>
              <a:t> path to file which you want to use </a:t>
            </a:r>
            <a:endParaRPr lang="en-US" sz="1200" dirty="0"/>
          </a:p>
          <a:p>
            <a:pPr lvl="2">
              <a:defRPr/>
            </a:pPr>
            <a:r>
              <a:rPr lang="en-US" sz="1400" dirty="0"/>
              <a:t>use absolute path begin with “/”, when you are not working in same directory of file.</a:t>
            </a:r>
            <a:endParaRPr lang="en-US" sz="1200" dirty="0"/>
          </a:p>
          <a:p>
            <a:pPr lvl="2">
              <a:defRPr/>
            </a:pPr>
            <a:r>
              <a:rPr lang="en-US" sz="1400" dirty="0"/>
              <a:t>Use relative path which is only file name with extension, when you are working in same directory of file.</a:t>
            </a:r>
            <a:endParaRPr lang="en-US" sz="1200" dirty="0"/>
          </a:p>
          <a:p>
            <a:pPr lvl="1">
              <a:defRPr/>
            </a:pPr>
            <a:r>
              <a:rPr lang="en-US" sz="1400" b="1" dirty="0"/>
              <a:t>flags :</a:t>
            </a:r>
            <a:r>
              <a:rPr lang="en-US" sz="1400" dirty="0"/>
              <a:t> How you like to use </a:t>
            </a:r>
            <a:endParaRPr lang="en-US" sz="1200" dirty="0"/>
          </a:p>
          <a:p>
            <a:pPr lvl="2">
              <a:defRPr/>
            </a:pPr>
            <a:r>
              <a:rPr lang="en-US" sz="1400" b="1" dirty="0"/>
              <a:t>O_RDONLY</a:t>
            </a:r>
            <a:r>
              <a:rPr lang="en-US" sz="1400" dirty="0"/>
              <a:t>: open for read only, </a:t>
            </a:r>
            <a:r>
              <a:rPr lang="en-US" sz="1400" b="1" dirty="0"/>
              <a:t>O_WRONLY</a:t>
            </a:r>
            <a:r>
              <a:rPr lang="en-US" sz="1400" dirty="0"/>
              <a:t>: write only, </a:t>
            </a:r>
            <a:r>
              <a:rPr lang="en-US" sz="1400" b="1" dirty="0"/>
              <a:t>O_RDWR</a:t>
            </a:r>
            <a:r>
              <a:rPr lang="en-US" sz="1400" dirty="0"/>
              <a:t>: read and write, </a:t>
            </a:r>
            <a:r>
              <a:rPr lang="en-US" sz="1400" b="1" dirty="0"/>
              <a:t>O_CREAT</a:t>
            </a:r>
            <a:r>
              <a:rPr lang="en-US" sz="1400" dirty="0"/>
              <a:t>: create file if it doesn’t exist, </a:t>
            </a:r>
          </a:p>
          <a:p>
            <a:pPr marL="341313" lvl="2" indent="0">
              <a:buFont typeface="Webdings" panose="05030102010509060703" pitchFamily="18" charset="2"/>
              <a:buNone/>
              <a:defRPr/>
            </a:pPr>
            <a:r>
              <a:rPr lang="en-US" sz="1400" b="1" dirty="0"/>
              <a:t>How it works in OS</a:t>
            </a:r>
            <a:r>
              <a:rPr lang="en-US" sz="1400" dirty="0"/>
              <a:t> 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Find existing file on disk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Create file table entry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Set first unused file descriptor to point to file table entry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Return file descriptor used, -1 upon failure</a:t>
            </a:r>
            <a:endParaRPr lang="en-US" sz="1200" dirty="0"/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0AAAD21-8236-B21F-1948-18D30240B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Ordinary Pipes</a:t>
            </a:r>
          </a:p>
        </p:txBody>
      </p:sp>
      <p:pic>
        <p:nvPicPr>
          <p:cNvPr id="41987" name="Content Placeholder 4">
            <a:extLst>
              <a:ext uri="{FF2B5EF4-FFF2-40B4-BE49-F238E27FC236}">
                <a16:creationId xmlns:a16="http://schemas.microsoft.com/office/drawing/2014/main" id="{DE6C497C-0F60-B7A9-CBB5-0A5B2E0596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6075" y="1054100"/>
            <a:ext cx="5911850" cy="53467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3613D8F-4BE3-623B-E60C-EF17DF909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ls | wc using pipe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E692E498-4D50-14DB-5A19-30EE8CBB77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r>
              <a:rPr lang="en-US" altLang="en-US" sz="1200" b="1"/>
              <a:t>#include&lt;stdlib.h&gt; #include&lt;unistd.h&gt; #include&lt;stdio.h&gt; #include&lt;fcntl.h&gt;</a:t>
            </a:r>
          </a:p>
          <a:p>
            <a:r>
              <a:rPr lang="en-US" altLang="en-US" sz="1200" b="1"/>
              <a:t>void main()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int fd[2];</a:t>
            </a:r>
          </a:p>
          <a:p>
            <a:r>
              <a:rPr lang="en-US" altLang="en-US" sz="1200" b="1"/>
              <a:t> pipe(fd); /*Called pipe, pipe system call will return two file descripter fd[0] for read end and fd[1] for write end of the pipe*/</a:t>
            </a:r>
          </a:p>
          <a:p>
            <a:r>
              <a:rPr lang="en-US" altLang="en-US" sz="1200" b="1"/>
              <a:t>int id = fork();	//fork system call creates a child process</a:t>
            </a:r>
          </a:p>
          <a:p>
            <a:r>
              <a:rPr lang="en-US" altLang="en-US" sz="1200" b="1"/>
              <a:t>if(id==0)//child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  	close(1);	//Close stdout</a:t>
            </a:r>
          </a:p>
          <a:p>
            <a:r>
              <a:rPr lang="en-US" altLang="en-US" sz="1200" b="1"/>
              <a:t>	dup(fd[1]);	//duplicate fd[1] to stdout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execlp(“ls",“ls",NULL); 	//ls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if(id&gt;=0)//Parent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close(0);	//close stdin</a:t>
            </a:r>
          </a:p>
          <a:p>
            <a:r>
              <a:rPr lang="en-US" altLang="en-US" sz="1200" b="1"/>
              <a:t>	dup(fd[0]);	//duplicate fd[1] to stdin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execlp("wc","wc",NULL);	//wc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{   printf("Fork Failed");//fork failed  } }</a:t>
            </a:r>
          </a:p>
          <a:p>
            <a:endParaRPr lang="en-US" altLang="en-US"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62ACBD6-5CE5-58F7-4525-CB16DEC6E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who | wc using pipe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5036657-495A-E51D-89DE-91E17F9C65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r>
              <a:rPr lang="en-US" altLang="en-US" sz="1200" b="1"/>
              <a:t>#include&lt;stdlib.h&gt; #include&lt;unistd.h&gt; #include&lt;stdio.h&gt; #include&lt;fcntl.h&gt;</a:t>
            </a:r>
          </a:p>
          <a:p>
            <a:r>
              <a:rPr lang="en-US" altLang="en-US" sz="1200" b="1"/>
              <a:t>void main()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int fd[2];</a:t>
            </a:r>
          </a:p>
          <a:p>
            <a:r>
              <a:rPr lang="en-US" altLang="en-US" sz="1200" b="1"/>
              <a:t> pipe(fd); /*Called pipe, pipe system call will return two file descripter fd[0] for read end and fd[1] for write end of the pipe*/</a:t>
            </a:r>
          </a:p>
          <a:p>
            <a:r>
              <a:rPr lang="en-US" altLang="en-US" sz="1200" b="1"/>
              <a:t>int id = fork();	//fork system call creates a child process</a:t>
            </a:r>
          </a:p>
          <a:p>
            <a:r>
              <a:rPr lang="en-US" altLang="en-US" sz="1200" b="1"/>
              <a:t>if(id==0)//child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  	close(1);	//Close stdout</a:t>
            </a:r>
          </a:p>
          <a:p>
            <a:r>
              <a:rPr lang="en-US" altLang="en-US" sz="1200" b="1"/>
              <a:t>	dup(fd[1]);	//duplicate fd[1] to stdout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execlp("who","who",NULL); 	//who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if(id&gt;=0)//Parent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close(0);	//close stdin</a:t>
            </a:r>
          </a:p>
          <a:p>
            <a:r>
              <a:rPr lang="en-US" altLang="en-US" sz="1200" b="1"/>
              <a:t>	dup(fd[0]);	//duplicate fd[1] to stdin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execlp("wc","wc",NULL);	//wc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{   printf("Fork Failed");//fork failed  } }</a:t>
            </a:r>
          </a:p>
          <a:p>
            <a:endParaRPr lang="en-US" altLang="en-US"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8C3C1FA6-A3CC-D487-EF5D-C25DD261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 Program to print “Hello” using pipe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0C725FEB-2FD6-169C-4C08-5A94B4227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stdlib.h</a:t>
            </a:r>
            <a:r>
              <a:rPr lang="en-US" altLang="en-US" sz="1050" b="1" dirty="0"/>
              <a:t>&gt; </a:t>
            </a:r>
          </a:p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unistd.h</a:t>
            </a:r>
            <a:r>
              <a:rPr lang="en-US" altLang="en-US" sz="1050" b="1" dirty="0"/>
              <a:t>&gt; </a:t>
            </a:r>
          </a:p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stdio.h</a:t>
            </a:r>
            <a:r>
              <a:rPr lang="en-US" altLang="en-US" sz="1050" b="1" dirty="0"/>
              <a:t>&gt; </a:t>
            </a:r>
          </a:p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fcntl.h</a:t>
            </a:r>
            <a:r>
              <a:rPr lang="en-US" altLang="en-US" sz="1050" b="1" dirty="0"/>
              <a:t>&gt;</a:t>
            </a:r>
          </a:p>
          <a:p>
            <a:pPr>
              <a:defRPr/>
            </a:pPr>
            <a:r>
              <a:rPr lang="en-US" altLang="en-US" sz="1050" b="1" dirty="0"/>
              <a:t>void main()</a:t>
            </a:r>
          </a:p>
          <a:p>
            <a:pPr>
              <a:defRPr/>
            </a:pPr>
            <a:r>
              <a:rPr lang="en-US" altLang="en-US" sz="1050" b="1" dirty="0"/>
              <a:t>{</a:t>
            </a:r>
          </a:p>
          <a:p>
            <a:pPr>
              <a:defRPr/>
            </a:pPr>
            <a:r>
              <a:rPr lang="en-US" altLang="en-US" sz="1050" b="1" dirty="0"/>
              <a:t> </a:t>
            </a:r>
          </a:p>
          <a:p>
            <a:pPr>
              <a:defRPr/>
            </a:pPr>
            <a:r>
              <a:rPr lang="en-US" altLang="en-US" sz="1050" b="1" dirty="0"/>
              <a:t>char buff[1024];</a:t>
            </a:r>
          </a:p>
          <a:p>
            <a:pPr>
              <a:defRPr/>
            </a:pPr>
            <a:r>
              <a:rPr lang="en-US" altLang="en-US" sz="1050" b="1" dirty="0"/>
              <a:t>int 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[2],n;</a:t>
            </a:r>
          </a:p>
          <a:p>
            <a:pPr>
              <a:defRPr/>
            </a:pPr>
            <a:endParaRPr lang="en-US" altLang="en-US" sz="1050" b="1" dirty="0"/>
          </a:p>
          <a:p>
            <a:pPr>
              <a:defRPr/>
            </a:pPr>
            <a:r>
              <a:rPr lang="en-US" altLang="en-US" sz="1050" b="1" dirty="0"/>
              <a:t>pipe(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); /*Called pipe, pipe system call will return two file </a:t>
            </a:r>
            <a:r>
              <a:rPr lang="en-US" altLang="en-US" sz="1050" b="1" dirty="0" err="1"/>
              <a:t>descripter</a:t>
            </a:r>
            <a:r>
              <a:rPr lang="en-US" altLang="en-US" sz="1050" b="1" dirty="0"/>
              <a:t> 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[0] for read end and 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[1] for write end of the pipe*/</a:t>
            </a:r>
          </a:p>
          <a:p>
            <a:pPr>
              <a:defRPr/>
            </a:pPr>
            <a:r>
              <a:rPr lang="en-US" altLang="en-US" sz="1050" b="1" dirty="0"/>
              <a:t>int id = fork();	//fork system call creates a child process</a:t>
            </a:r>
          </a:p>
          <a:p>
            <a:pPr>
              <a:defRPr/>
            </a:pPr>
            <a:r>
              <a:rPr lang="en-US" altLang="en-US" sz="1050" b="1" dirty="0"/>
              <a:t>if(id==0)//child process</a:t>
            </a:r>
          </a:p>
          <a:p>
            <a:pPr>
              <a:defRPr/>
            </a:pPr>
            <a:r>
              <a:rPr lang="en-US" altLang="en-US" sz="1050" b="1" dirty="0"/>
              <a:t>{</a:t>
            </a:r>
          </a:p>
          <a:p>
            <a:pPr>
              <a:defRPr/>
            </a:pPr>
            <a:r>
              <a:rPr lang="en-US" altLang="en-US" sz="1050" b="1" dirty="0"/>
              <a:t>close(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[0]);</a:t>
            </a:r>
          </a:p>
          <a:p>
            <a:pPr>
              <a:defRPr/>
            </a:pPr>
            <a:r>
              <a:rPr lang="en-US" altLang="en-US" sz="1050" b="1" dirty="0"/>
              <a:t>write(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[1],"HELLO",5);   	</a:t>
            </a:r>
          </a:p>
          <a:p>
            <a:pPr>
              <a:defRPr/>
            </a:pPr>
            <a:r>
              <a:rPr lang="en-US" altLang="en-US" sz="1050" b="1" dirty="0"/>
              <a:t>}</a:t>
            </a:r>
          </a:p>
          <a:p>
            <a:pPr>
              <a:defRPr/>
            </a:pPr>
            <a:r>
              <a:rPr lang="en-US" altLang="en-US" sz="1050" b="1" dirty="0"/>
              <a:t>else if(id&gt;=0)//Parent Process</a:t>
            </a:r>
          </a:p>
          <a:p>
            <a:pPr>
              <a:defRPr/>
            </a:pPr>
            <a:r>
              <a:rPr lang="en-US" altLang="en-US" sz="1050" b="1" dirty="0"/>
              <a:t>{</a:t>
            </a:r>
          </a:p>
          <a:p>
            <a:pPr>
              <a:defRPr/>
            </a:pPr>
            <a:r>
              <a:rPr lang="en-US" altLang="en-US" sz="1050" b="1" dirty="0"/>
              <a:t>close(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[1]);	</a:t>
            </a:r>
          </a:p>
          <a:p>
            <a:pPr>
              <a:defRPr/>
            </a:pPr>
            <a:endParaRPr lang="en-US" altLang="en-US" sz="1050" b="1" dirty="0"/>
          </a:p>
          <a:p>
            <a:pPr>
              <a:defRPr/>
            </a:pPr>
            <a:r>
              <a:rPr lang="en-US" altLang="en-US" sz="1050" b="1" dirty="0"/>
              <a:t>read(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[0], buff,5);</a:t>
            </a:r>
          </a:p>
          <a:p>
            <a:pPr>
              <a:defRPr/>
            </a:pPr>
            <a:r>
              <a:rPr lang="en-US" altLang="en-US" sz="1050" b="1" dirty="0"/>
              <a:t>write(1,buff,5);</a:t>
            </a:r>
          </a:p>
          <a:p>
            <a:pPr>
              <a:defRPr/>
            </a:pPr>
            <a:r>
              <a:rPr lang="en-US" altLang="en-US" sz="1050" b="1" dirty="0"/>
              <a:t>}</a:t>
            </a:r>
          </a:p>
          <a:p>
            <a:pPr>
              <a:defRPr/>
            </a:pPr>
            <a:r>
              <a:rPr lang="en-US" altLang="en-US" sz="1050" b="1" dirty="0"/>
              <a:t>else {   </a:t>
            </a:r>
            <a:r>
              <a:rPr lang="en-US" altLang="en-US" sz="1050" b="1" dirty="0" err="1"/>
              <a:t>printf</a:t>
            </a:r>
            <a:r>
              <a:rPr lang="en-US" altLang="en-US" sz="1050" b="1" dirty="0"/>
              <a:t>("Fork Failed");//fork failed  </a:t>
            </a:r>
          </a:p>
          <a:p>
            <a:pPr>
              <a:defRPr/>
            </a:pPr>
            <a:r>
              <a:rPr lang="en-US" altLang="en-US" sz="1050" b="1" dirty="0"/>
              <a:t>} }</a:t>
            </a:r>
          </a:p>
          <a:p>
            <a:pPr>
              <a:defRPr/>
            </a:pPr>
            <a:endParaRPr lang="en-US" altLang="en-US" sz="105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1E342DF-D03A-6CF9-7600-8BF3C8B14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 Program to print user I/P on Screen using pipe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8A11B466-8AAC-5A58-73AE-F3E31E09F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pPr>
              <a:defRPr/>
            </a:pPr>
            <a:r>
              <a:rPr lang="en-US" altLang="en-US" sz="1200" b="1" dirty="0"/>
              <a:t>#include&lt;</a:t>
            </a:r>
            <a:r>
              <a:rPr lang="en-US" altLang="en-US" sz="1200" b="1" dirty="0" err="1"/>
              <a:t>stdlib.h</a:t>
            </a:r>
            <a:r>
              <a:rPr lang="en-US" altLang="en-US" sz="1200" b="1" dirty="0"/>
              <a:t>&gt; </a:t>
            </a:r>
          </a:p>
          <a:p>
            <a:pPr>
              <a:defRPr/>
            </a:pPr>
            <a:r>
              <a:rPr lang="en-US" altLang="en-US" sz="1200" b="1" dirty="0"/>
              <a:t>#include&lt;</a:t>
            </a:r>
            <a:r>
              <a:rPr lang="en-US" altLang="en-US" sz="1200" b="1" dirty="0" err="1"/>
              <a:t>unistd.h</a:t>
            </a:r>
            <a:r>
              <a:rPr lang="en-US" altLang="en-US" sz="1200" b="1" dirty="0"/>
              <a:t>&gt; </a:t>
            </a:r>
          </a:p>
          <a:p>
            <a:pPr>
              <a:defRPr/>
            </a:pPr>
            <a:r>
              <a:rPr lang="en-US" altLang="en-US" sz="1200" b="1" dirty="0"/>
              <a:t>#include&lt;</a:t>
            </a:r>
            <a:r>
              <a:rPr lang="en-US" altLang="en-US" sz="1200" b="1" dirty="0" err="1"/>
              <a:t>stdio.h</a:t>
            </a:r>
            <a:r>
              <a:rPr lang="en-US" altLang="en-US" sz="1200" b="1" dirty="0"/>
              <a:t>&gt;</a:t>
            </a:r>
          </a:p>
          <a:p>
            <a:pPr>
              <a:defRPr/>
            </a:pPr>
            <a:r>
              <a:rPr lang="en-US" altLang="en-US" sz="1200" b="1" dirty="0"/>
              <a:t> #include&lt;</a:t>
            </a:r>
            <a:r>
              <a:rPr lang="en-US" altLang="en-US" sz="1200" b="1" dirty="0" err="1"/>
              <a:t>fcntl.h</a:t>
            </a:r>
            <a:r>
              <a:rPr lang="en-US" altLang="en-US" sz="1200" b="1" dirty="0"/>
              <a:t>&gt;</a:t>
            </a:r>
          </a:p>
          <a:p>
            <a:pPr>
              <a:defRPr/>
            </a:pPr>
            <a:r>
              <a:rPr lang="en-US" altLang="en-US" sz="1200" b="1" dirty="0"/>
              <a:t>void main()</a:t>
            </a:r>
          </a:p>
          <a:p>
            <a:pPr>
              <a:defRPr/>
            </a:pPr>
            <a:r>
              <a:rPr lang="en-US" altLang="en-US" sz="1200" b="1" dirty="0"/>
              <a:t>{ </a:t>
            </a:r>
          </a:p>
          <a:p>
            <a:pPr>
              <a:defRPr/>
            </a:pPr>
            <a:r>
              <a:rPr lang="en-US" altLang="en-US" sz="1200" b="1" dirty="0"/>
              <a:t>char buff[1024];</a:t>
            </a:r>
          </a:p>
          <a:p>
            <a:pPr>
              <a:defRPr/>
            </a:pPr>
            <a:r>
              <a:rPr lang="en-US" altLang="en-US" sz="1200" b="1" dirty="0"/>
              <a:t>int 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[2],n;</a:t>
            </a:r>
          </a:p>
          <a:p>
            <a:pPr>
              <a:defRPr/>
            </a:pPr>
            <a:r>
              <a:rPr lang="en-US" altLang="en-US" sz="1200" b="1" dirty="0"/>
              <a:t>pipe(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); /*Called pipe, pipe system call will return two file </a:t>
            </a:r>
            <a:r>
              <a:rPr lang="en-US" altLang="en-US" sz="1200" b="1" dirty="0" err="1"/>
              <a:t>descripter</a:t>
            </a:r>
            <a:r>
              <a:rPr lang="en-US" altLang="en-US" sz="1200" b="1" dirty="0"/>
              <a:t> 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[0] for read end and 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[1] for write end of the pipe*/</a:t>
            </a:r>
          </a:p>
          <a:p>
            <a:pPr>
              <a:defRPr/>
            </a:pPr>
            <a:r>
              <a:rPr lang="en-US" altLang="en-US" sz="1200" b="1" dirty="0"/>
              <a:t>int id = fork();	//fork system call creates a child process</a:t>
            </a:r>
          </a:p>
          <a:p>
            <a:pPr>
              <a:defRPr/>
            </a:pPr>
            <a:r>
              <a:rPr lang="en-US" altLang="en-US" sz="1200" b="1" dirty="0"/>
              <a:t>if(id==0)//child process</a:t>
            </a:r>
          </a:p>
          <a:p>
            <a:pPr>
              <a:defRPr/>
            </a:pPr>
            <a:r>
              <a:rPr lang="en-US" altLang="en-US" sz="1200" b="1" dirty="0"/>
              <a:t>{</a:t>
            </a:r>
          </a:p>
          <a:p>
            <a:pPr>
              <a:defRPr/>
            </a:pPr>
            <a:r>
              <a:rPr lang="en-US" altLang="en-US" sz="1200" b="1" dirty="0"/>
              <a:t>close(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[0]);</a:t>
            </a:r>
          </a:p>
          <a:p>
            <a:pPr>
              <a:defRPr/>
            </a:pPr>
            <a:r>
              <a:rPr lang="en-US" altLang="en-US" sz="1200" b="1" dirty="0"/>
              <a:t>while((n=read(0,buff,n))&gt;0)</a:t>
            </a:r>
          </a:p>
          <a:p>
            <a:pPr>
              <a:defRPr/>
            </a:pPr>
            <a:r>
              <a:rPr lang="en-US" altLang="en-US" sz="1200" b="1" dirty="0"/>
              <a:t>write(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[1],</a:t>
            </a:r>
            <a:r>
              <a:rPr lang="en-US" altLang="en-US" sz="1200" b="1" dirty="0" err="1"/>
              <a:t>buff,n</a:t>
            </a:r>
            <a:r>
              <a:rPr lang="en-US" altLang="en-US" sz="1200" b="1" dirty="0"/>
              <a:t>);   	</a:t>
            </a:r>
          </a:p>
          <a:p>
            <a:pPr>
              <a:defRPr/>
            </a:pPr>
            <a:r>
              <a:rPr lang="en-US" altLang="en-US" sz="1200" b="1" dirty="0"/>
              <a:t>}</a:t>
            </a:r>
          </a:p>
          <a:p>
            <a:pPr>
              <a:defRPr/>
            </a:pPr>
            <a:r>
              <a:rPr lang="en-US" altLang="en-US" sz="1200" b="1" dirty="0"/>
              <a:t>else if(id&gt;=0)//Parent Process</a:t>
            </a:r>
          </a:p>
          <a:p>
            <a:pPr>
              <a:defRPr/>
            </a:pPr>
            <a:r>
              <a:rPr lang="en-US" altLang="en-US" sz="1200" b="1" dirty="0"/>
              <a:t>{</a:t>
            </a:r>
          </a:p>
          <a:p>
            <a:pPr>
              <a:defRPr/>
            </a:pPr>
            <a:r>
              <a:rPr lang="en-US" altLang="en-US" sz="1200" b="1" dirty="0"/>
              <a:t>close(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[1]);	</a:t>
            </a:r>
          </a:p>
          <a:p>
            <a:pPr>
              <a:defRPr/>
            </a:pPr>
            <a:r>
              <a:rPr lang="en-US" altLang="en-US" sz="1200" b="1" dirty="0"/>
              <a:t>while((n=read(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[0],</a:t>
            </a:r>
            <a:r>
              <a:rPr lang="en-US" altLang="en-US" sz="1200" b="1" dirty="0" err="1"/>
              <a:t>buff,n</a:t>
            </a:r>
            <a:r>
              <a:rPr lang="en-US" altLang="en-US" sz="1200" b="1" dirty="0"/>
              <a:t>))&gt;0)</a:t>
            </a:r>
          </a:p>
          <a:p>
            <a:pPr>
              <a:defRPr/>
            </a:pPr>
            <a:r>
              <a:rPr lang="en-US" altLang="en-US" sz="1200" b="1" dirty="0"/>
              <a:t>write(1,buff,n);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200" b="1" dirty="0"/>
              <a:t>          }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200" b="1" dirty="0"/>
              <a:t>        else {   </a:t>
            </a:r>
            <a:r>
              <a:rPr lang="en-US" altLang="en-US" sz="1200" b="1" dirty="0" err="1"/>
              <a:t>printf</a:t>
            </a:r>
            <a:r>
              <a:rPr lang="en-US" altLang="en-US" sz="1200" b="1" dirty="0"/>
              <a:t>("Fork Failed");//fork failed  }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47D43AA2-E7CB-548A-9672-DDD8ABB84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C Program to redirect output of ls | wc to a file using pipe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60798543-769D-E5C3-5E2C-D40D5F5443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stdlib.h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unistd.h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stdio.h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fcntl.h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void main()</a:t>
            </a:r>
          </a:p>
          <a:p>
            <a:pPr>
              <a:defRPr/>
            </a:pPr>
            <a:r>
              <a:rPr lang="en-US" altLang="en-US" sz="950" b="1" dirty="0"/>
              <a:t>{ </a:t>
            </a:r>
          </a:p>
          <a:p>
            <a:pPr>
              <a:defRPr/>
            </a:pPr>
            <a:r>
              <a:rPr lang="en-US" altLang="en-US" sz="950" b="1" dirty="0"/>
              <a:t>int 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[2],fdt1; </a:t>
            </a:r>
          </a:p>
          <a:p>
            <a:pPr>
              <a:defRPr/>
            </a:pPr>
            <a:r>
              <a:rPr lang="en-US" altLang="en-US" sz="950" b="1" dirty="0"/>
              <a:t>pipe(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);  </a:t>
            </a:r>
          </a:p>
          <a:p>
            <a:pPr>
              <a:defRPr/>
            </a:pPr>
            <a:r>
              <a:rPr lang="en-US" altLang="en-US" sz="950" b="1" dirty="0"/>
              <a:t>int id = fork();</a:t>
            </a:r>
          </a:p>
          <a:p>
            <a:pPr>
              <a:defRPr/>
            </a:pPr>
            <a:r>
              <a:rPr lang="en-US" altLang="en-US" sz="950" b="1" dirty="0"/>
              <a:t>if(id==0)</a:t>
            </a:r>
          </a:p>
          <a:p>
            <a:pPr>
              <a:defRPr/>
            </a:pPr>
            <a:r>
              <a:rPr lang="en-US" altLang="en-US" sz="950" b="1" dirty="0"/>
              <a:t>{   	</a:t>
            </a:r>
          </a:p>
          <a:p>
            <a:pPr>
              <a:defRPr/>
            </a:pPr>
            <a:r>
              <a:rPr lang="en-US" altLang="en-US" sz="950" b="1" dirty="0"/>
              <a:t>close(1);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dup(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[1]);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[1]);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[0]);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</a:t>
            </a:r>
            <a:r>
              <a:rPr lang="en-US" altLang="en-US" sz="950" b="1" dirty="0" err="1"/>
              <a:t>execlp</a:t>
            </a:r>
            <a:r>
              <a:rPr lang="en-US" altLang="en-US" sz="950" b="1" dirty="0"/>
              <a:t>("</a:t>
            </a:r>
            <a:r>
              <a:rPr lang="en-US" altLang="en-US" sz="950" b="1" dirty="0" err="1"/>
              <a:t>ls","ls",NULL</a:t>
            </a:r>
            <a:r>
              <a:rPr lang="en-US" altLang="en-US" sz="950" b="1" dirty="0"/>
              <a:t>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}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else if(id&gt;0)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 {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fdt1=open("</a:t>
            </a:r>
            <a:r>
              <a:rPr lang="en-US" altLang="en-US" sz="950" b="1" dirty="0" err="1"/>
              <a:t>output.txt",O_WRONLY</a:t>
            </a:r>
            <a:r>
              <a:rPr lang="en-US" altLang="en-US" sz="950" b="1" dirty="0"/>
              <a:t>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             close(1);	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dup(fdt1);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close(fdt1);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[1]);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close(0);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dup(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[0]);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[0]);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	 </a:t>
            </a:r>
            <a:r>
              <a:rPr lang="en-US" altLang="en-US" sz="950" b="1" dirty="0" err="1"/>
              <a:t>execlp</a:t>
            </a:r>
            <a:r>
              <a:rPr lang="en-US" altLang="en-US" sz="950" b="1" dirty="0"/>
              <a:t>("</a:t>
            </a:r>
            <a:r>
              <a:rPr lang="en-US" altLang="en-US" sz="950" b="1" dirty="0" err="1"/>
              <a:t>wc</a:t>
            </a:r>
            <a:r>
              <a:rPr lang="en-US" altLang="en-US" sz="950" b="1" dirty="0"/>
              <a:t>","</a:t>
            </a:r>
            <a:r>
              <a:rPr lang="en-US" altLang="en-US" sz="950" b="1" dirty="0" err="1"/>
              <a:t>wc</a:t>
            </a:r>
            <a:r>
              <a:rPr lang="en-US" altLang="en-US" sz="950" b="1" dirty="0"/>
              <a:t>",NULL);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}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else{}}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6">
            <a:extLst>
              <a:ext uri="{FF2B5EF4-FFF2-40B4-BE49-F238E27FC236}">
                <a16:creationId xmlns:a16="http://schemas.microsoft.com/office/drawing/2014/main" id="{A909349F-BA63-7D57-75F2-F6937EFF8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152400"/>
            <a:ext cx="8229600" cy="576263"/>
          </a:xfrm>
        </p:spPr>
        <p:txBody>
          <a:bodyPr/>
          <a:lstStyle/>
          <a:p>
            <a:r>
              <a:rPr lang="en-US" altLang="en-US"/>
              <a:t>Named Pipes</a:t>
            </a:r>
          </a:p>
        </p:txBody>
      </p:sp>
      <p:sp>
        <p:nvSpPr>
          <p:cNvPr id="48131" name="Content Placeholder 7">
            <a:extLst>
              <a:ext uri="{FF2B5EF4-FFF2-40B4-BE49-F238E27FC236}">
                <a16:creationId xmlns:a16="http://schemas.microsoft.com/office/drawing/2014/main" id="{219955C1-E65C-999B-B4B7-71DEB69666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061200" cy="4530725"/>
          </a:xfrm>
        </p:spPr>
        <p:txBody>
          <a:bodyPr/>
          <a:lstStyle/>
          <a:p>
            <a:r>
              <a:rPr lang="en-US" altLang="en-US"/>
              <a:t>Named Pipes are more powerful than ordinary pipes</a:t>
            </a:r>
          </a:p>
          <a:p>
            <a:r>
              <a:rPr lang="en-US" altLang="en-US"/>
              <a:t>Communication is bidirectional</a:t>
            </a:r>
          </a:p>
          <a:p>
            <a:r>
              <a:rPr lang="en-US" altLang="en-US"/>
              <a:t>No parent-child relationship is necessary between the communicating processes</a:t>
            </a:r>
          </a:p>
          <a:p>
            <a:r>
              <a:rPr lang="en-US" altLang="en-US"/>
              <a:t>Several processes can use the named pipe for communication</a:t>
            </a:r>
          </a:p>
          <a:p>
            <a:r>
              <a:rPr lang="en-US" altLang="en-US"/>
              <a:t>Provided on both UNIX and Windows systems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DCE2655-B928-37D0-7D50-3E6098E95F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6">
            <a:extLst>
              <a:ext uri="{FF2B5EF4-FFF2-40B4-BE49-F238E27FC236}">
                <a16:creationId xmlns:a16="http://schemas.microsoft.com/office/drawing/2014/main" id="{08CA8EB1-EC62-0370-613B-973352C45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7767D90-B001-A714-3260-DADEFBC062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5175" y="958850"/>
          <a:ext cx="7612063" cy="4933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12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395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// C program to illustrate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// open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#include&lt;</a:t>
                      </a:r>
                      <a:r>
                        <a:rPr lang="en-US" sz="1400" dirty="0" err="1">
                          <a:effectLst/>
                        </a:rPr>
                        <a:t>stdio.h</a:t>
                      </a:r>
                      <a:r>
                        <a:rPr lang="en-US" sz="14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#include&lt;</a:t>
                      </a:r>
                      <a:r>
                        <a:rPr lang="en-US" sz="1400" dirty="0" err="1">
                          <a:effectLst/>
                        </a:rPr>
                        <a:t>fcntl.h</a:t>
                      </a:r>
                      <a:r>
                        <a:rPr lang="en-US" sz="14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#include&lt;</a:t>
                      </a:r>
                      <a:r>
                        <a:rPr lang="en-US" sz="1400" dirty="0" err="1">
                          <a:effectLst/>
                        </a:rPr>
                        <a:t>errno.h</a:t>
                      </a:r>
                      <a:r>
                        <a:rPr lang="en-US" sz="14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extern int </a:t>
                      </a:r>
                      <a:r>
                        <a:rPr lang="en-US" sz="1400" dirty="0" err="1">
                          <a:effectLst/>
                        </a:rPr>
                        <a:t>errno</a:t>
                      </a:r>
                      <a:r>
                        <a:rPr lang="en-US" sz="1400" dirty="0">
                          <a:effectLst/>
                        </a:rPr>
                        <a:t>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 main()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{    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// if file does not have in directory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// then file foo.txt is created.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int 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 = open("foo.txt", O_RDONLY | O_CREAT);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</a:t>
                      </a:r>
                      <a:r>
                        <a:rPr lang="en-US" sz="1400" dirty="0" err="1">
                          <a:effectLst/>
                        </a:rPr>
                        <a:t>printf</a:t>
                      </a:r>
                      <a:r>
                        <a:rPr lang="en-US" sz="1400" dirty="0">
                          <a:effectLst/>
                        </a:rPr>
                        <a:t>("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 = %d/n", 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if (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 ==-1)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// print which type of error have in a code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</a:t>
                      </a:r>
                      <a:r>
                        <a:rPr lang="en-US" sz="1400" dirty="0" err="1">
                          <a:effectLst/>
                        </a:rPr>
                        <a:t>printf</a:t>
                      </a:r>
                      <a:r>
                        <a:rPr lang="en-US" sz="1400" dirty="0">
                          <a:effectLst/>
                        </a:rPr>
                        <a:t>("Error Number % d\n", </a:t>
                      </a:r>
                      <a:r>
                        <a:rPr lang="en-US" sz="1400" dirty="0" err="1">
                          <a:effectLst/>
                        </a:rPr>
                        <a:t>errno</a:t>
                      </a:r>
                      <a:r>
                        <a:rPr lang="en-US" sz="1400" dirty="0">
                          <a:effectLst/>
                        </a:rPr>
                        <a:t>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// print program detail "Success or failure"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</a:t>
                      </a:r>
                      <a:r>
                        <a:rPr lang="en-US" sz="1400" dirty="0" err="1">
                          <a:effectLst/>
                        </a:rPr>
                        <a:t>perror</a:t>
                      </a:r>
                      <a:r>
                        <a:rPr lang="en-US" sz="1400" dirty="0">
                          <a:effectLst/>
                        </a:rPr>
                        <a:t>("Program");                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}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return 0;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}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25" name="Rectangle 2">
            <a:extLst>
              <a:ext uri="{FF2B5EF4-FFF2-40B4-BE49-F238E27FC236}">
                <a16:creationId xmlns:a16="http://schemas.microsoft.com/office/drawing/2014/main" id="{DF842B1E-AFE1-4CB3-2A4A-F9EE93378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5892800"/>
            <a:ext cx="45720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 b="1">
                <a:latin typeface="&amp;quot"/>
                <a:cs typeface="Times New Roman" panose="02020603050405020304" pitchFamily="18" charset="0"/>
              </a:rPr>
              <a:t>Output:    </a:t>
            </a:r>
            <a:r>
              <a:rPr kumimoji="0" lang="en-US" altLang="en-US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fd = 3</a:t>
            </a:r>
            <a:endParaRPr kumimoji="0" lang="en-US" altLang="en-US" sz="16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>
            <a:extLst>
              <a:ext uri="{FF2B5EF4-FFF2-40B4-BE49-F238E27FC236}">
                <a16:creationId xmlns:a16="http://schemas.microsoft.com/office/drawing/2014/main" id="{297C4FAA-FEA1-BE22-B668-F4B16A9EF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6FC42-427D-CE6E-E142-5F9CAFBF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13715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b="1" dirty="0"/>
              <a:t>3. close: </a:t>
            </a:r>
            <a:r>
              <a:rPr lang="en-US" dirty="0"/>
              <a:t>Tells the operating system you are done with a file descriptor and Close the file which pointed by </a:t>
            </a:r>
            <a:r>
              <a:rPr lang="en-US" dirty="0" err="1"/>
              <a:t>fd</a:t>
            </a:r>
            <a:r>
              <a:rPr lang="en-US" dirty="0"/>
              <a:t>. </a:t>
            </a:r>
            <a:endParaRPr lang="en-US" sz="1600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b="1" dirty="0"/>
              <a:t>Syntax in C language</a:t>
            </a:r>
            <a:endParaRPr lang="en-US" sz="1600" dirty="0"/>
          </a:p>
          <a:p>
            <a:pPr marL="793750" indent="-223838">
              <a:defRPr/>
            </a:pPr>
            <a:r>
              <a:rPr lang="en-US" dirty="0"/>
              <a:t>#include &lt;</a:t>
            </a:r>
            <a:r>
              <a:rPr lang="en-US" dirty="0" err="1"/>
              <a:t>fcntl.h</a:t>
            </a:r>
            <a:r>
              <a:rPr lang="en-US" dirty="0"/>
              <a:t>&gt;</a:t>
            </a:r>
            <a:endParaRPr lang="en-US" sz="1600" dirty="0"/>
          </a:p>
          <a:p>
            <a:pPr marL="793750" indent="-223838">
              <a:defRPr/>
            </a:pPr>
            <a:r>
              <a:rPr lang="en-US" dirty="0"/>
              <a:t>int close(int </a:t>
            </a:r>
            <a:r>
              <a:rPr lang="en-US" dirty="0" err="1"/>
              <a:t>fd</a:t>
            </a:r>
            <a:r>
              <a:rPr lang="en-US" dirty="0"/>
              <a:t>); </a:t>
            </a:r>
            <a:endParaRPr lang="en-US" sz="1600" dirty="0"/>
          </a:p>
          <a:p>
            <a:pPr>
              <a:defRPr/>
            </a:pPr>
            <a:r>
              <a:rPr lang="en-US" b="1" dirty="0"/>
              <a:t>Parameter</a:t>
            </a:r>
            <a:r>
              <a:rPr lang="en-US" dirty="0"/>
              <a:t> </a:t>
            </a:r>
            <a:endParaRPr lang="en-US" sz="1600" dirty="0"/>
          </a:p>
          <a:p>
            <a:pPr lvl="1">
              <a:defRPr/>
            </a:pPr>
            <a:r>
              <a:rPr lang="en-US" b="1" dirty="0" err="1"/>
              <a:t>fd</a:t>
            </a:r>
            <a:r>
              <a:rPr lang="en-US" b="1" dirty="0"/>
              <a:t> :</a:t>
            </a:r>
            <a:r>
              <a:rPr lang="en-US" dirty="0"/>
              <a:t>file descriptor</a:t>
            </a:r>
            <a:endParaRPr lang="en-US" sz="1600" dirty="0"/>
          </a:p>
          <a:p>
            <a:pPr>
              <a:defRPr/>
            </a:pPr>
            <a:r>
              <a:rPr lang="en-US" b="1" dirty="0"/>
              <a:t>Return</a:t>
            </a:r>
            <a:r>
              <a:rPr lang="en-US" dirty="0"/>
              <a:t> </a:t>
            </a:r>
            <a:endParaRPr lang="en-US" sz="1600" dirty="0"/>
          </a:p>
          <a:p>
            <a:pPr lvl="1">
              <a:defRPr/>
            </a:pPr>
            <a:r>
              <a:rPr lang="en-US" b="1" dirty="0"/>
              <a:t>0</a:t>
            </a:r>
            <a:r>
              <a:rPr lang="en-US" dirty="0"/>
              <a:t> on success.</a:t>
            </a:r>
            <a:endParaRPr lang="en-US" sz="1600" dirty="0"/>
          </a:p>
          <a:p>
            <a:pPr lvl="1">
              <a:defRPr/>
            </a:pPr>
            <a:r>
              <a:rPr lang="en-US" b="1" dirty="0"/>
              <a:t>-1</a:t>
            </a:r>
            <a:r>
              <a:rPr lang="en-US" dirty="0"/>
              <a:t> on error.</a:t>
            </a:r>
            <a:endParaRPr lang="en-US" sz="1600" dirty="0"/>
          </a:p>
          <a:p>
            <a:pPr>
              <a:defRPr/>
            </a:pPr>
            <a:r>
              <a:rPr lang="en-US" b="1" dirty="0"/>
              <a:t>How it works in the OS </a:t>
            </a:r>
            <a:endParaRPr lang="en-US" sz="1600" dirty="0"/>
          </a:p>
          <a:p>
            <a:pPr lvl="1">
              <a:defRPr/>
            </a:pPr>
            <a:r>
              <a:rPr lang="en-US" dirty="0"/>
              <a:t>Destroy file table entry referenced by element </a:t>
            </a:r>
            <a:r>
              <a:rPr lang="en-US" dirty="0" err="1"/>
              <a:t>fd</a:t>
            </a:r>
            <a:r>
              <a:rPr lang="en-US" dirty="0"/>
              <a:t> of file descriptor table</a:t>
            </a:r>
            <a:br>
              <a:rPr lang="en-US" dirty="0"/>
            </a:br>
            <a:r>
              <a:rPr lang="en-US" dirty="0"/>
              <a:t>– As long as no other process is pointing to it!</a:t>
            </a:r>
            <a:endParaRPr lang="en-US" sz="1600" dirty="0"/>
          </a:p>
          <a:p>
            <a:pPr lvl="1">
              <a:defRPr/>
            </a:pPr>
            <a:r>
              <a:rPr lang="en-US" dirty="0"/>
              <a:t>Set element </a:t>
            </a:r>
            <a:r>
              <a:rPr lang="en-US" dirty="0" err="1"/>
              <a:t>fd</a:t>
            </a:r>
            <a:r>
              <a:rPr lang="en-US" dirty="0"/>
              <a:t> of file descriptor table to </a:t>
            </a:r>
            <a:r>
              <a:rPr lang="en-US" b="1" dirty="0"/>
              <a:t>NULL</a:t>
            </a:r>
            <a:endParaRPr lang="en-US" sz="16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>
            <a:extLst>
              <a:ext uri="{FF2B5EF4-FFF2-40B4-BE49-F238E27FC236}">
                <a16:creationId xmlns:a16="http://schemas.microsoft.com/office/drawing/2014/main" id="{AC1B55EC-858A-CD61-53E1-1ED714B86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980F700-B45E-A11E-D08F-3F52F207B2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6450" y="1184275"/>
          <a:ext cx="3316288" cy="4152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// C program to illustrate close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#include&lt;</a:t>
                      </a:r>
                      <a:r>
                        <a:rPr lang="en-US" sz="1200" dirty="0" err="1">
                          <a:effectLst/>
                        </a:rPr>
                        <a:t>stdio.h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 &lt;</a:t>
                      </a:r>
                      <a:r>
                        <a:rPr lang="en-US" sz="1200" dirty="0" err="1">
                          <a:effectLst/>
                        </a:rPr>
                        <a:t>fcntl.h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 main()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int fd1 = open("foo.txt", O_RDONLY);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if (fd1 &lt; 0)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</a:t>
                      </a:r>
                      <a:r>
                        <a:rPr lang="en-US" sz="1200" dirty="0" err="1">
                          <a:effectLst/>
                        </a:rPr>
                        <a:t>perror</a:t>
                      </a:r>
                      <a:r>
                        <a:rPr lang="en-US" sz="1200" dirty="0">
                          <a:effectLst/>
                        </a:rPr>
                        <a:t>("c1");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exit(1);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}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</a:t>
                      </a:r>
                      <a:r>
                        <a:rPr lang="en-US" sz="1200" dirty="0" err="1">
                          <a:effectLst/>
                        </a:rPr>
                        <a:t>printf</a:t>
                      </a:r>
                      <a:r>
                        <a:rPr lang="en-US" sz="1200" dirty="0">
                          <a:effectLst/>
                        </a:rPr>
                        <a:t>("opened the </a:t>
                      </a:r>
                      <a:r>
                        <a:rPr lang="en-US" sz="1200" dirty="0" err="1">
                          <a:effectLst/>
                        </a:rPr>
                        <a:t>fd</a:t>
                      </a:r>
                      <a:r>
                        <a:rPr lang="en-US" sz="1200" dirty="0">
                          <a:effectLst/>
                        </a:rPr>
                        <a:t> = % d\n", fd1);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// Using close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if (close(fd1) &lt; 0)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</a:t>
                      </a:r>
                      <a:r>
                        <a:rPr lang="en-US" sz="1200" dirty="0" err="1">
                          <a:effectLst/>
                        </a:rPr>
                        <a:t>perror</a:t>
                      </a:r>
                      <a:r>
                        <a:rPr lang="en-US" sz="1200" dirty="0">
                          <a:effectLst/>
                        </a:rPr>
                        <a:t>("c1");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exit(1);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}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</a:t>
                      </a:r>
                      <a:r>
                        <a:rPr lang="en-US" sz="1200" dirty="0" err="1">
                          <a:effectLst/>
                        </a:rPr>
                        <a:t>printf</a:t>
                      </a:r>
                      <a:r>
                        <a:rPr lang="en-US" sz="1200" dirty="0">
                          <a:effectLst/>
                        </a:rPr>
                        <a:t>("closed the </a:t>
                      </a:r>
                      <a:r>
                        <a:rPr lang="en-US" sz="1200" dirty="0" err="1">
                          <a:effectLst/>
                        </a:rPr>
                        <a:t>fd</a:t>
                      </a:r>
                      <a:r>
                        <a:rPr lang="en-US" sz="1200" dirty="0">
                          <a:effectLst/>
                        </a:rPr>
                        <a:t>.\n");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1" name="Rectangle 5">
            <a:extLst>
              <a:ext uri="{FF2B5EF4-FFF2-40B4-BE49-F238E27FC236}">
                <a16:creationId xmlns:a16="http://schemas.microsoft.com/office/drawing/2014/main" id="{5B8A52DB-D79D-7F9C-C8D9-4955FF355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337175"/>
            <a:ext cx="359886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opened the fd = 3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closed the fd.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6BC8FE-FFDE-2150-4E10-16E8132FE763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184275"/>
          <a:ext cx="3597275" cy="2655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43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</a:t>
                      </a:r>
                      <a:r>
                        <a:rPr lang="en-US" sz="1200" dirty="0">
                          <a:effectLst/>
                        </a:rPr>
                        <a:t>C program to illustrate close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#include&lt;</a:t>
                      </a:r>
                      <a:r>
                        <a:rPr lang="en-US" sz="1200" dirty="0" err="1">
                          <a:effectLst/>
                        </a:rPr>
                        <a:t>stdio.h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#include&lt;</a:t>
                      </a:r>
                      <a:r>
                        <a:rPr lang="en-US" sz="1200" dirty="0" err="1">
                          <a:effectLst/>
                        </a:rPr>
                        <a:t>fcntl.h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 main()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// assume that foo.txt is already created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int fd1 = open("foo.txt", O_RDONLY, 0);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close(fd1);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// assume that baz.txt is already created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int fd2 = open("baz.txt", O_RDONLY, 0);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</a:t>
                      </a:r>
                      <a:r>
                        <a:rPr lang="en-US" sz="1200" dirty="0" err="1">
                          <a:effectLst/>
                        </a:rPr>
                        <a:t>printf</a:t>
                      </a:r>
                      <a:r>
                        <a:rPr lang="en-US" sz="1200" dirty="0">
                          <a:effectLst/>
                        </a:rPr>
                        <a:t>("fd2 = % d\n", fd2);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exit(0);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 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8" name="Rectangle 7">
            <a:extLst>
              <a:ext uri="{FF2B5EF4-FFF2-40B4-BE49-F238E27FC236}">
                <a16:creationId xmlns:a16="http://schemas.microsoft.com/office/drawing/2014/main" id="{DB75354D-82C4-EAE9-895B-7DEABE57F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51275"/>
            <a:ext cx="41148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fd2 = 3</a:t>
            </a:r>
            <a:endParaRPr kumimoji="0" lang="en-US" alt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Here, In this code first open() returns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because when main process created, then fd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0, 1, 2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are already taken by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stdin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,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stdout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and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stderr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So first unused file descriptor is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in file descriptor table. After that in close() system call is free it this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file descriptor and then after set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file descriptor as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null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So when we called second open(), then first unused fd is also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So, output of this program is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</a:t>
            </a:r>
            <a:endParaRPr kumimoji="0"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>
            <a:extLst>
              <a:ext uri="{FF2B5EF4-FFF2-40B4-BE49-F238E27FC236}">
                <a16:creationId xmlns:a16="http://schemas.microsoft.com/office/drawing/2014/main" id="{A393D652-1B24-F6FB-4E03-8B9C7720F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DB773-E7D1-3730-83F1-0B7FA796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200" b="1" dirty="0"/>
              <a:t>4. read: </a:t>
            </a:r>
            <a:r>
              <a:rPr lang="en-US" sz="1200" dirty="0"/>
              <a:t>From the file indicated by the file descriptor </a:t>
            </a:r>
            <a:r>
              <a:rPr lang="en-US" sz="1200" dirty="0" err="1"/>
              <a:t>fd</a:t>
            </a:r>
            <a:r>
              <a:rPr lang="en-US" sz="1200" dirty="0"/>
              <a:t>, the read() function reads </a:t>
            </a:r>
            <a:r>
              <a:rPr lang="en-US" sz="1200" dirty="0" err="1"/>
              <a:t>cnt</a:t>
            </a:r>
            <a:r>
              <a:rPr lang="en-US" sz="1200" dirty="0"/>
              <a:t> bytes of input into the memory area indicated by </a:t>
            </a:r>
            <a:r>
              <a:rPr lang="en-US" sz="1200" dirty="0" err="1"/>
              <a:t>buf</a:t>
            </a:r>
            <a:r>
              <a:rPr lang="en-US" sz="1200" dirty="0"/>
              <a:t>. A successful read() updates the access time for the file.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200" b="1" dirty="0"/>
              <a:t>Syntax in C language </a:t>
            </a:r>
            <a:endParaRPr lang="en-US" sz="1200" dirty="0"/>
          </a:p>
          <a:p>
            <a:pPr>
              <a:defRPr/>
            </a:pPr>
            <a:r>
              <a:rPr lang="en-US" sz="1200" dirty="0" err="1"/>
              <a:t>size_t</a:t>
            </a:r>
            <a:r>
              <a:rPr lang="en-US" sz="1200" dirty="0"/>
              <a:t> read (int </a:t>
            </a:r>
            <a:r>
              <a:rPr lang="en-US" sz="1200" dirty="0" err="1"/>
              <a:t>fd</a:t>
            </a:r>
            <a:r>
              <a:rPr lang="en-US" sz="1200" dirty="0"/>
              <a:t>, void* </a:t>
            </a:r>
            <a:r>
              <a:rPr lang="en-US" sz="1200" dirty="0" err="1"/>
              <a:t>buf</a:t>
            </a:r>
            <a:r>
              <a:rPr lang="en-US" sz="1200" dirty="0"/>
              <a:t>, 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cnt</a:t>
            </a:r>
            <a:r>
              <a:rPr lang="en-US" sz="1200" dirty="0"/>
              <a:t>);  </a:t>
            </a:r>
          </a:p>
          <a:p>
            <a:pPr>
              <a:defRPr/>
            </a:pPr>
            <a:r>
              <a:rPr lang="en-US" sz="1200" b="1" dirty="0"/>
              <a:t>Parameters </a:t>
            </a:r>
            <a:br>
              <a:rPr lang="en-US" sz="1200" dirty="0"/>
            </a:br>
            <a:endParaRPr lang="en-US" sz="1200" dirty="0"/>
          </a:p>
          <a:p>
            <a:pPr lvl="1">
              <a:defRPr/>
            </a:pPr>
            <a:r>
              <a:rPr lang="en-US" sz="1200" b="1" dirty="0" err="1"/>
              <a:t>fd</a:t>
            </a:r>
            <a:r>
              <a:rPr lang="en-US" sz="1200" b="1" dirty="0"/>
              <a:t>:</a:t>
            </a:r>
            <a:r>
              <a:rPr lang="en-US" sz="1200" dirty="0"/>
              <a:t> file </a:t>
            </a:r>
            <a:r>
              <a:rPr lang="en-US" sz="1200" dirty="0" err="1"/>
              <a:t>descripter</a:t>
            </a:r>
            <a:r>
              <a:rPr lang="en-US" sz="1200" dirty="0"/>
              <a:t> </a:t>
            </a:r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b="1" dirty="0"/>
              <a:t>:</a:t>
            </a:r>
            <a:r>
              <a:rPr lang="en-US" sz="1200" dirty="0"/>
              <a:t> buffer to read data from </a:t>
            </a:r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b="1" dirty="0"/>
              <a:t>:</a:t>
            </a:r>
            <a:r>
              <a:rPr lang="en-US" sz="1200" dirty="0"/>
              <a:t> length of buffer</a:t>
            </a:r>
          </a:p>
          <a:p>
            <a:pPr>
              <a:defRPr/>
            </a:pPr>
            <a:r>
              <a:rPr lang="en-US" sz="1200" b="1" dirty="0"/>
              <a:t>Returns: How many bytes were actually read </a:t>
            </a:r>
            <a:endParaRPr lang="en-US" sz="1200" dirty="0"/>
          </a:p>
          <a:p>
            <a:pPr lvl="1">
              <a:defRPr/>
            </a:pPr>
            <a:r>
              <a:rPr lang="en-US" sz="1200" dirty="0"/>
              <a:t>return Number of bytes read on success </a:t>
            </a:r>
          </a:p>
          <a:p>
            <a:pPr lvl="1">
              <a:defRPr/>
            </a:pPr>
            <a:r>
              <a:rPr lang="en-US" sz="1200" dirty="0"/>
              <a:t>return 0 on reaching end of file </a:t>
            </a:r>
          </a:p>
          <a:p>
            <a:pPr lvl="1">
              <a:defRPr/>
            </a:pPr>
            <a:r>
              <a:rPr lang="en-US" sz="1200" dirty="0"/>
              <a:t>return -1 on error</a:t>
            </a:r>
          </a:p>
          <a:p>
            <a:pPr lvl="1">
              <a:defRPr/>
            </a:pPr>
            <a:r>
              <a:rPr lang="en-US" sz="1200" dirty="0"/>
              <a:t>return -1 on signal interrupt</a:t>
            </a:r>
          </a:p>
          <a:p>
            <a:pPr>
              <a:defRPr/>
            </a:pPr>
            <a:r>
              <a:rPr lang="en-US" sz="1200" b="1" dirty="0"/>
              <a:t>Important points </a:t>
            </a:r>
            <a:endParaRPr lang="en-US" sz="1200" dirty="0"/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dirty="0"/>
              <a:t> needs to point to a valid memory location with length not smaller than the specified size because of overflow.</a:t>
            </a:r>
          </a:p>
          <a:p>
            <a:pPr lvl="1">
              <a:defRPr/>
            </a:pPr>
            <a:r>
              <a:rPr lang="en-US" sz="1200" b="1" dirty="0" err="1"/>
              <a:t>fd</a:t>
            </a:r>
            <a:r>
              <a:rPr lang="en-US" sz="1200" dirty="0"/>
              <a:t> should be a valid file descriptor returned from open() to perform read operation because if </a:t>
            </a:r>
            <a:r>
              <a:rPr lang="en-US" sz="1200" dirty="0" err="1"/>
              <a:t>fd</a:t>
            </a:r>
            <a:r>
              <a:rPr lang="en-US" sz="1200" dirty="0"/>
              <a:t> is NULL then read should generate error.</a:t>
            </a:r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dirty="0"/>
              <a:t> is the requested number of bytes read, while the return value is the actual number of bytes read. Also, some times read system call should read less bytes than </a:t>
            </a:r>
            <a:r>
              <a:rPr lang="en-US" sz="1200" dirty="0" err="1"/>
              <a:t>cnt</a:t>
            </a:r>
            <a:r>
              <a:rPr lang="en-US" sz="1200" dirty="0"/>
              <a:t>.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>
            <a:extLst>
              <a:ext uri="{FF2B5EF4-FFF2-40B4-BE49-F238E27FC236}">
                <a16:creationId xmlns:a16="http://schemas.microsoft.com/office/drawing/2014/main" id="{30AB9211-7950-DD62-3BE5-249A191A3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493351F-0D6A-8E8F-047E-3BFE503F88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54113"/>
          <a:ext cx="7172325" cy="3189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92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read system Call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 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main()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*c = (char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*) </a:t>
                      </a:r>
                      <a:r>
                        <a:rPr lang="en-US" sz="1000" dirty="0" err="1">
                          <a:effectLst/>
                        </a:rPr>
                        <a:t>calloc</a:t>
                      </a:r>
                      <a:r>
                        <a:rPr lang="en-US" sz="1000" dirty="0">
                          <a:effectLst/>
                        </a:rPr>
                        <a:t>(100, </a:t>
                      </a:r>
                      <a:r>
                        <a:rPr lang="en-US" sz="1000" dirty="0" err="1">
                          <a:effectLst/>
                        </a:rPr>
                        <a:t>sizeof</a:t>
                      </a:r>
                      <a:r>
                        <a:rPr lang="en-US" sz="1000" dirty="0">
                          <a:effectLst/>
                        </a:rPr>
                        <a:t>(char));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= open("foo.txt", O_RDONLY);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if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&lt; 0) { </a:t>
                      </a:r>
                      <a:r>
                        <a:rPr lang="en-US" sz="1000" dirty="0" err="1">
                          <a:effectLst/>
                        </a:rPr>
                        <a:t>perror</a:t>
                      </a:r>
                      <a:r>
                        <a:rPr lang="en-US" sz="1000" dirty="0">
                          <a:effectLst/>
                        </a:rPr>
                        <a:t>("r1"); exit(1); }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 = read(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c, 10);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("called read(% d, c, 10).  returned that %d bytes  were read.\n",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c[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] = '\0';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("Those bytes are as follows: % s\n", c);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17" name="Rectangle 4">
            <a:extLst>
              <a:ext uri="{FF2B5EF4-FFF2-40B4-BE49-F238E27FC236}">
                <a16:creationId xmlns:a16="http://schemas.microsoft.com/office/drawing/2014/main" id="{0093F33E-7754-C1FA-518A-E398F422A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14863"/>
            <a:ext cx="6146800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called read(3, c, 10).  returned that 10 bytes  were read.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Those bytes are as follows: 0 0 0 foo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>
            <a:extLst>
              <a:ext uri="{FF2B5EF4-FFF2-40B4-BE49-F238E27FC236}">
                <a16:creationId xmlns:a16="http://schemas.microsoft.com/office/drawing/2014/main" id="{C4434154-FF3B-5C1F-6A3B-C4FA63A60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D5F6B26-7BF8-1AA2-8EB1-015F72BCC2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66813"/>
          <a:ext cx="5664200" cy="2905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125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read system Call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main()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c;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fd1 = Open("foobar.txt", O_RDONLY, 0);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fd2 = Open("foobar.txt", O_RDONLY, 0);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Read(fd1, &amp;c, 1);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Read(fd2, &amp;c, 1);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("c = % c\n", c);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exit(0);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65" name="Rectangle 6">
            <a:extLst>
              <a:ext uri="{FF2B5EF4-FFF2-40B4-BE49-F238E27FC236}">
                <a16:creationId xmlns:a16="http://schemas.microsoft.com/office/drawing/2014/main" id="{DD2FB814-ACA7-8208-9082-F4C06732D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071938"/>
            <a:ext cx="8097837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f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The descriptors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fd1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and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fd2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each have their own open file table entry, so each descriptor has its own file position for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foobar.txt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. Thus, the read from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fd2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reads the first byte of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foobar.txt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, and the output is </a:t>
            </a:r>
            <a:r>
              <a:rPr kumimoji="0" lang="en-US" altLang="en-US" b="1">
                <a:latin typeface="&amp;quot"/>
                <a:cs typeface="Times New Roman" panose="02020603050405020304" pitchFamily="18" charset="0"/>
              </a:rPr>
              <a:t>c = f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, not </a:t>
            </a:r>
            <a:r>
              <a:rPr kumimoji="0" lang="en-US" altLang="en-US" b="1">
                <a:latin typeface="&amp;quot"/>
                <a:cs typeface="Times New Roman" panose="02020603050405020304" pitchFamily="18" charset="0"/>
              </a:rPr>
              <a:t>c = o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. </a:t>
            </a:r>
            <a:endParaRPr kumimoji="0"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>
            <a:extLst>
              <a:ext uri="{FF2B5EF4-FFF2-40B4-BE49-F238E27FC236}">
                <a16:creationId xmlns:a16="http://schemas.microsoft.com/office/drawing/2014/main" id="{744D5CC1-57EC-FBFF-A41D-E4D87DCD9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B30F-558D-1CF5-D0B8-37690FD3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34670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200" b="1" dirty="0"/>
              <a:t>5. write: </a:t>
            </a:r>
            <a:r>
              <a:rPr lang="en-US" sz="1200" dirty="0"/>
              <a:t>Writes </a:t>
            </a:r>
            <a:r>
              <a:rPr lang="en-US" sz="1200" dirty="0" err="1"/>
              <a:t>cnt</a:t>
            </a:r>
            <a:r>
              <a:rPr lang="en-US" sz="1200" dirty="0"/>
              <a:t> bytes from </a:t>
            </a:r>
            <a:r>
              <a:rPr lang="en-US" sz="1200" dirty="0" err="1"/>
              <a:t>buf</a:t>
            </a:r>
            <a:r>
              <a:rPr lang="en-US" sz="1200" dirty="0"/>
              <a:t> to the file associated with </a:t>
            </a:r>
            <a:r>
              <a:rPr lang="en-US" sz="1200" dirty="0" err="1"/>
              <a:t>fd</a:t>
            </a:r>
            <a:r>
              <a:rPr lang="en-US" sz="1200" dirty="0"/>
              <a:t>. If </a:t>
            </a:r>
            <a:r>
              <a:rPr lang="en-US" sz="1200" dirty="0" err="1"/>
              <a:t>cnt</a:t>
            </a:r>
            <a:r>
              <a:rPr lang="en-US" sz="1200" dirty="0"/>
              <a:t> is zero, write() simply returns 0 without attempting any other action. </a:t>
            </a:r>
            <a:endParaRPr lang="en-US" sz="1100" dirty="0"/>
          </a:p>
          <a:p>
            <a:pPr>
              <a:defRPr/>
            </a:pPr>
            <a:r>
              <a:rPr lang="en-US" sz="1200" dirty="0"/>
              <a:t>#include &lt;</a:t>
            </a:r>
            <a:r>
              <a:rPr lang="en-US" sz="1200" dirty="0" err="1"/>
              <a:t>fcntl.h</a:t>
            </a:r>
            <a:r>
              <a:rPr lang="en-US" sz="1200" dirty="0"/>
              <a:t>&gt;</a:t>
            </a:r>
            <a:endParaRPr lang="en-US" sz="1100" dirty="0"/>
          </a:p>
          <a:p>
            <a:pPr>
              <a:defRPr/>
            </a:pPr>
            <a:r>
              <a:rPr lang="en-US" sz="1200" dirty="0" err="1"/>
              <a:t>size_t</a:t>
            </a:r>
            <a:r>
              <a:rPr lang="en-US" sz="1200" dirty="0"/>
              <a:t> write (int </a:t>
            </a:r>
            <a:r>
              <a:rPr lang="en-US" sz="1200" dirty="0" err="1"/>
              <a:t>fd</a:t>
            </a:r>
            <a:r>
              <a:rPr lang="en-US" sz="1200" dirty="0"/>
              <a:t>, void* </a:t>
            </a:r>
            <a:r>
              <a:rPr lang="en-US" sz="1200" dirty="0" err="1"/>
              <a:t>buf</a:t>
            </a:r>
            <a:r>
              <a:rPr lang="en-US" sz="1200" dirty="0"/>
              <a:t>, 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cnt</a:t>
            </a:r>
            <a:r>
              <a:rPr lang="en-US" sz="1200" dirty="0"/>
              <a:t>); </a:t>
            </a:r>
            <a:endParaRPr lang="en-US" sz="1100" dirty="0"/>
          </a:p>
          <a:p>
            <a:pPr>
              <a:defRPr/>
            </a:pPr>
            <a:r>
              <a:rPr lang="en-US" sz="1200" b="1" dirty="0"/>
              <a:t>Parameters 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fd</a:t>
            </a:r>
            <a:r>
              <a:rPr lang="en-US" sz="1200" b="1" dirty="0"/>
              <a:t>:</a:t>
            </a:r>
            <a:r>
              <a:rPr lang="en-US" sz="1200" dirty="0"/>
              <a:t> file </a:t>
            </a:r>
            <a:r>
              <a:rPr lang="en-US" sz="1200" dirty="0" err="1"/>
              <a:t>descripter</a:t>
            </a:r>
            <a:r>
              <a:rPr lang="en-US" sz="1200" dirty="0"/>
              <a:t> 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b="1" dirty="0"/>
              <a:t>:</a:t>
            </a:r>
            <a:r>
              <a:rPr lang="en-US" sz="1200" dirty="0"/>
              <a:t> buffer to write data to 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b="1" dirty="0"/>
              <a:t>:</a:t>
            </a:r>
            <a:r>
              <a:rPr lang="en-US" sz="1200" dirty="0"/>
              <a:t> length of buffer</a:t>
            </a:r>
            <a:endParaRPr lang="en-US" sz="1100" dirty="0"/>
          </a:p>
          <a:p>
            <a:pPr>
              <a:defRPr/>
            </a:pPr>
            <a:r>
              <a:rPr lang="en-US" sz="1200" b="1" dirty="0"/>
              <a:t>Returns: How many bytes were actually written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Number of bytes written on success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0 on reaching end of file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-1 on error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-1 on signal interrupt</a:t>
            </a:r>
            <a:endParaRPr lang="en-US" sz="1100" dirty="0"/>
          </a:p>
          <a:p>
            <a:pPr>
              <a:defRPr/>
            </a:pPr>
            <a:r>
              <a:rPr lang="en-US" sz="1200" b="1" dirty="0"/>
              <a:t>Important points</a:t>
            </a:r>
            <a:r>
              <a:rPr lang="en-US" sz="1200" dirty="0"/>
              <a:t>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The file needs to be opened for write operations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b="1" dirty="0"/>
              <a:t> </a:t>
            </a:r>
            <a:r>
              <a:rPr lang="en-US" sz="1200" dirty="0"/>
              <a:t>needs to be at least as long as specified by </a:t>
            </a:r>
            <a:r>
              <a:rPr lang="en-US" sz="1200" dirty="0" err="1"/>
              <a:t>cnt</a:t>
            </a:r>
            <a:r>
              <a:rPr lang="en-US" sz="1200" dirty="0"/>
              <a:t> because if </a:t>
            </a:r>
            <a:r>
              <a:rPr lang="en-US" sz="1200" dirty="0" err="1"/>
              <a:t>buf</a:t>
            </a:r>
            <a:r>
              <a:rPr lang="en-US" sz="1200" dirty="0"/>
              <a:t> size less than the </a:t>
            </a:r>
            <a:r>
              <a:rPr lang="en-US" sz="1200" dirty="0" err="1"/>
              <a:t>cnt</a:t>
            </a:r>
            <a:r>
              <a:rPr lang="en-US" sz="1200" dirty="0"/>
              <a:t> then </a:t>
            </a:r>
            <a:r>
              <a:rPr lang="en-US" sz="1200" dirty="0" err="1"/>
              <a:t>buf</a:t>
            </a:r>
            <a:r>
              <a:rPr lang="en-US" sz="1200" dirty="0"/>
              <a:t> will lead to the overflow condition.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dirty="0"/>
              <a:t> is the requested number of bytes to write, while the return value is the actual number of bytes written. This happens when </a:t>
            </a:r>
            <a:r>
              <a:rPr lang="en-US" sz="1200" b="1" dirty="0" err="1"/>
              <a:t>fd</a:t>
            </a:r>
            <a:r>
              <a:rPr lang="en-US" sz="1200" dirty="0"/>
              <a:t> have a less number of bytes to write than </a:t>
            </a:r>
            <a:r>
              <a:rPr lang="en-US" sz="1200" dirty="0" err="1"/>
              <a:t>cnt</a:t>
            </a:r>
            <a:r>
              <a:rPr lang="en-US" sz="1200" dirty="0"/>
              <a:t>.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If write() is interrupted by a signal, the effect is one of the following:</a:t>
            </a:r>
            <a:br>
              <a:rPr lang="en-US" sz="1200" dirty="0"/>
            </a:br>
            <a:r>
              <a:rPr lang="en-US" sz="1200" dirty="0"/>
              <a:t>-If write() has not written any data yet, it returns -1 and sets </a:t>
            </a:r>
            <a:r>
              <a:rPr lang="en-US" sz="1200" dirty="0" err="1"/>
              <a:t>errno</a:t>
            </a:r>
            <a:r>
              <a:rPr lang="en-US" sz="1200" dirty="0"/>
              <a:t> to EINTR.</a:t>
            </a:r>
            <a:br>
              <a:rPr lang="en-US" sz="1200" dirty="0"/>
            </a:br>
            <a:r>
              <a:rPr lang="en-US" sz="1200" dirty="0"/>
              <a:t>-If write() has successfully written some data, it returns the number of bytes it wrote before it was interrupted.</a:t>
            </a:r>
            <a:endParaRPr lang="en-US" sz="11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032C935435144E8D299B66439982D6" ma:contentTypeVersion="4" ma:contentTypeDescription="Create a new document." ma:contentTypeScope="" ma:versionID="dfa9b77364dbbd8662481e3a378542cc">
  <xsd:schema xmlns:xsd="http://www.w3.org/2001/XMLSchema" xmlns:xs="http://www.w3.org/2001/XMLSchema" xmlns:p="http://schemas.microsoft.com/office/2006/metadata/properties" xmlns:ns2="1edc5ba7-883f-441b-8124-e02b3a41d704" targetNamespace="http://schemas.microsoft.com/office/2006/metadata/properties" ma:root="true" ma:fieldsID="5b19e8a3d83be317f04bcb21074f685d" ns2:_="">
    <xsd:import namespace="1edc5ba7-883f-441b-8124-e02b3a41d7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c5ba7-883f-441b-8124-e02b3a41d7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9042CB-E1E7-4997-B8EC-346817962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dc5ba7-883f-441b-8124-e02b3a41d7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763A0E-4D7D-4FF1-AE06-7AC68D9FCB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DE83F0-A19B-4FA3-8513-D80BF6A090E3}">
  <ds:schemaRefs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1edc5ba7-883f-441b-8124-e02b3a41d704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14901</TotalTime>
  <Words>4240</Words>
  <Application>Microsoft Office PowerPoint</Application>
  <PresentationFormat>On-screen Show (4:3)</PresentationFormat>
  <Paragraphs>462</Paragraphs>
  <Slides>27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os-8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Print “hello world” from the program without use any printf or cout function. </vt:lpstr>
      <vt:lpstr>Dup System Call</vt:lpstr>
      <vt:lpstr>Dup System Call</vt:lpstr>
      <vt:lpstr>Dup2 System Call</vt:lpstr>
      <vt:lpstr>Dup2 System Call</vt:lpstr>
      <vt:lpstr>File Descripter</vt:lpstr>
      <vt:lpstr>File Descripter</vt:lpstr>
      <vt:lpstr>File Descripter </vt:lpstr>
      <vt:lpstr>Ordinary Pipes</vt:lpstr>
      <vt:lpstr>Ordinary Pipes</vt:lpstr>
      <vt:lpstr>Implementation of ls | wc using pipe</vt:lpstr>
      <vt:lpstr>Implementation of who | wc using pipe</vt:lpstr>
      <vt:lpstr>C Program to print “Hello” using pipe</vt:lpstr>
      <vt:lpstr>C Program to print user I/P on Screen using pipe</vt:lpstr>
      <vt:lpstr>C Program to redirect output of ls | wc to a file using pipe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[BTECH-007-2023-24] Harshita</cp:lastModifiedBy>
  <cp:revision>372</cp:revision>
  <cp:lastPrinted>2013-10-02T18:16:40Z</cp:lastPrinted>
  <dcterms:created xsi:type="dcterms:W3CDTF">2011-01-13T23:43:38Z</dcterms:created>
  <dcterms:modified xsi:type="dcterms:W3CDTF">2025-04-21T06:24:58Z</dcterms:modified>
</cp:coreProperties>
</file>