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hys.org/news/2018-08-twitter-stock-boost-efficiency.html#jC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e0e143717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26" name="Google Shape;126;g4e0e14371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e0e143717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e0e143717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rgbClr val="000000"/>
              </a:buClr>
              <a:buSzPts val="1100"/>
              <a:buFont typeface="Arial"/>
              <a:buNone/>
            </a:pPr>
            <a:r>
              <a:rPr lang="en" sz="1000">
                <a:solidFill>
                  <a:schemeClr val="dk1"/>
                </a:solidFill>
                <a:latin typeface="Avenir"/>
                <a:ea typeface="Avenir"/>
                <a:cs typeface="Avenir"/>
                <a:sym typeface="Avenir"/>
              </a:rPr>
              <a:t>who need to research multiple sources to come to a conclusion about the effect of the social media activity of a prominent personality on the market indices and ultimately the economy.</a:t>
            </a:r>
            <a:endParaRPr sz="1000">
              <a:solidFill>
                <a:schemeClr val="dk1"/>
              </a:solidFill>
              <a:latin typeface="Avenir"/>
              <a:ea typeface="Avenir"/>
              <a:cs typeface="Avenir"/>
              <a:sym typeface="Avenir"/>
            </a:endParaRPr>
          </a:p>
          <a:p>
            <a:pPr marL="0" lvl="0" indent="0" algn="l" rtl="0">
              <a:spcBef>
                <a:spcPts val="0"/>
              </a:spcBef>
              <a:spcAft>
                <a:spcPts val="0"/>
              </a:spcAft>
              <a:buNone/>
            </a:pP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e0e143717_2_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50">
                <a:highlight>
                  <a:srgbClr val="FFFFFF"/>
                </a:highlight>
              </a:rPr>
              <a:t>Read more at: </a:t>
            </a:r>
            <a:r>
              <a:rPr lang="en" sz="950" u="sng">
                <a:solidFill>
                  <a:srgbClr val="313D57"/>
                </a:solidFill>
                <a:highlight>
                  <a:srgbClr val="FFFFFF"/>
                </a:highlight>
                <a:hlinkClick r:id="rId3"/>
              </a:rPr>
              <a:t>https://phys.org/news/2018-08-twitter-stock-boost-efficiency.html#jCp</a:t>
            </a:r>
            <a:endParaRPr/>
          </a:p>
        </p:txBody>
      </p:sp>
      <p:sp>
        <p:nvSpPr>
          <p:cNvPr id="193" name="Google Shape;193;g4e0e143717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e0e143717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e0e143717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e0e143717_2_5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Clr>
                <a:srgbClr val="000000"/>
              </a:buClr>
              <a:buSzPts val="1100"/>
              <a:buFont typeface="Arial"/>
              <a:buNone/>
            </a:pPr>
            <a:r>
              <a:rPr lang="en"/>
              <a:t>First, our results have important implications for the role social media plays in</a:t>
            </a:r>
            <a:endParaRPr/>
          </a:p>
          <a:p>
            <a:pPr marL="0" lvl="0" indent="0" algn="l" rtl="0">
              <a:lnSpc>
                <a:spcPct val="117999"/>
              </a:lnSpc>
              <a:spcBef>
                <a:spcPts val="0"/>
              </a:spcBef>
              <a:spcAft>
                <a:spcPts val="0"/>
              </a:spcAft>
              <a:buClr>
                <a:srgbClr val="000000"/>
              </a:buClr>
              <a:buSzPts val="1100"/>
              <a:buFont typeface="Arial"/>
              <a:buNone/>
            </a:pPr>
            <a:r>
              <a:rPr lang="en"/>
              <a:t>the investing community. </a:t>
            </a:r>
            <a:endParaRPr/>
          </a:p>
          <a:p>
            <a:pPr marL="0" lvl="0" indent="0" algn="l" rtl="0">
              <a:lnSpc>
                <a:spcPct val="117999"/>
              </a:lnSpc>
              <a:spcBef>
                <a:spcPts val="0"/>
              </a:spcBef>
              <a:spcAft>
                <a:spcPts val="0"/>
              </a:spcAft>
              <a:buClr>
                <a:srgbClr val="000000"/>
              </a:buClr>
              <a:buSzPts val="1100"/>
              <a:buFont typeface="Arial"/>
              <a:buNone/>
            </a:pPr>
            <a:endParaRPr/>
          </a:p>
          <a:p>
            <a:pPr marL="0" lvl="0" indent="0" algn="l" rtl="0">
              <a:lnSpc>
                <a:spcPct val="117999"/>
              </a:lnSpc>
              <a:spcBef>
                <a:spcPts val="0"/>
              </a:spcBef>
              <a:spcAft>
                <a:spcPts val="0"/>
              </a:spcAft>
              <a:buClr>
                <a:srgbClr val="000000"/>
              </a:buClr>
              <a:buSzPts val="1100"/>
              <a:buFont typeface="Arial"/>
              <a:buNone/>
            </a:pPr>
            <a:r>
              <a:rPr lang="en"/>
              <a:t>individuals use social media to share information regarding companies’ future prospects for their mutual benefit. </a:t>
            </a:r>
            <a:endParaRPr/>
          </a:p>
          <a:p>
            <a:pPr marL="0" lvl="0" indent="0" algn="l" rtl="0">
              <a:lnSpc>
                <a:spcPct val="117999"/>
              </a:lnSpc>
              <a:spcBef>
                <a:spcPts val="0"/>
              </a:spcBef>
              <a:spcAft>
                <a:spcPts val="0"/>
              </a:spcAft>
              <a:buClr>
                <a:srgbClr val="000000"/>
              </a:buClr>
              <a:buSzPts val="1100"/>
              <a:buFont typeface="Arial"/>
              <a:buNone/>
            </a:pPr>
            <a:endParaRPr/>
          </a:p>
          <a:p>
            <a:pPr marL="0" lvl="0" indent="0" algn="l" rtl="0">
              <a:lnSpc>
                <a:spcPct val="117999"/>
              </a:lnSpc>
              <a:spcBef>
                <a:spcPts val="0"/>
              </a:spcBef>
              <a:spcAft>
                <a:spcPts val="0"/>
              </a:spcAft>
              <a:buClr>
                <a:srgbClr val="000000"/>
              </a:buClr>
              <a:buSzPts val="1100"/>
              <a:buFont typeface="Arial"/>
              <a:buNone/>
            </a:pPr>
            <a:r>
              <a:rPr lang="en"/>
              <a:t>Second, our esults are important to regulators. Skeptics argue that individuals exploit social media by disseminating misleading and</a:t>
            </a:r>
            <a:endParaRPr/>
          </a:p>
          <a:p>
            <a:pPr marL="0" lvl="0" indent="0" algn="l" rtl="0">
              <a:lnSpc>
                <a:spcPct val="117999"/>
              </a:lnSpc>
              <a:spcBef>
                <a:spcPts val="0"/>
              </a:spcBef>
              <a:spcAft>
                <a:spcPts val="0"/>
              </a:spcAft>
              <a:buClr>
                <a:srgbClr val="000000"/>
              </a:buClr>
              <a:buSzPts val="1100"/>
              <a:buFont typeface="Arial"/>
              <a:buNone/>
            </a:pPr>
            <a:r>
              <a:rPr lang="en"/>
              <a:t>speculative information and, thus, call for regulating social media. However, our results show that the value of diversity and independence trump any concerns about the lack of credibility of information on Twitter. In other</a:t>
            </a:r>
            <a:endParaRPr/>
          </a:p>
          <a:p>
            <a:pPr marL="0" lvl="0" indent="0" algn="l" rtl="0">
              <a:lnSpc>
                <a:spcPct val="117999"/>
              </a:lnSpc>
              <a:spcBef>
                <a:spcPts val="0"/>
              </a:spcBef>
              <a:spcAft>
                <a:spcPts val="0"/>
              </a:spcAft>
              <a:buClr>
                <a:srgbClr val="000000"/>
              </a:buClr>
              <a:buSzPts val="1100"/>
              <a:buFont typeface="Arial"/>
              <a:buNone/>
            </a:pPr>
            <a:r>
              <a:rPr lang="en"/>
              <a:t>words, our findings suggest that the information from social media may help investors in their investment decisions, not</a:t>
            </a:r>
            <a:endParaRPr/>
          </a:p>
          <a:p>
            <a:pPr marL="0" lvl="0" indent="0" algn="l" rtl="0">
              <a:lnSpc>
                <a:spcPct val="117999"/>
              </a:lnSpc>
              <a:spcBef>
                <a:spcPts val="0"/>
              </a:spcBef>
              <a:spcAft>
                <a:spcPts val="0"/>
              </a:spcAft>
              <a:buClr>
                <a:srgbClr val="000000"/>
              </a:buClr>
              <a:buSzPts val="1100"/>
              <a:buFont typeface="Arial"/>
              <a:buNone/>
            </a:pPr>
            <a:r>
              <a:rPr lang="en"/>
              <a:t>mislead them. Thus, social media can play a role in making the market more efficient by uncovering additional value-relevant</a:t>
            </a:r>
            <a:endParaRPr/>
          </a:p>
          <a:p>
            <a:pPr marL="0" lvl="0" indent="0" algn="l" rtl="0">
              <a:lnSpc>
                <a:spcPct val="117999"/>
              </a:lnSpc>
              <a:spcBef>
                <a:spcPts val="0"/>
              </a:spcBef>
              <a:spcAft>
                <a:spcPts val="0"/>
              </a:spcAft>
              <a:buClr>
                <a:srgbClr val="000000"/>
              </a:buClr>
              <a:buSzPts val="1100"/>
              <a:buFont typeface="Arial"/>
              <a:buNone/>
            </a:pPr>
            <a:r>
              <a:rPr lang="en"/>
              <a:t>information, especially for firms in weak information environments, and regulatory intervention does not seem warranted.</a:t>
            </a:r>
            <a:endParaRPr/>
          </a:p>
          <a:p>
            <a:pPr marL="0" lvl="0" indent="0" algn="l" rtl="0">
              <a:lnSpc>
                <a:spcPct val="117999"/>
              </a:lnSpc>
              <a:spcBef>
                <a:spcPts val="0"/>
              </a:spcBef>
              <a:spcAft>
                <a:spcPts val="0"/>
              </a:spcAft>
              <a:buSzPts val="1400"/>
              <a:buNone/>
            </a:pPr>
            <a:endParaRPr/>
          </a:p>
          <a:p>
            <a:pPr marL="0" lvl="0" indent="0" algn="l" rtl="0">
              <a:lnSpc>
                <a:spcPct val="117999"/>
              </a:lnSpc>
              <a:spcBef>
                <a:spcPts val="0"/>
              </a:spcBef>
              <a:spcAft>
                <a:spcPts val="0"/>
              </a:spcAft>
              <a:buSzPts val="1400"/>
              <a:buNone/>
            </a:pPr>
            <a:endParaRPr/>
          </a:p>
        </p:txBody>
      </p:sp>
      <p:sp>
        <p:nvSpPr>
          <p:cNvPr id="205" name="Google Shape;205;g4e0e143717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e0e143717_2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211" name="Google Shape;211;g4e0e143717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e0e143717_2_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217" name="Google Shape;217;g4e0e143717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e0e143717_2_7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223" name="Google Shape;223;g4e0e143717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e0e143717_2_7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229" name="Google Shape;229;g4e0e143717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e0e143717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33" name="Google Shape;133;g4e0e14371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e0e143717_2_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39" name="Google Shape;139;g4e0e143717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e0e143717_2_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45" name="Google Shape;145;g4e0e143717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0e143717_2_2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52" name="Google Shape;152;g4e0e143717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e0e143717_2_2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59" name="Google Shape;159;g4e0e14371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e0e143717_2_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66" name="Google Shape;166;g4e0e143717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0e143717_2_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73" name="Google Shape;173;g4e0e14371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e0e143717_2_4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180" name="Google Shape;180;g4e0e143717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TITLE">
    <p:bg>
      <p:bgPr>
        <a:solidFill>
          <a:srgbClr val="222222"/>
        </a:solidFill>
        <a:effectLst/>
      </p:bgPr>
    </p:bg>
    <p:spTree>
      <p:nvGrpSpPr>
        <p:cNvPr id="1" name="Shape 55"/>
        <p:cNvGrpSpPr/>
        <p:nvPr/>
      </p:nvGrpSpPr>
      <p:grpSpPr>
        <a:xfrm>
          <a:off x="0" y="0"/>
          <a:ext cx="0" cy="0"/>
          <a:chOff x="0" y="0"/>
          <a:chExt cx="0" cy="0"/>
        </a:xfrm>
      </p:grpSpPr>
      <p:cxnSp>
        <p:nvCxnSpPr>
          <p:cNvPr id="56" name="Google Shape;56;p14"/>
          <p:cNvCxnSpPr/>
          <p:nvPr/>
        </p:nvCxnSpPr>
        <p:spPr>
          <a:xfrm rot="10800000" flipH="1">
            <a:off x="285750" y="3238343"/>
            <a:ext cx="8572500" cy="158"/>
          </a:xfrm>
          <a:prstGeom prst="straightConnector1">
            <a:avLst/>
          </a:prstGeom>
          <a:noFill/>
          <a:ln w="38100" cap="flat" cmpd="sng">
            <a:solidFill>
              <a:srgbClr val="A6AAA9"/>
            </a:solidFill>
            <a:prstDash val="solid"/>
            <a:miter lim="400000"/>
            <a:headEnd type="none" w="sm" len="sm"/>
            <a:tailEnd type="none" w="sm" len="sm"/>
          </a:ln>
        </p:spPr>
      </p:cxnSp>
      <p:sp>
        <p:nvSpPr>
          <p:cNvPr id="57" name="Google Shape;57;p14"/>
          <p:cNvSpPr txBox="1">
            <a:spLocks noGrp="1"/>
          </p:cNvSpPr>
          <p:nvPr>
            <p:ph type="title"/>
          </p:nvPr>
        </p:nvSpPr>
        <p:spPr>
          <a:xfrm>
            <a:off x="285750" y="3388816"/>
            <a:ext cx="8572500" cy="1426518"/>
          </a:xfrm>
          <a:prstGeom prst="rect">
            <a:avLst/>
          </a:prstGeom>
          <a:noFill/>
          <a:ln>
            <a:noFill/>
          </a:ln>
        </p:spPr>
        <p:txBody>
          <a:bodyPr spcFirstLastPara="1" wrap="square" lIns="58925" tIns="58925" rIns="58925" bIns="58925" anchor="t" anchorCtr="0"/>
          <a:lstStyle>
            <a:lvl1pPr marR="0" lvl="0" algn="l">
              <a:lnSpc>
                <a:spcPct val="80000"/>
              </a:lnSpc>
              <a:spcBef>
                <a:spcPts val="0"/>
              </a:spcBef>
              <a:spcAft>
                <a:spcPts val="0"/>
              </a:spcAft>
              <a:buClr>
                <a:srgbClr val="E7253A"/>
              </a:buClr>
              <a:buSzPts val="9300"/>
              <a:buFont typeface="Arial"/>
              <a:buNone/>
              <a:defRPr sz="93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58" name="Google Shape;58;p14"/>
          <p:cNvSpPr txBox="1">
            <a:spLocks noGrp="1"/>
          </p:cNvSpPr>
          <p:nvPr>
            <p:ph type="body" idx="1"/>
          </p:nvPr>
        </p:nvSpPr>
        <p:spPr>
          <a:xfrm>
            <a:off x="285750" y="2250281"/>
            <a:ext cx="8572500" cy="950959"/>
          </a:xfrm>
          <a:prstGeom prst="rect">
            <a:avLst/>
          </a:prstGeom>
          <a:noFill/>
          <a:ln>
            <a:noFill/>
          </a:ln>
        </p:spPr>
        <p:txBody>
          <a:bodyPr spcFirstLastPara="1" wrap="square" lIns="58925" tIns="58925" rIns="58925" bIns="58925" anchor="b" anchorCtr="0"/>
          <a:lstStyle>
            <a:lvl1pPr marL="457200" marR="0" lvl="0"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1pPr>
            <a:lvl2pPr marL="914400" marR="0" lvl="1"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2pPr>
            <a:lvl3pPr marL="1371600" marR="0" lvl="2"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3pPr>
            <a:lvl4pPr marL="1828800" marR="0" lvl="3"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4pPr>
            <a:lvl5pPr marL="2286000" marR="0" lvl="4"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59" name="Google Shape;59;p14"/>
          <p:cNvSpPr txBox="1">
            <a:spLocks noGrp="1"/>
          </p:cNvSpPr>
          <p:nvPr>
            <p:ph type="sldNum" idx="12"/>
          </p:nvPr>
        </p:nvSpPr>
        <p:spPr>
          <a:xfrm>
            <a:off x="8574216"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ullets Alt" type="tx">
  <p:cSld name="TITLE_AND_BODY">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285750" y="310306"/>
            <a:ext cx="8572500" cy="381744"/>
          </a:xfrm>
          <a:prstGeom prst="rect">
            <a:avLst/>
          </a:prstGeom>
          <a:noFill/>
          <a:ln>
            <a:noFill/>
          </a:ln>
        </p:spPr>
        <p:txBody>
          <a:bodyPr spcFirstLastPara="1" wrap="square" lIns="58925" tIns="58925" rIns="58925" bIns="58925" anchor="t" anchorCtr="0"/>
          <a:lstStyle>
            <a:lvl1pPr marR="0" lvl="0"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62" name="Google Shape;62;p15"/>
          <p:cNvSpPr txBox="1">
            <a:spLocks noGrp="1"/>
          </p:cNvSpPr>
          <p:nvPr>
            <p:ph type="body" idx="1"/>
          </p:nvPr>
        </p:nvSpPr>
        <p:spPr>
          <a:xfrm>
            <a:off x="285750" y="794742"/>
            <a:ext cx="8572500" cy="3221332"/>
          </a:xfrm>
          <a:prstGeom prst="rect">
            <a:avLst/>
          </a:prstGeom>
          <a:noFill/>
          <a:ln>
            <a:noFill/>
          </a:ln>
        </p:spPr>
        <p:txBody>
          <a:bodyPr spcFirstLastPara="1" wrap="square" lIns="58925" tIns="58925" rIns="58925" bIns="58925" anchor="t" anchorCtr="0"/>
          <a:lstStyle>
            <a:lvl1pPr marL="457200" marR="0" lvl="0" indent="-374650" algn="l">
              <a:lnSpc>
                <a:spcPct val="100000"/>
              </a:lnSpc>
              <a:spcBef>
                <a:spcPts val="1800"/>
              </a:spcBef>
              <a:spcAft>
                <a:spcPts val="0"/>
              </a:spcAft>
              <a:buClr>
                <a:schemeClr val="accent1"/>
              </a:buClr>
              <a:buSzPts val="2300"/>
              <a:buFont typeface="Avenir"/>
              <a:buChar char="▸"/>
              <a:defRPr sz="2200" b="0" i="0" u="none" strike="noStrike" cap="none">
                <a:solidFill>
                  <a:srgbClr val="222222"/>
                </a:solidFill>
                <a:latin typeface="Avenir"/>
                <a:ea typeface="Avenir"/>
                <a:cs typeface="Avenir"/>
                <a:sym typeface="Avenir"/>
              </a:defRPr>
            </a:lvl1pPr>
            <a:lvl2pPr marL="914400" marR="0" lvl="1" indent="-374650" algn="l">
              <a:lnSpc>
                <a:spcPct val="100000"/>
              </a:lnSpc>
              <a:spcBef>
                <a:spcPts val="1800"/>
              </a:spcBef>
              <a:spcAft>
                <a:spcPts val="0"/>
              </a:spcAft>
              <a:buClr>
                <a:schemeClr val="accent1"/>
              </a:buClr>
              <a:buSzPts val="2300"/>
              <a:buFont typeface="Avenir"/>
              <a:buChar char="▸"/>
              <a:defRPr sz="2200" b="0" i="0" u="none" strike="noStrike" cap="none">
                <a:solidFill>
                  <a:srgbClr val="222222"/>
                </a:solidFill>
                <a:latin typeface="Avenir"/>
                <a:ea typeface="Avenir"/>
                <a:cs typeface="Avenir"/>
                <a:sym typeface="Avenir"/>
              </a:defRPr>
            </a:lvl2pPr>
            <a:lvl3pPr marL="1371600" marR="0" lvl="2" indent="-374650" algn="l">
              <a:lnSpc>
                <a:spcPct val="100000"/>
              </a:lnSpc>
              <a:spcBef>
                <a:spcPts val="1800"/>
              </a:spcBef>
              <a:spcAft>
                <a:spcPts val="0"/>
              </a:spcAft>
              <a:buClr>
                <a:schemeClr val="accent1"/>
              </a:buClr>
              <a:buSzPts val="2300"/>
              <a:buFont typeface="Avenir"/>
              <a:buChar char="▸"/>
              <a:defRPr sz="2200" b="0" i="0" u="none" strike="noStrike" cap="none">
                <a:solidFill>
                  <a:srgbClr val="222222"/>
                </a:solidFill>
                <a:latin typeface="Avenir"/>
                <a:ea typeface="Avenir"/>
                <a:cs typeface="Avenir"/>
                <a:sym typeface="Avenir"/>
              </a:defRPr>
            </a:lvl3pPr>
            <a:lvl4pPr marL="1828800" marR="0" lvl="3" indent="-374650" algn="l">
              <a:lnSpc>
                <a:spcPct val="100000"/>
              </a:lnSpc>
              <a:spcBef>
                <a:spcPts val="1800"/>
              </a:spcBef>
              <a:spcAft>
                <a:spcPts val="0"/>
              </a:spcAft>
              <a:buClr>
                <a:schemeClr val="accent1"/>
              </a:buClr>
              <a:buSzPts val="2300"/>
              <a:buFont typeface="Avenir"/>
              <a:buChar char="▸"/>
              <a:defRPr sz="2200" b="0" i="0" u="none" strike="noStrike" cap="none">
                <a:solidFill>
                  <a:srgbClr val="222222"/>
                </a:solidFill>
                <a:latin typeface="Avenir"/>
                <a:ea typeface="Avenir"/>
                <a:cs typeface="Avenir"/>
                <a:sym typeface="Avenir"/>
              </a:defRPr>
            </a:lvl4pPr>
            <a:lvl5pPr marL="2286000" marR="0" lvl="4" indent="-374650" algn="l">
              <a:lnSpc>
                <a:spcPct val="100000"/>
              </a:lnSpc>
              <a:spcBef>
                <a:spcPts val="1800"/>
              </a:spcBef>
              <a:spcAft>
                <a:spcPts val="0"/>
              </a:spcAft>
              <a:buClr>
                <a:schemeClr val="accent1"/>
              </a:buClr>
              <a:buSzPts val="2300"/>
              <a:buFont typeface="Avenir"/>
              <a:buChar char="▸"/>
              <a:defRPr sz="2200" b="0" i="0" u="none" strike="noStrike" cap="none">
                <a:solidFill>
                  <a:srgbClr val="222222"/>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63" name="Google Shape;63;p15"/>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Alt">
  <p:cSld name="Blank Alt">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bg>
      <p:bgPr>
        <a:solidFill>
          <a:srgbClr val="222222"/>
        </a:solidFill>
        <a:effectLst/>
      </p:bgPr>
    </p:bg>
    <p:spTree>
      <p:nvGrpSpPr>
        <p:cNvPr id="1" name="Shape 66"/>
        <p:cNvGrpSpPr/>
        <p:nvPr/>
      </p:nvGrpSpPr>
      <p:grpSpPr>
        <a:xfrm>
          <a:off x="0" y="0"/>
          <a:ext cx="0" cy="0"/>
          <a:chOff x="0" y="0"/>
          <a:chExt cx="0" cy="0"/>
        </a:xfrm>
      </p:grpSpPr>
      <p:sp>
        <p:nvSpPr>
          <p:cNvPr id="67" name="Google Shape;67;p17"/>
          <p:cNvSpPr>
            <a:spLocks noGrp="1"/>
          </p:cNvSpPr>
          <p:nvPr>
            <p:ph type="pic" idx="2"/>
          </p:nvPr>
        </p:nvSpPr>
        <p:spPr>
          <a:xfrm>
            <a:off x="0" y="0"/>
            <a:ext cx="9143929" cy="5143500"/>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cxnSp>
        <p:nvCxnSpPr>
          <p:cNvPr id="68" name="Google Shape;68;p17"/>
          <p:cNvCxnSpPr/>
          <p:nvPr/>
        </p:nvCxnSpPr>
        <p:spPr>
          <a:xfrm rot="10800000" flipH="1">
            <a:off x="285750" y="3238343"/>
            <a:ext cx="8572500" cy="158"/>
          </a:xfrm>
          <a:prstGeom prst="straightConnector1">
            <a:avLst/>
          </a:prstGeom>
          <a:noFill/>
          <a:ln w="38100" cap="flat" cmpd="sng">
            <a:solidFill>
              <a:srgbClr val="A6AAA9"/>
            </a:solidFill>
            <a:prstDash val="solid"/>
            <a:round/>
            <a:headEnd type="none" w="sm" len="sm"/>
            <a:tailEnd type="none" w="sm" len="sm"/>
          </a:ln>
        </p:spPr>
      </p:cxnSp>
      <p:sp>
        <p:nvSpPr>
          <p:cNvPr id="69" name="Google Shape;69;p17"/>
          <p:cNvSpPr txBox="1">
            <a:spLocks noGrp="1"/>
          </p:cNvSpPr>
          <p:nvPr>
            <p:ph type="title"/>
          </p:nvPr>
        </p:nvSpPr>
        <p:spPr>
          <a:xfrm>
            <a:off x="285750" y="3388816"/>
            <a:ext cx="8572500" cy="1426518"/>
          </a:xfrm>
          <a:prstGeom prst="rect">
            <a:avLst/>
          </a:prstGeom>
          <a:noFill/>
          <a:ln>
            <a:noFill/>
          </a:ln>
        </p:spPr>
        <p:txBody>
          <a:bodyPr spcFirstLastPara="1" wrap="square" lIns="58925" tIns="58925" rIns="58925" bIns="58925" anchor="t" anchorCtr="0"/>
          <a:lstStyle>
            <a:lvl1pPr marR="0" lvl="0" algn="l">
              <a:lnSpc>
                <a:spcPct val="80000"/>
              </a:lnSpc>
              <a:spcBef>
                <a:spcPts val="0"/>
              </a:spcBef>
              <a:spcAft>
                <a:spcPts val="0"/>
              </a:spcAft>
              <a:buClr>
                <a:srgbClr val="E7253A"/>
              </a:buClr>
              <a:buSzPts val="11000"/>
              <a:buFont typeface="Arial"/>
              <a:buNone/>
              <a:defRPr sz="110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70" name="Google Shape;70;p17"/>
          <p:cNvSpPr txBox="1">
            <a:spLocks noGrp="1"/>
          </p:cNvSpPr>
          <p:nvPr>
            <p:ph type="body" idx="1"/>
          </p:nvPr>
        </p:nvSpPr>
        <p:spPr>
          <a:xfrm>
            <a:off x="285750" y="2250281"/>
            <a:ext cx="8572500" cy="950959"/>
          </a:xfrm>
          <a:prstGeom prst="rect">
            <a:avLst/>
          </a:prstGeom>
          <a:noFill/>
          <a:ln>
            <a:noFill/>
          </a:ln>
        </p:spPr>
        <p:txBody>
          <a:bodyPr spcFirstLastPara="1" wrap="square" lIns="58925" tIns="58925" rIns="58925" bIns="58925" anchor="b" anchorCtr="0"/>
          <a:lstStyle>
            <a:lvl1pPr marL="457200" marR="0" lvl="0"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1pPr>
            <a:lvl2pPr marL="914400" marR="0" lvl="1"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2pPr>
            <a:lvl3pPr marL="1371600" marR="0" lvl="2"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3pPr>
            <a:lvl4pPr marL="1828800" marR="0" lvl="3"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4pPr>
            <a:lvl5pPr marL="2286000" marR="0" lvl="4"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71" name="Google Shape;71;p17"/>
          <p:cNvSpPr txBox="1">
            <a:spLocks noGrp="1"/>
          </p:cNvSpPr>
          <p:nvPr>
            <p:ph type="sldNum" idx="12"/>
          </p:nvPr>
        </p:nvSpPr>
        <p:spPr>
          <a:xfrm>
            <a:off x="8574216"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mp; Subtitle Alt">
  <p:cSld name="Title &amp; Subtitle Alt">
    <p:spTree>
      <p:nvGrpSpPr>
        <p:cNvPr id="1" name="Shape 72"/>
        <p:cNvGrpSpPr/>
        <p:nvPr/>
      </p:nvGrpSpPr>
      <p:grpSpPr>
        <a:xfrm>
          <a:off x="0" y="0"/>
          <a:ext cx="0" cy="0"/>
          <a:chOff x="0" y="0"/>
          <a:chExt cx="0" cy="0"/>
        </a:xfrm>
      </p:grpSpPr>
      <p:cxnSp>
        <p:nvCxnSpPr>
          <p:cNvPr id="73" name="Google Shape;73;p18"/>
          <p:cNvCxnSpPr/>
          <p:nvPr/>
        </p:nvCxnSpPr>
        <p:spPr>
          <a:xfrm rot="10800000" flipH="1">
            <a:off x="285750" y="3238343"/>
            <a:ext cx="8572500" cy="158"/>
          </a:xfrm>
          <a:prstGeom prst="straightConnector1">
            <a:avLst/>
          </a:prstGeom>
          <a:noFill/>
          <a:ln w="38100" cap="flat" cmpd="sng">
            <a:solidFill>
              <a:srgbClr val="222222"/>
            </a:solidFill>
            <a:prstDash val="solid"/>
            <a:miter lim="400000"/>
            <a:headEnd type="none" w="sm" len="sm"/>
            <a:tailEnd type="none" w="sm" len="sm"/>
          </a:ln>
        </p:spPr>
      </p:cxnSp>
      <p:sp>
        <p:nvSpPr>
          <p:cNvPr id="74" name="Google Shape;74;p18"/>
          <p:cNvSpPr txBox="1">
            <a:spLocks noGrp="1"/>
          </p:cNvSpPr>
          <p:nvPr>
            <p:ph type="title"/>
          </p:nvPr>
        </p:nvSpPr>
        <p:spPr>
          <a:xfrm>
            <a:off x="285750" y="3388816"/>
            <a:ext cx="8572500" cy="1426518"/>
          </a:xfrm>
          <a:prstGeom prst="rect">
            <a:avLst/>
          </a:prstGeom>
          <a:noFill/>
          <a:ln>
            <a:noFill/>
          </a:ln>
        </p:spPr>
        <p:txBody>
          <a:bodyPr spcFirstLastPara="1" wrap="square" lIns="58925" tIns="58925" rIns="58925" bIns="58925" anchor="t" anchorCtr="0"/>
          <a:lstStyle>
            <a:lvl1pPr marR="0" lvl="0" algn="l">
              <a:lnSpc>
                <a:spcPct val="80000"/>
              </a:lnSpc>
              <a:spcBef>
                <a:spcPts val="0"/>
              </a:spcBef>
              <a:spcAft>
                <a:spcPts val="0"/>
              </a:spcAft>
              <a:buClr>
                <a:srgbClr val="E7253A"/>
              </a:buClr>
              <a:buSzPts val="11000"/>
              <a:buFont typeface="Arial"/>
              <a:buNone/>
              <a:defRPr sz="110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75" name="Google Shape;75;p18"/>
          <p:cNvSpPr txBox="1">
            <a:spLocks noGrp="1"/>
          </p:cNvSpPr>
          <p:nvPr>
            <p:ph type="body" idx="1"/>
          </p:nvPr>
        </p:nvSpPr>
        <p:spPr>
          <a:xfrm>
            <a:off x="285750" y="2250281"/>
            <a:ext cx="8572500" cy="950959"/>
          </a:xfrm>
          <a:prstGeom prst="rect">
            <a:avLst/>
          </a:prstGeom>
          <a:noFill/>
          <a:ln>
            <a:noFill/>
          </a:ln>
        </p:spPr>
        <p:txBody>
          <a:bodyPr spcFirstLastPara="1" wrap="square" lIns="58925" tIns="58925" rIns="58925" bIns="58925" anchor="b" anchorCtr="0"/>
          <a:lstStyle>
            <a:lvl1pPr marL="457200" marR="0" lvl="0" indent="-228600" algn="l">
              <a:lnSpc>
                <a:spcPct val="80000"/>
              </a:lnSpc>
              <a:spcBef>
                <a:spcPts val="1500"/>
              </a:spcBef>
              <a:spcAft>
                <a:spcPts val="0"/>
              </a:spcAft>
              <a:buClr>
                <a:srgbClr val="222222"/>
              </a:buClr>
              <a:buSzPts val="3500"/>
              <a:buFont typeface="Avenir"/>
              <a:buNone/>
              <a:defRPr sz="3500" b="0" i="0" u="none" strike="noStrike" cap="none">
                <a:solidFill>
                  <a:srgbClr val="222222"/>
                </a:solidFill>
                <a:latin typeface="Arial"/>
                <a:ea typeface="Arial"/>
                <a:cs typeface="Arial"/>
                <a:sym typeface="Arial"/>
              </a:defRPr>
            </a:lvl1pPr>
            <a:lvl2pPr marL="914400" marR="0" lvl="1" indent="-228600" algn="l">
              <a:lnSpc>
                <a:spcPct val="80000"/>
              </a:lnSpc>
              <a:spcBef>
                <a:spcPts val="1500"/>
              </a:spcBef>
              <a:spcAft>
                <a:spcPts val="0"/>
              </a:spcAft>
              <a:buClr>
                <a:srgbClr val="222222"/>
              </a:buClr>
              <a:buSzPts val="3500"/>
              <a:buFont typeface="Avenir"/>
              <a:buNone/>
              <a:defRPr sz="3500" b="0" i="0" u="none" strike="noStrike" cap="none">
                <a:solidFill>
                  <a:srgbClr val="222222"/>
                </a:solidFill>
                <a:latin typeface="Arial"/>
                <a:ea typeface="Arial"/>
                <a:cs typeface="Arial"/>
                <a:sym typeface="Arial"/>
              </a:defRPr>
            </a:lvl2pPr>
            <a:lvl3pPr marL="1371600" marR="0" lvl="2" indent="-228600" algn="l">
              <a:lnSpc>
                <a:spcPct val="80000"/>
              </a:lnSpc>
              <a:spcBef>
                <a:spcPts val="1500"/>
              </a:spcBef>
              <a:spcAft>
                <a:spcPts val="0"/>
              </a:spcAft>
              <a:buClr>
                <a:srgbClr val="222222"/>
              </a:buClr>
              <a:buSzPts val="3500"/>
              <a:buFont typeface="Avenir"/>
              <a:buNone/>
              <a:defRPr sz="3500" b="0" i="0" u="none" strike="noStrike" cap="none">
                <a:solidFill>
                  <a:srgbClr val="222222"/>
                </a:solidFill>
                <a:latin typeface="Arial"/>
                <a:ea typeface="Arial"/>
                <a:cs typeface="Arial"/>
                <a:sym typeface="Arial"/>
              </a:defRPr>
            </a:lvl3pPr>
            <a:lvl4pPr marL="1828800" marR="0" lvl="3" indent="-228600" algn="l">
              <a:lnSpc>
                <a:spcPct val="80000"/>
              </a:lnSpc>
              <a:spcBef>
                <a:spcPts val="1500"/>
              </a:spcBef>
              <a:spcAft>
                <a:spcPts val="0"/>
              </a:spcAft>
              <a:buClr>
                <a:srgbClr val="222222"/>
              </a:buClr>
              <a:buSzPts val="3500"/>
              <a:buFont typeface="Avenir"/>
              <a:buNone/>
              <a:defRPr sz="3500" b="0" i="0" u="none" strike="noStrike" cap="none">
                <a:solidFill>
                  <a:srgbClr val="222222"/>
                </a:solidFill>
                <a:latin typeface="Arial"/>
                <a:ea typeface="Arial"/>
                <a:cs typeface="Arial"/>
                <a:sym typeface="Arial"/>
              </a:defRPr>
            </a:lvl4pPr>
            <a:lvl5pPr marL="2286000" marR="0" lvl="4" indent="-228600" algn="l">
              <a:lnSpc>
                <a:spcPct val="80000"/>
              </a:lnSpc>
              <a:spcBef>
                <a:spcPts val="1500"/>
              </a:spcBef>
              <a:spcAft>
                <a:spcPts val="0"/>
              </a:spcAft>
              <a:buClr>
                <a:srgbClr val="222222"/>
              </a:buClr>
              <a:buSzPts val="3500"/>
              <a:buFont typeface="Avenir"/>
              <a:buNone/>
              <a:defRPr sz="3500" b="0" i="0" u="none" strike="noStrike" cap="none">
                <a:solidFill>
                  <a:srgbClr val="222222"/>
                </a:solidFill>
                <a:latin typeface="Arial"/>
                <a:ea typeface="Arial"/>
                <a:cs typeface="Arial"/>
                <a:sym typeface="Arial"/>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76" name="Google Shape;76;p18"/>
          <p:cNvSpPr txBox="1">
            <a:spLocks noGrp="1"/>
          </p:cNvSpPr>
          <p:nvPr>
            <p:ph type="sldNum" idx="12"/>
          </p:nvPr>
        </p:nvSpPr>
        <p:spPr>
          <a:xfrm>
            <a:off x="8551307" y="221010"/>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bg>
      <p:bgPr>
        <a:solidFill>
          <a:srgbClr val="222222"/>
        </a:solidFill>
        <a:effectLst/>
      </p:bgPr>
    </p:bg>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85750" y="2129730"/>
            <a:ext cx="8572500" cy="2384279"/>
          </a:xfrm>
          <a:prstGeom prst="rect">
            <a:avLst/>
          </a:prstGeom>
          <a:noFill/>
          <a:ln>
            <a:noFill/>
          </a:ln>
        </p:spPr>
        <p:txBody>
          <a:bodyPr spcFirstLastPara="1" wrap="square" lIns="58925" tIns="58925" rIns="58925" bIns="58925" anchor="t" anchorCtr="0"/>
          <a:lstStyle>
            <a:lvl1pPr marR="0" lvl="0" algn="l">
              <a:lnSpc>
                <a:spcPct val="80000"/>
              </a:lnSpc>
              <a:spcBef>
                <a:spcPts val="0"/>
              </a:spcBef>
              <a:spcAft>
                <a:spcPts val="0"/>
              </a:spcAft>
              <a:buClr>
                <a:srgbClr val="E7253A"/>
              </a:buClr>
              <a:buSzPts val="11000"/>
              <a:buFont typeface="Arial"/>
              <a:buNone/>
              <a:defRPr sz="110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79" name="Google Shape;79;p19"/>
          <p:cNvSpPr txBox="1">
            <a:spLocks noGrp="1"/>
          </p:cNvSpPr>
          <p:nvPr>
            <p:ph type="sldNum" idx="12"/>
          </p:nvPr>
        </p:nvSpPr>
        <p:spPr>
          <a:xfrm>
            <a:off x="8574216"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bg>
      <p:bgPr>
        <a:solidFill>
          <a:srgbClr val="222222"/>
        </a:solidFill>
        <a:effectLst/>
      </p:bgPr>
    </p:bg>
    <p:spTree>
      <p:nvGrpSpPr>
        <p:cNvPr id="1" name="Shape 80"/>
        <p:cNvGrpSpPr/>
        <p:nvPr/>
      </p:nvGrpSpPr>
      <p:grpSpPr>
        <a:xfrm>
          <a:off x="0" y="0"/>
          <a:ext cx="0" cy="0"/>
          <a:chOff x="0" y="0"/>
          <a:chExt cx="0" cy="0"/>
        </a:xfrm>
      </p:grpSpPr>
      <p:cxnSp>
        <p:nvCxnSpPr>
          <p:cNvPr id="81" name="Google Shape;81;p20"/>
          <p:cNvCxnSpPr/>
          <p:nvPr/>
        </p:nvCxnSpPr>
        <p:spPr>
          <a:xfrm>
            <a:off x="4143375" y="3238501"/>
            <a:ext cx="4714875" cy="0"/>
          </a:xfrm>
          <a:prstGeom prst="straightConnector1">
            <a:avLst/>
          </a:prstGeom>
          <a:noFill/>
          <a:ln w="38100" cap="flat" cmpd="sng">
            <a:solidFill>
              <a:srgbClr val="A6AAA9"/>
            </a:solidFill>
            <a:prstDash val="solid"/>
            <a:miter lim="400000"/>
            <a:headEnd type="none" w="sm" len="sm"/>
            <a:tailEnd type="none" w="sm" len="sm"/>
          </a:ln>
        </p:spPr>
      </p:cxnSp>
      <p:sp>
        <p:nvSpPr>
          <p:cNvPr id="82" name="Google Shape;82;p20"/>
          <p:cNvSpPr>
            <a:spLocks noGrp="1"/>
          </p:cNvSpPr>
          <p:nvPr>
            <p:ph type="pic" idx="2"/>
          </p:nvPr>
        </p:nvSpPr>
        <p:spPr>
          <a:xfrm>
            <a:off x="0" y="0"/>
            <a:ext cx="3857625" cy="5143500"/>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83" name="Google Shape;83;p20"/>
          <p:cNvSpPr txBox="1">
            <a:spLocks noGrp="1"/>
          </p:cNvSpPr>
          <p:nvPr>
            <p:ph type="title"/>
          </p:nvPr>
        </p:nvSpPr>
        <p:spPr>
          <a:xfrm>
            <a:off x="4143375" y="3388816"/>
            <a:ext cx="4714875" cy="1426518"/>
          </a:xfrm>
          <a:prstGeom prst="rect">
            <a:avLst/>
          </a:prstGeom>
          <a:noFill/>
          <a:ln>
            <a:noFill/>
          </a:ln>
        </p:spPr>
        <p:txBody>
          <a:bodyPr spcFirstLastPara="1" wrap="square" lIns="58925" tIns="58925" rIns="58925" bIns="58925" anchor="t" anchorCtr="0"/>
          <a:lstStyle>
            <a:lvl1pPr marR="0" lvl="0" algn="l">
              <a:lnSpc>
                <a:spcPct val="80000"/>
              </a:lnSpc>
              <a:spcBef>
                <a:spcPts val="0"/>
              </a:spcBef>
              <a:spcAft>
                <a:spcPts val="0"/>
              </a:spcAft>
              <a:buClr>
                <a:srgbClr val="E7253A"/>
              </a:buClr>
              <a:buSzPts val="11000"/>
              <a:buFont typeface="Arial"/>
              <a:buNone/>
              <a:defRPr sz="110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84" name="Google Shape;84;p20"/>
          <p:cNvSpPr txBox="1">
            <a:spLocks noGrp="1"/>
          </p:cNvSpPr>
          <p:nvPr>
            <p:ph type="body" idx="1"/>
          </p:nvPr>
        </p:nvSpPr>
        <p:spPr>
          <a:xfrm>
            <a:off x="4143375" y="2250281"/>
            <a:ext cx="4714875" cy="950959"/>
          </a:xfrm>
          <a:prstGeom prst="rect">
            <a:avLst/>
          </a:prstGeom>
          <a:noFill/>
          <a:ln>
            <a:noFill/>
          </a:ln>
        </p:spPr>
        <p:txBody>
          <a:bodyPr spcFirstLastPara="1" wrap="square" lIns="58925" tIns="58925" rIns="58925" bIns="58925" anchor="b" anchorCtr="0"/>
          <a:lstStyle>
            <a:lvl1pPr marL="457200" marR="0" lvl="0"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1pPr>
            <a:lvl2pPr marL="914400" marR="0" lvl="1"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2pPr>
            <a:lvl3pPr marL="1371600" marR="0" lvl="2"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3pPr>
            <a:lvl4pPr marL="1828800" marR="0" lvl="3"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4pPr>
            <a:lvl5pPr marL="2286000" marR="0" lvl="4" indent="-228600" algn="l">
              <a:lnSpc>
                <a:spcPct val="80000"/>
              </a:lnSpc>
              <a:spcBef>
                <a:spcPts val="1500"/>
              </a:spcBef>
              <a:spcAft>
                <a:spcPts val="0"/>
              </a:spcAft>
              <a:buClr>
                <a:srgbClr val="A6AAA9"/>
              </a:buClr>
              <a:buSzPts val="3500"/>
              <a:buFont typeface="Avenir"/>
              <a:buNone/>
              <a:defRPr sz="3500" b="0" i="0" u="none" strike="noStrike" cap="none">
                <a:solidFill>
                  <a:srgbClr val="A6AAA9"/>
                </a:solidFill>
                <a:latin typeface="Arial"/>
                <a:ea typeface="Arial"/>
                <a:cs typeface="Arial"/>
                <a:sym typeface="Arial"/>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85" name="Google Shape;85;p20"/>
          <p:cNvSpPr txBox="1">
            <a:spLocks noGrp="1"/>
          </p:cNvSpPr>
          <p:nvPr>
            <p:ph type="sldNum" idx="12"/>
          </p:nvPr>
        </p:nvSpPr>
        <p:spPr>
          <a:xfrm>
            <a:off x="8574216"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85750" y="354955"/>
            <a:ext cx="8572500" cy="381744"/>
          </a:xfrm>
          <a:prstGeom prst="rect">
            <a:avLst/>
          </a:prstGeom>
          <a:noFill/>
          <a:ln>
            <a:noFill/>
          </a:ln>
        </p:spPr>
        <p:txBody>
          <a:bodyPr spcFirstLastPara="1" wrap="square" lIns="58925" tIns="58925" rIns="58925" bIns="58925" anchor="t" anchorCtr="0"/>
          <a:lstStyle>
            <a:lvl1pPr marR="0" lvl="0"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88" name="Google Shape;88;p21"/>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mp; Bullets">
  <p:cSld name="Title &amp; Bullets">
    <p:bg>
      <p:bgPr>
        <a:solidFill>
          <a:srgbClr val="222222"/>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285750" y="354955"/>
            <a:ext cx="8572500" cy="381744"/>
          </a:xfrm>
          <a:prstGeom prst="rect">
            <a:avLst/>
          </a:prstGeom>
          <a:noFill/>
          <a:ln>
            <a:noFill/>
          </a:ln>
        </p:spPr>
        <p:txBody>
          <a:bodyPr spcFirstLastPara="1" wrap="square" lIns="58925" tIns="58925" rIns="58925" bIns="58925" anchor="t" anchorCtr="0"/>
          <a:lstStyle>
            <a:lvl1pPr marR="0" lvl="0"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91" name="Google Shape;91;p22"/>
          <p:cNvSpPr txBox="1">
            <a:spLocks noGrp="1"/>
          </p:cNvSpPr>
          <p:nvPr>
            <p:ph type="body" idx="1"/>
          </p:nvPr>
        </p:nvSpPr>
        <p:spPr>
          <a:xfrm>
            <a:off x="285750" y="830461"/>
            <a:ext cx="8572500" cy="3221332"/>
          </a:xfrm>
          <a:prstGeom prst="rect">
            <a:avLst/>
          </a:prstGeom>
          <a:noFill/>
          <a:ln>
            <a:noFill/>
          </a:ln>
        </p:spPr>
        <p:txBody>
          <a:bodyPr spcFirstLastPara="1" wrap="square" lIns="58925" tIns="58925" rIns="58925" bIns="58925" anchor="t" anchorCtr="0"/>
          <a:lstStyle>
            <a:lvl1pPr marL="457200" marR="0" lvl="0"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1pPr>
            <a:lvl2pPr marL="914400" marR="0" lvl="1"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92" name="Google Shape;92;p22"/>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bg>
      <p:bgPr>
        <a:solidFill>
          <a:srgbClr val="222222"/>
        </a:solidFill>
        <a:effectLst/>
      </p:bgPr>
    </p:bg>
    <p:spTree>
      <p:nvGrpSpPr>
        <p:cNvPr id="1" name="Shape 93"/>
        <p:cNvGrpSpPr/>
        <p:nvPr/>
      </p:nvGrpSpPr>
      <p:grpSpPr>
        <a:xfrm>
          <a:off x="0" y="0"/>
          <a:ext cx="0" cy="0"/>
          <a:chOff x="0" y="0"/>
          <a:chExt cx="0" cy="0"/>
        </a:xfrm>
      </p:grpSpPr>
      <p:sp>
        <p:nvSpPr>
          <p:cNvPr id="94" name="Google Shape;94;p23"/>
          <p:cNvSpPr>
            <a:spLocks noGrp="1"/>
          </p:cNvSpPr>
          <p:nvPr>
            <p:ph type="pic" idx="2"/>
          </p:nvPr>
        </p:nvSpPr>
        <p:spPr>
          <a:xfrm>
            <a:off x="5000625" y="810369"/>
            <a:ext cx="3857625" cy="4112174"/>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95" name="Google Shape;95;p23"/>
          <p:cNvSpPr txBox="1">
            <a:spLocks noGrp="1"/>
          </p:cNvSpPr>
          <p:nvPr>
            <p:ph type="title"/>
          </p:nvPr>
        </p:nvSpPr>
        <p:spPr>
          <a:xfrm>
            <a:off x="285750" y="390674"/>
            <a:ext cx="4429055" cy="381744"/>
          </a:xfrm>
          <a:prstGeom prst="rect">
            <a:avLst/>
          </a:prstGeom>
          <a:noFill/>
          <a:ln>
            <a:noFill/>
          </a:ln>
        </p:spPr>
        <p:txBody>
          <a:bodyPr spcFirstLastPara="1" wrap="square" lIns="58925" tIns="58925" rIns="58925" bIns="58925" anchor="t" anchorCtr="0"/>
          <a:lstStyle>
            <a:lvl1pPr marR="0" lvl="0"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1pPr>
            <a:lvl2pPr marR="0" lvl="1"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96" name="Google Shape;96;p23"/>
          <p:cNvSpPr txBox="1">
            <a:spLocks noGrp="1"/>
          </p:cNvSpPr>
          <p:nvPr>
            <p:ph type="body" idx="1"/>
          </p:nvPr>
        </p:nvSpPr>
        <p:spPr>
          <a:xfrm>
            <a:off x="285750" y="866180"/>
            <a:ext cx="4429055" cy="3221332"/>
          </a:xfrm>
          <a:prstGeom prst="rect">
            <a:avLst/>
          </a:prstGeom>
          <a:noFill/>
          <a:ln>
            <a:noFill/>
          </a:ln>
        </p:spPr>
        <p:txBody>
          <a:bodyPr spcFirstLastPara="1" wrap="square" lIns="58925" tIns="58925" rIns="58925" bIns="58925" anchor="t" anchorCtr="0"/>
          <a:lstStyle>
            <a:lvl1pPr marL="457200" marR="0" lvl="0" indent="-349250" algn="l">
              <a:lnSpc>
                <a:spcPct val="100000"/>
              </a:lnSpc>
              <a:spcBef>
                <a:spcPts val="1800"/>
              </a:spcBef>
              <a:spcAft>
                <a:spcPts val="0"/>
              </a:spcAft>
              <a:buClr>
                <a:schemeClr val="accent1"/>
              </a:buClr>
              <a:buSzPts val="1900"/>
              <a:buFont typeface="Avenir"/>
              <a:buChar char="▸"/>
              <a:defRPr sz="1800" b="0" i="0" u="none" strike="noStrike" cap="none">
                <a:solidFill>
                  <a:srgbClr val="838787"/>
                </a:solidFill>
                <a:latin typeface="Avenir"/>
                <a:ea typeface="Avenir"/>
                <a:cs typeface="Avenir"/>
                <a:sym typeface="Avenir"/>
              </a:defRPr>
            </a:lvl1pPr>
            <a:lvl2pPr marL="914400" marR="0" lvl="1" indent="-349250" algn="l">
              <a:lnSpc>
                <a:spcPct val="100000"/>
              </a:lnSpc>
              <a:spcBef>
                <a:spcPts val="1800"/>
              </a:spcBef>
              <a:spcAft>
                <a:spcPts val="0"/>
              </a:spcAft>
              <a:buClr>
                <a:schemeClr val="accent1"/>
              </a:buClr>
              <a:buSzPts val="1900"/>
              <a:buFont typeface="Avenir"/>
              <a:buChar char="▸"/>
              <a:defRPr sz="1800" b="0" i="0" u="none" strike="noStrike" cap="none">
                <a:solidFill>
                  <a:srgbClr val="838787"/>
                </a:solidFill>
                <a:latin typeface="Avenir"/>
                <a:ea typeface="Avenir"/>
                <a:cs typeface="Avenir"/>
                <a:sym typeface="Avenir"/>
              </a:defRPr>
            </a:lvl2pPr>
            <a:lvl3pPr marL="1371600" marR="0" lvl="2" indent="-349250" algn="l">
              <a:lnSpc>
                <a:spcPct val="100000"/>
              </a:lnSpc>
              <a:spcBef>
                <a:spcPts val="1800"/>
              </a:spcBef>
              <a:spcAft>
                <a:spcPts val="0"/>
              </a:spcAft>
              <a:buClr>
                <a:schemeClr val="accent1"/>
              </a:buClr>
              <a:buSzPts val="1900"/>
              <a:buFont typeface="Avenir"/>
              <a:buChar char="▸"/>
              <a:defRPr sz="1800" b="0" i="0" u="none" strike="noStrike" cap="none">
                <a:solidFill>
                  <a:srgbClr val="838787"/>
                </a:solidFill>
                <a:latin typeface="Avenir"/>
                <a:ea typeface="Avenir"/>
                <a:cs typeface="Avenir"/>
                <a:sym typeface="Avenir"/>
              </a:defRPr>
            </a:lvl3pPr>
            <a:lvl4pPr marL="1828800" marR="0" lvl="3" indent="-349250" algn="l">
              <a:lnSpc>
                <a:spcPct val="100000"/>
              </a:lnSpc>
              <a:spcBef>
                <a:spcPts val="1800"/>
              </a:spcBef>
              <a:spcAft>
                <a:spcPts val="0"/>
              </a:spcAft>
              <a:buClr>
                <a:schemeClr val="accent1"/>
              </a:buClr>
              <a:buSzPts val="1900"/>
              <a:buFont typeface="Avenir"/>
              <a:buChar char="▸"/>
              <a:defRPr sz="1800" b="0" i="0" u="none" strike="noStrike" cap="none">
                <a:solidFill>
                  <a:srgbClr val="838787"/>
                </a:solidFill>
                <a:latin typeface="Avenir"/>
                <a:ea typeface="Avenir"/>
                <a:cs typeface="Avenir"/>
                <a:sym typeface="Avenir"/>
              </a:defRPr>
            </a:lvl4pPr>
            <a:lvl5pPr marL="2286000" marR="0" lvl="4" indent="-349250" algn="l">
              <a:lnSpc>
                <a:spcPct val="100000"/>
              </a:lnSpc>
              <a:spcBef>
                <a:spcPts val="1800"/>
              </a:spcBef>
              <a:spcAft>
                <a:spcPts val="0"/>
              </a:spcAft>
              <a:buClr>
                <a:schemeClr val="accent1"/>
              </a:buClr>
              <a:buSzPts val="1900"/>
              <a:buFont typeface="Avenir"/>
              <a:buChar char="▸"/>
              <a:defRPr sz="18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97" name="Google Shape;97;p23"/>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Bullets">
  <p:cSld name="Bullets">
    <p:bg>
      <p:bgPr>
        <a:solidFill>
          <a:srgbClr val="222222"/>
        </a:solidFill>
        <a:effectLst/>
      </p:bgPr>
    </p:bg>
    <p:spTree>
      <p:nvGrpSpPr>
        <p:cNvPr id="1" name="Shape 98"/>
        <p:cNvGrpSpPr/>
        <p:nvPr/>
      </p:nvGrpSpPr>
      <p:grpSpPr>
        <a:xfrm>
          <a:off x="0" y="0"/>
          <a:ext cx="0" cy="0"/>
          <a:chOff x="0" y="0"/>
          <a:chExt cx="0" cy="0"/>
        </a:xfrm>
      </p:grpSpPr>
      <p:sp>
        <p:nvSpPr>
          <p:cNvPr id="99" name="Google Shape;99;p24"/>
          <p:cNvSpPr txBox="1">
            <a:spLocks noGrp="1"/>
          </p:cNvSpPr>
          <p:nvPr>
            <p:ph type="body" idx="1"/>
          </p:nvPr>
        </p:nvSpPr>
        <p:spPr>
          <a:xfrm>
            <a:off x="285750" y="803672"/>
            <a:ext cx="8572500" cy="3221332"/>
          </a:xfrm>
          <a:prstGeom prst="rect">
            <a:avLst/>
          </a:prstGeom>
          <a:noFill/>
          <a:ln>
            <a:noFill/>
          </a:ln>
        </p:spPr>
        <p:txBody>
          <a:bodyPr spcFirstLastPara="1" wrap="square" lIns="58925" tIns="58925" rIns="58925" bIns="58925" anchor="t" anchorCtr="0"/>
          <a:lstStyle>
            <a:lvl1pPr marL="457200" marR="0" lvl="0"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1pPr>
            <a:lvl2pPr marL="914400" marR="0" lvl="1"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a:lnSpc>
                <a:spcPct val="100000"/>
              </a:lnSpc>
              <a:spcBef>
                <a:spcPts val="1800"/>
              </a:spcBef>
              <a:spcAft>
                <a:spcPts val="0"/>
              </a:spcAft>
              <a:buClr>
                <a:schemeClr val="accent1"/>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00" name="Google Shape;100;p24"/>
          <p:cNvSpPr txBox="1"/>
          <p:nvPr/>
        </p:nvSpPr>
        <p:spPr>
          <a:xfrm>
            <a:off x="285750" y="390674"/>
            <a:ext cx="4429055"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TITLE TEXT</a:t>
            </a:r>
            <a:endParaRPr sz="900" b="0" i="0" u="none" strike="noStrike" cap="none">
              <a:solidFill>
                <a:srgbClr val="000000"/>
              </a:solidFill>
              <a:latin typeface="Arial"/>
              <a:ea typeface="Arial"/>
              <a:cs typeface="Arial"/>
              <a:sym typeface="Arial"/>
            </a:endParaRPr>
          </a:p>
        </p:txBody>
      </p:sp>
      <p:sp>
        <p:nvSpPr>
          <p:cNvPr id="101" name="Google Shape;101;p24"/>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Photo - 3 Up">
  <p:cSld name="Photo - 3 Up">
    <p:bg>
      <p:bgPr>
        <a:solidFill>
          <a:srgbClr val="222222"/>
        </a:solidFill>
        <a:effectLst/>
      </p:bgPr>
    </p:bg>
    <p:spTree>
      <p:nvGrpSpPr>
        <p:cNvPr id="1" name="Shape 102"/>
        <p:cNvGrpSpPr/>
        <p:nvPr/>
      </p:nvGrpSpPr>
      <p:grpSpPr>
        <a:xfrm>
          <a:off x="0" y="0"/>
          <a:ext cx="0" cy="0"/>
          <a:chOff x="0" y="0"/>
          <a:chExt cx="0" cy="0"/>
        </a:xfrm>
      </p:grpSpPr>
      <p:sp>
        <p:nvSpPr>
          <p:cNvPr id="103" name="Google Shape;103;p25"/>
          <p:cNvSpPr>
            <a:spLocks noGrp="1"/>
          </p:cNvSpPr>
          <p:nvPr>
            <p:ph type="pic" idx="2"/>
          </p:nvPr>
        </p:nvSpPr>
        <p:spPr>
          <a:xfrm>
            <a:off x="4572530" y="0"/>
            <a:ext cx="4572070" cy="2565105"/>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04" name="Google Shape;104;p25"/>
          <p:cNvSpPr>
            <a:spLocks noGrp="1"/>
          </p:cNvSpPr>
          <p:nvPr>
            <p:ph type="pic" idx="3"/>
          </p:nvPr>
        </p:nvSpPr>
        <p:spPr>
          <a:xfrm>
            <a:off x="4572000" y="2585145"/>
            <a:ext cx="4572070" cy="2565105"/>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05" name="Google Shape;105;p25"/>
          <p:cNvSpPr>
            <a:spLocks noGrp="1"/>
          </p:cNvSpPr>
          <p:nvPr>
            <p:ph type="pic" idx="4"/>
          </p:nvPr>
        </p:nvSpPr>
        <p:spPr>
          <a:xfrm>
            <a:off x="0" y="0"/>
            <a:ext cx="4548234" cy="5143500"/>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06" name="Google Shape;106;p25"/>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rgbClr val="222222"/>
        </a:solidFill>
        <a:effectLst/>
      </p:bgPr>
    </p:bg>
    <p:spTree>
      <p:nvGrpSpPr>
        <p:cNvPr id="1" name="Shape 107"/>
        <p:cNvGrpSpPr/>
        <p:nvPr/>
      </p:nvGrpSpPr>
      <p:grpSpPr>
        <a:xfrm>
          <a:off x="0" y="0"/>
          <a:ext cx="0" cy="0"/>
          <a:chOff x="0" y="0"/>
          <a:chExt cx="0" cy="0"/>
        </a:xfrm>
      </p:grpSpPr>
      <p:cxnSp>
        <p:nvCxnSpPr>
          <p:cNvPr id="108" name="Google Shape;108;p26"/>
          <p:cNvCxnSpPr/>
          <p:nvPr/>
        </p:nvCxnSpPr>
        <p:spPr>
          <a:xfrm rot="10800000" flipH="1">
            <a:off x="285750" y="523717"/>
            <a:ext cx="8572500" cy="158"/>
          </a:xfrm>
          <a:prstGeom prst="straightConnector1">
            <a:avLst/>
          </a:prstGeom>
          <a:noFill/>
          <a:ln w="25400" cap="flat" cmpd="sng">
            <a:solidFill>
              <a:srgbClr val="A6AAA9"/>
            </a:solidFill>
            <a:prstDash val="solid"/>
            <a:miter lim="400000"/>
            <a:headEnd type="none" w="sm" len="sm"/>
            <a:tailEnd type="none" w="sm" len="sm"/>
          </a:ln>
        </p:spPr>
      </p:cxnSp>
      <p:sp>
        <p:nvSpPr>
          <p:cNvPr id="109" name="Google Shape;109;p26"/>
          <p:cNvSpPr/>
          <p:nvPr/>
        </p:nvSpPr>
        <p:spPr>
          <a:xfrm>
            <a:off x="330398" y="1245691"/>
            <a:ext cx="8483273" cy="2757639"/>
          </a:xfrm>
          <a:custGeom>
            <a:avLst/>
            <a:gdLst/>
            <a:ahLst/>
            <a:cxnLst/>
            <a:rect l="l" t="t" r="r" b="b"/>
            <a:pathLst>
              <a:path w="120000" h="120000" extrusionOk="0">
                <a:moveTo>
                  <a:pt x="1244" y="0"/>
                </a:moveTo>
                <a:cubicBezTo>
                  <a:pt x="555" y="0"/>
                  <a:pt x="0" y="1288"/>
                  <a:pt x="0" y="2866"/>
                </a:cubicBezTo>
                <a:lnTo>
                  <a:pt x="0" y="104383"/>
                </a:lnTo>
                <a:cubicBezTo>
                  <a:pt x="0" y="105961"/>
                  <a:pt x="555" y="107250"/>
                  <a:pt x="1244" y="107250"/>
                </a:cubicBezTo>
                <a:lnTo>
                  <a:pt x="95711" y="107250"/>
                </a:lnTo>
                <a:lnTo>
                  <a:pt x="99166" y="120000"/>
                </a:lnTo>
                <a:lnTo>
                  <a:pt x="102616" y="107250"/>
                </a:lnTo>
                <a:lnTo>
                  <a:pt x="118755" y="107250"/>
                </a:lnTo>
                <a:cubicBezTo>
                  <a:pt x="119444" y="107250"/>
                  <a:pt x="120000" y="105961"/>
                  <a:pt x="120000" y="104383"/>
                </a:cubicBezTo>
                <a:lnTo>
                  <a:pt x="120000" y="2866"/>
                </a:lnTo>
                <a:cubicBezTo>
                  <a:pt x="120000" y="1288"/>
                  <a:pt x="119444" y="0"/>
                  <a:pt x="118755" y="0"/>
                </a:cubicBezTo>
                <a:lnTo>
                  <a:pt x="1244" y="0"/>
                </a:lnTo>
                <a:close/>
              </a:path>
            </a:pathLst>
          </a:custGeom>
          <a:solidFill>
            <a:schemeClr val="accent5"/>
          </a:solidFill>
          <a:ln>
            <a:noFill/>
          </a:ln>
        </p:spPr>
        <p:txBody>
          <a:bodyPr spcFirstLastPara="1" wrap="square" lIns="32750" tIns="32750" rIns="32750" bIns="32750" anchor="ctr" anchorCtr="0">
            <a:noAutofit/>
          </a:bodyPr>
          <a:lstStyle/>
          <a:p>
            <a:pPr marL="0" marR="0" lvl="0" indent="0" algn="ctr" rtl="0">
              <a:lnSpc>
                <a:spcPct val="80000"/>
              </a:lnSpc>
              <a:spcBef>
                <a:spcPts val="0"/>
              </a:spcBef>
              <a:spcAft>
                <a:spcPts val="0"/>
              </a:spcAft>
              <a:buClr>
                <a:srgbClr val="FFFFFF"/>
              </a:buClr>
              <a:buSzPts val="1300"/>
              <a:buFont typeface="Arial"/>
              <a:buNone/>
            </a:pPr>
            <a:endParaRPr sz="1300" b="0" i="0" u="none" strike="noStrike" cap="none">
              <a:solidFill>
                <a:srgbClr val="838787"/>
              </a:solidFill>
              <a:latin typeface="Avenir"/>
              <a:ea typeface="Avenir"/>
              <a:cs typeface="Avenir"/>
              <a:sym typeface="Avenir"/>
            </a:endParaRPr>
          </a:p>
        </p:txBody>
      </p:sp>
      <p:sp>
        <p:nvSpPr>
          <p:cNvPr id="110" name="Google Shape;110;p26"/>
          <p:cNvSpPr txBox="1">
            <a:spLocks noGrp="1"/>
          </p:cNvSpPr>
          <p:nvPr>
            <p:ph type="body" idx="1"/>
          </p:nvPr>
        </p:nvSpPr>
        <p:spPr>
          <a:xfrm>
            <a:off x="625078" y="1533674"/>
            <a:ext cx="7893914" cy="684387"/>
          </a:xfrm>
          <a:prstGeom prst="rect">
            <a:avLst/>
          </a:prstGeom>
          <a:noFill/>
          <a:ln>
            <a:noFill/>
          </a:ln>
        </p:spPr>
        <p:txBody>
          <a:bodyPr spcFirstLastPara="1" wrap="square" lIns="58925" tIns="58925" rIns="58925" bIns="58925" anchor="t" anchorCtr="0"/>
          <a:lstStyle>
            <a:lvl1pPr marL="457200" marR="0" lvl="0" indent="-228600" algn="l">
              <a:lnSpc>
                <a:spcPct val="80000"/>
              </a:lnSpc>
              <a:spcBef>
                <a:spcPts val="0"/>
              </a:spcBef>
              <a:spcAft>
                <a:spcPts val="0"/>
              </a:spcAft>
              <a:buClr>
                <a:srgbClr val="FFFFFF"/>
              </a:buClr>
              <a:buSzPts val="6100"/>
              <a:buFont typeface="Avenir"/>
              <a:buNone/>
              <a:defRPr sz="6100" b="0" i="0" u="none" strike="noStrike" cap="none">
                <a:solidFill>
                  <a:srgbClr val="FFFFFF"/>
                </a:solidFill>
                <a:latin typeface="Arial"/>
                <a:ea typeface="Arial"/>
                <a:cs typeface="Arial"/>
                <a:sym typeface="Arial"/>
              </a:defRPr>
            </a:lvl1pPr>
            <a:lvl2pPr marL="914400" marR="0" lvl="1"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11" name="Google Shape;111;p26"/>
          <p:cNvSpPr txBox="1">
            <a:spLocks noGrp="1"/>
          </p:cNvSpPr>
          <p:nvPr>
            <p:ph type="body" idx="2"/>
          </p:nvPr>
        </p:nvSpPr>
        <p:spPr>
          <a:xfrm>
            <a:off x="285750" y="4107656"/>
            <a:ext cx="8572500" cy="455467"/>
          </a:xfrm>
          <a:prstGeom prst="rect">
            <a:avLst/>
          </a:prstGeom>
          <a:noFill/>
          <a:ln>
            <a:noFill/>
          </a:ln>
        </p:spPr>
        <p:txBody>
          <a:bodyPr spcFirstLastPara="1" wrap="square" lIns="58925" tIns="58925" rIns="58925" bIns="58925" anchor="t" anchorCtr="0"/>
          <a:lstStyle>
            <a:lvl1pPr marL="457200" marR="0" lvl="0" indent="-228600" algn="r">
              <a:lnSpc>
                <a:spcPct val="80000"/>
              </a:lnSpc>
              <a:spcBef>
                <a:spcPts val="0"/>
              </a:spcBef>
              <a:spcAft>
                <a:spcPts val="0"/>
              </a:spcAft>
              <a:buClr>
                <a:srgbClr val="838787"/>
              </a:buClr>
              <a:buSzPts val="3900"/>
              <a:buFont typeface="Avenir"/>
              <a:buNone/>
              <a:defRPr sz="3900" b="0" i="0" u="none" strike="noStrike" cap="none">
                <a:solidFill>
                  <a:srgbClr val="838787"/>
                </a:solidFill>
                <a:latin typeface="Arial"/>
                <a:ea typeface="Arial"/>
                <a:cs typeface="Arial"/>
                <a:sym typeface="Arial"/>
              </a:defRPr>
            </a:lvl1pPr>
            <a:lvl2pPr marL="914400" marR="0" lvl="1"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12" name="Google Shape;112;p26"/>
          <p:cNvSpPr txBox="1">
            <a:spLocks noGrp="1"/>
          </p:cNvSpPr>
          <p:nvPr>
            <p:ph type="body" idx="3"/>
          </p:nvPr>
        </p:nvSpPr>
        <p:spPr>
          <a:xfrm>
            <a:off x="285750" y="241102"/>
            <a:ext cx="7858055" cy="241102"/>
          </a:xfrm>
          <a:prstGeom prst="rect">
            <a:avLst/>
          </a:prstGeom>
          <a:noFill/>
          <a:ln>
            <a:noFill/>
          </a:ln>
        </p:spPr>
        <p:txBody>
          <a:bodyPr spcFirstLastPara="1" wrap="square" lIns="58925" tIns="58925" rIns="58925" bIns="58925" anchor="b" anchorCtr="0"/>
          <a:lstStyle>
            <a:lvl1pPr marL="457200" marR="0" lvl="0" indent="-228600" algn="l">
              <a:lnSpc>
                <a:spcPct val="80000"/>
              </a:lnSpc>
              <a:spcBef>
                <a:spcPts val="0"/>
              </a:spcBef>
              <a:spcAft>
                <a:spcPts val="0"/>
              </a:spcAft>
              <a:buClr>
                <a:srgbClr val="838787"/>
              </a:buClr>
              <a:buSzPts val="1500"/>
              <a:buFont typeface="Avenir"/>
              <a:buNone/>
              <a:defRPr sz="1500" b="0" i="0" u="none" strike="noStrike" cap="none">
                <a:solidFill>
                  <a:srgbClr val="838787"/>
                </a:solidFill>
                <a:latin typeface="Arial"/>
                <a:ea typeface="Arial"/>
                <a:cs typeface="Arial"/>
                <a:sym typeface="Arial"/>
              </a:defRPr>
            </a:lvl1pPr>
            <a:lvl2pPr marL="914400" marR="0" lvl="1"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13" name="Google Shape;113;p26"/>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Quote Alt">
  <p:cSld name="Quote Alt">
    <p:bg>
      <p:bgPr>
        <a:solidFill>
          <a:schemeClr val="accent1"/>
        </a:solidFill>
        <a:effectLst/>
      </p:bgPr>
    </p:bg>
    <p:spTree>
      <p:nvGrpSpPr>
        <p:cNvPr id="1" name="Shape 114"/>
        <p:cNvGrpSpPr/>
        <p:nvPr/>
      </p:nvGrpSpPr>
      <p:grpSpPr>
        <a:xfrm>
          <a:off x="0" y="0"/>
          <a:ext cx="0" cy="0"/>
          <a:chOff x="0" y="0"/>
          <a:chExt cx="0" cy="0"/>
        </a:xfrm>
      </p:grpSpPr>
      <p:sp>
        <p:nvSpPr>
          <p:cNvPr id="115" name="Google Shape;115;p27"/>
          <p:cNvSpPr txBox="1">
            <a:spLocks noGrp="1"/>
          </p:cNvSpPr>
          <p:nvPr>
            <p:ph type="body" idx="1"/>
          </p:nvPr>
        </p:nvSpPr>
        <p:spPr>
          <a:xfrm>
            <a:off x="4143375" y="1393031"/>
            <a:ext cx="4714875" cy="1319414"/>
          </a:xfrm>
          <a:prstGeom prst="rect">
            <a:avLst/>
          </a:prstGeom>
          <a:noFill/>
          <a:ln>
            <a:noFill/>
          </a:ln>
        </p:spPr>
        <p:txBody>
          <a:bodyPr spcFirstLastPara="1" wrap="square" lIns="58925" tIns="58925" rIns="58925" bIns="58925" anchor="t" anchorCtr="0"/>
          <a:lstStyle>
            <a:lvl1pPr marL="457200" marR="0" lvl="0" indent="-228600" algn="l">
              <a:lnSpc>
                <a:spcPct val="80000"/>
              </a:lnSpc>
              <a:spcBef>
                <a:spcPts val="0"/>
              </a:spcBef>
              <a:spcAft>
                <a:spcPts val="0"/>
              </a:spcAft>
              <a:buClr>
                <a:srgbClr val="FFFFFF"/>
              </a:buClr>
              <a:buSzPts val="6100"/>
              <a:buFont typeface="Avenir"/>
              <a:buNone/>
              <a:defRPr sz="6100" b="0" i="0" u="none" strike="noStrike" cap="none">
                <a:solidFill>
                  <a:srgbClr val="FFFFFF"/>
                </a:solidFill>
                <a:latin typeface="Arial"/>
                <a:ea typeface="Arial"/>
                <a:cs typeface="Arial"/>
                <a:sym typeface="Arial"/>
              </a:defRPr>
            </a:lvl1pPr>
            <a:lvl2pPr marL="914400" marR="0" lvl="1"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16" name="Google Shape;116;p27"/>
          <p:cNvSpPr>
            <a:spLocks noGrp="1"/>
          </p:cNvSpPr>
          <p:nvPr>
            <p:ph type="pic" idx="2"/>
          </p:nvPr>
        </p:nvSpPr>
        <p:spPr>
          <a:xfrm>
            <a:off x="0" y="0"/>
            <a:ext cx="3857625" cy="5143500"/>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17" name="Google Shape;117;p27"/>
          <p:cNvSpPr txBox="1">
            <a:spLocks noGrp="1"/>
          </p:cNvSpPr>
          <p:nvPr>
            <p:ph type="body" idx="3"/>
          </p:nvPr>
        </p:nvSpPr>
        <p:spPr>
          <a:xfrm>
            <a:off x="4143375" y="4107656"/>
            <a:ext cx="4714875" cy="455467"/>
          </a:xfrm>
          <a:prstGeom prst="rect">
            <a:avLst/>
          </a:prstGeom>
          <a:noFill/>
          <a:ln>
            <a:noFill/>
          </a:ln>
        </p:spPr>
        <p:txBody>
          <a:bodyPr spcFirstLastPara="1" wrap="square" lIns="58925" tIns="58925" rIns="58925" bIns="58925" anchor="ctr" anchorCtr="0"/>
          <a:lstStyle>
            <a:lvl1pPr marL="457200" marR="0" lvl="0" indent="-228600" algn="l">
              <a:lnSpc>
                <a:spcPct val="100000"/>
              </a:lnSpc>
              <a:spcBef>
                <a:spcPts val="0"/>
              </a:spcBef>
              <a:spcAft>
                <a:spcPts val="0"/>
              </a:spcAft>
              <a:buClr>
                <a:srgbClr val="232323"/>
              </a:buClr>
              <a:buSzPts val="3900"/>
              <a:buFont typeface="Avenir"/>
              <a:buNone/>
              <a:defRPr sz="3900" b="0" i="0" u="none" strike="noStrike" cap="none">
                <a:solidFill>
                  <a:srgbClr val="232323"/>
                </a:solidFill>
                <a:latin typeface="Arial"/>
                <a:ea typeface="Arial"/>
                <a:cs typeface="Arial"/>
                <a:sym typeface="Arial"/>
              </a:defRPr>
            </a:lvl1pPr>
            <a:lvl2pPr marL="914400" marR="0" lvl="1"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18" name="Google Shape;118;p27"/>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Photo">
  <p:cSld name="Photo">
    <p:bg>
      <p:bgPr>
        <a:solidFill>
          <a:srgbClr val="222222"/>
        </a:solidFill>
        <a:effectLst/>
      </p:bgPr>
    </p:bg>
    <p:spTree>
      <p:nvGrpSpPr>
        <p:cNvPr id="1" name="Shape 119"/>
        <p:cNvGrpSpPr/>
        <p:nvPr/>
      </p:nvGrpSpPr>
      <p:grpSpPr>
        <a:xfrm>
          <a:off x="0" y="0"/>
          <a:ext cx="0" cy="0"/>
          <a:chOff x="0" y="0"/>
          <a:chExt cx="0" cy="0"/>
        </a:xfrm>
      </p:grpSpPr>
      <p:sp>
        <p:nvSpPr>
          <p:cNvPr id="120" name="Google Shape;120;p28"/>
          <p:cNvSpPr>
            <a:spLocks noGrp="1"/>
          </p:cNvSpPr>
          <p:nvPr>
            <p:ph type="pic" idx="2"/>
          </p:nvPr>
        </p:nvSpPr>
        <p:spPr>
          <a:xfrm>
            <a:off x="0" y="0"/>
            <a:ext cx="9143929" cy="5143500"/>
          </a:xfrm>
          <a:prstGeom prst="rect">
            <a:avLst/>
          </a:prstGeom>
          <a:noFill/>
          <a:ln>
            <a:noFill/>
          </a:ln>
        </p:spPr>
        <p:txBody>
          <a:bodyPr spcFirstLastPara="1" wrap="square" lIns="58925" tIns="58925" rIns="58925" bIns="58925" anchor="t" anchorCtr="0"/>
          <a:lstStyle>
            <a:lvl1pPr marR="0" lvl="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R="0" lvl="1"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R="0" lvl="2"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R="0" lvl="3"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R="0" lvl="4"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R="0" lvl="5"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R="0" lvl="6"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R="0" lvl="7"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R="0" lvl="8"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121" name="Google Shape;121;p28"/>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rgbClr val="222222"/>
        </a:solidFill>
        <a:effectLst/>
      </p:bgPr>
    </p:bg>
    <p:spTree>
      <p:nvGrpSpPr>
        <p:cNvPr id="1" name="Shape 122"/>
        <p:cNvGrpSpPr/>
        <p:nvPr/>
      </p:nvGrpSpPr>
      <p:grpSpPr>
        <a:xfrm>
          <a:off x="0" y="0"/>
          <a:ext cx="0" cy="0"/>
          <a:chOff x="0" y="0"/>
          <a:chExt cx="0" cy="0"/>
        </a:xfrm>
      </p:grpSpPr>
      <p:sp>
        <p:nvSpPr>
          <p:cNvPr id="123" name="Google Shape;123;p29"/>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85750" y="354955"/>
            <a:ext cx="8572500" cy="381744"/>
          </a:xfrm>
          <a:prstGeom prst="rect">
            <a:avLst/>
          </a:prstGeom>
          <a:noFill/>
          <a:ln>
            <a:noFill/>
          </a:ln>
        </p:spPr>
        <p:txBody>
          <a:bodyPr spcFirstLastPara="1" wrap="square" lIns="58925" tIns="58925" rIns="58925" bIns="58925" anchor="t" anchorCtr="0"/>
          <a:lstStyle>
            <a:lvl1pPr marR="0" lvl="0"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1pPr>
            <a:lvl2pPr marR="0" lvl="1"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2pPr>
            <a:lvl3pPr marR="0" lvl="2"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3pPr>
            <a:lvl4pPr marR="0" lvl="3"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4pPr>
            <a:lvl5pPr marR="0" lvl="4"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5pPr>
            <a:lvl6pPr marR="0" lvl="5"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6pPr>
            <a:lvl7pPr marR="0" lvl="6"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7pPr>
            <a:lvl8pPr marR="0" lvl="7"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8pPr>
            <a:lvl9pPr marR="0" lvl="8" algn="l" rtl="0">
              <a:lnSpc>
                <a:spcPct val="80000"/>
              </a:lnSpc>
              <a:spcBef>
                <a:spcPts val="1800"/>
              </a:spcBef>
              <a:spcAft>
                <a:spcPts val="0"/>
              </a:spcAft>
              <a:buClr>
                <a:srgbClr val="E7253A"/>
              </a:buClr>
              <a:buSzPts val="3900"/>
              <a:buFont typeface="Arial"/>
              <a:buNone/>
              <a:defRPr sz="3900" b="0" i="0" u="none" strike="noStrike" cap="none">
                <a:solidFill>
                  <a:srgbClr val="E7253A"/>
                </a:solidFill>
                <a:latin typeface="Arial"/>
                <a:ea typeface="Arial"/>
                <a:cs typeface="Arial"/>
                <a:sym typeface="Arial"/>
              </a:defRPr>
            </a:lvl9pPr>
          </a:lstStyle>
          <a:p>
            <a:endParaRPr/>
          </a:p>
        </p:txBody>
      </p:sp>
      <p:sp>
        <p:nvSpPr>
          <p:cNvPr id="52" name="Google Shape;52;p13"/>
          <p:cNvSpPr/>
          <p:nvPr/>
        </p:nvSpPr>
        <p:spPr>
          <a:xfrm>
            <a:off x="-5953" y="4609253"/>
            <a:ext cx="9155953" cy="538682"/>
          </a:xfrm>
          <a:prstGeom prst="rect">
            <a:avLst/>
          </a:prstGeom>
          <a:solidFill>
            <a:srgbClr val="222222"/>
          </a:solidFill>
          <a:ln>
            <a:noFill/>
          </a:ln>
        </p:spPr>
        <p:txBody>
          <a:bodyPr spcFirstLastPara="1" wrap="square" lIns="32750" tIns="32750" rIns="32750" bIns="32750" anchor="ctr" anchorCtr="0">
            <a:noAutofit/>
          </a:bodyPr>
          <a:lstStyle/>
          <a:p>
            <a:pPr marL="0" marR="0" lvl="0" indent="0" algn="ctr" rtl="0">
              <a:lnSpc>
                <a:spcPct val="80000"/>
              </a:lnSpc>
              <a:spcBef>
                <a:spcPts val="0"/>
              </a:spcBef>
              <a:spcAft>
                <a:spcPts val="0"/>
              </a:spcAft>
              <a:buClr>
                <a:srgbClr val="FFFFFF"/>
              </a:buClr>
              <a:buSzPts val="1300"/>
              <a:buFont typeface="Arial"/>
              <a:buNone/>
            </a:pPr>
            <a:endParaRPr sz="1300" b="0" i="0" u="none" strike="noStrike" cap="none">
              <a:solidFill>
                <a:srgbClr val="838787"/>
              </a:solidFill>
              <a:latin typeface="Avenir"/>
              <a:ea typeface="Avenir"/>
              <a:cs typeface="Avenir"/>
              <a:sym typeface="Avenir"/>
            </a:endParaRPr>
          </a:p>
        </p:txBody>
      </p:sp>
      <p:sp>
        <p:nvSpPr>
          <p:cNvPr id="53" name="Google Shape;53;p13"/>
          <p:cNvSpPr txBox="1">
            <a:spLocks noGrp="1"/>
          </p:cNvSpPr>
          <p:nvPr>
            <p:ph type="body" idx="1"/>
          </p:nvPr>
        </p:nvSpPr>
        <p:spPr>
          <a:xfrm>
            <a:off x="285750" y="1446609"/>
            <a:ext cx="8572500" cy="3221332"/>
          </a:xfrm>
          <a:prstGeom prst="rect">
            <a:avLst/>
          </a:prstGeom>
          <a:noFill/>
          <a:ln>
            <a:noFill/>
          </a:ln>
        </p:spPr>
        <p:txBody>
          <a:bodyPr spcFirstLastPara="1" wrap="square" lIns="58925" tIns="58925" rIns="58925" bIns="58925" anchor="t" anchorCtr="0"/>
          <a:lstStyle>
            <a:lvl1pPr marL="457200" marR="0" lvl="0"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1pPr>
            <a:lvl2pPr marL="914400" marR="0" lvl="1"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2pPr>
            <a:lvl3pPr marL="1371600" marR="0" lvl="2"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3pPr>
            <a:lvl4pPr marL="1828800" marR="0" lvl="3"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4pPr>
            <a:lvl5pPr marL="2286000" marR="0" lvl="4"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5pPr>
            <a:lvl6pPr marL="2743200" marR="0" lvl="5"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6pPr>
            <a:lvl7pPr marL="3200400" marR="0" lvl="6"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7pPr>
            <a:lvl8pPr marL="3657600" marR="0" lvl="7"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8pPr>
            <a:lvl9pPr marL="4114800" marR="0" lvl="8" indent="-374650" algn="l" rtl="0">
              <a:lnSpc>
                <a:spcPct val="100000"/>
              </a:lnSpc>
              <a:spcBef>
                <a:spcPts val="1800"/>
              </a:spcBef>
              <a:spcAft>
                <a:spcPts val="0"/>
              </a:spcAft>
              <a:buClr>
                <a:srgbClr val="38A3D5"/>
              </a:buClr>
              <a:buSzPts val="2300"/>
              <a:buFont typeface="Avenir"/>
              <a:buChar char="‣"/>
              <a:defRPr sz="2200" b="0" i="0" u="none" strike="noStrike" cap="none">
                <a:solidFill>
                  <a:srgbClr val="838787"/>
                </a:solidFill>
                <a:latin typeface="Avenir"/>
                <a:ea typeface="Avenir"/>
                <a:cs typeface="Avenir"/>
                <a:sym typeface="Avenir"/>
              </a:defRPr>
            </a:lvl9pPr>
          </a:lstStyle>
          <a:p>
            <a:endParaRPr/>
          </a:p>
        </p:txBody>
      </p:sp>
      <p:sp>
        <p:nvSpPr>
          <p:cNvPr id="54" name="Google Shape;54;p13"/>
          <p:cNvSpPr txBox="1">
            <a:spLocks noGrp="1"/>
          </p:cNvSpPr>
          <p:nvPr>
            <p:ph type="sldNum" idx="12"/>
          </p:nvPr>
        </p:nvSpPr>
        <p:spPr>
          <a:xfrm>
            <a:off x="8568719" y="227707"/>
            <a:ext cx="286031" cy="241102"/>
          </a:xfrm>
          <a:prstGeom prst="rect">
            <a:avLst/>
          </a:prstGeom>
          <a:noFill/>
          <a:ln>
            <a:noFill/>
          </a:ln>
        </p:spPr>
        <p:txBody>
          <a:bodyPr spcFirstLastPara="1" wrap="square" lIns="32750" tIns="32750" rIns="32750" bIns="32750" anchor="t" anchorCtr="0">
            <a:noAutofit/>
          </a:bodyPr>
          <a:lstStyle>
            <a:lvl1pPr marL="0" marR="0" lvl="0"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1500"/>
              <a:buFont typeface="Arial"/>
              <a:buNone/>
              <a:defRPr sz="15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twitter.com/en/docs/basics/authentication/overview/oauth"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www.nasdaq.com/symbol/aapl" TargetMode="External"/><Relationship Id="rId4" Type="http://schemas.openxmlformats.org/officeDocument/2006/relationships/hyperlink" Target="https://finance.yahoo.com/quote/YM=F?p=YM=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aditi-bhootra-87aa44a3/"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dharadshah/"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jwasan/"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maitri-vasa/"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saiarumalla-94/"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sanjanapanicker/"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ctrTitle" idx="4294967295"/>
          </p:nvPr>
        </p:nvSpPr>
        <p:spPr>
          <a:xfrm>
            <a:off x="285750" y="2256268"/>
            <a:ext cx="8572500" cy="1426500"/>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6200"/>
              <a:buFont typeface="Arial"/>
              <a:buNone/>
            </a:pPr>
            <a:r>
              <a:rPr lang="en" sz="6200" dirty="0"/>
              <a:t>Twitter Triumphs</a:t>
            </a:r>
            <a:endParaRPr sz="3900" b="0" i="0" u="none" strike="noStrike" cap="none" dirty="0">
              <a:solidFill>
                <a:srgbClr val="E7253A"/>
              </a:solidFill>
              <a:latin typeface="Arial"/>
              <a:ea typeface="Arial"/>
              <a:cs typeface="Arial"/>
              <a:sym typeface="Arial"/>
            </a:endParaRPr>
          </a:p>
        </p:txBody>
      </p:sp>
      <p:sp>
        <p:nvSpPr>
          <p:cNvPr id="129" name="Google Shape;129;p30"/>
          <p:cNvSpPr txBox="1">
            <a:spLocks noGrp="1"/>
          </p:cNvSpPr>
          <p:nvPr>
            <p:ph type="subTitle" idx="4294967295"/>
          </p:nvPr>
        </p:nvSpPr>
        <p:spPr>
          <a:xfrm>
            <a:off x="88750" y="1169468"/>
            <a:ext cx="8572500" cy="951000"/>
          </a:xfrm>
          <a:prstGeom prst="rect">
            <a:avLst/>
          </a:prstGeom>
          <a:noFill/>
          <a:ln>
            <a:noFill/>
          </a:ln>
        </p:spPr>
        <p:txBody>
          <a:bodyPr spcFirstLastPara="1" wrap="square" lIns="32750" tIns="32750" rIns="32750" bIns="32750" anchor="b" anchorCtr="0">
            <a:noAutofit/>
          </a:bodyPr>
          <a:lstStyle/>
          <a:p>
            <a:pPr marL="0" marR="0" lvl="0" indent="0" algn="l" rtl="0">
              <a:lnSpc>
                <a:spcPct val="80000"/>
              </a:lnSpc>
              <a:spcBef>
                <a:spcPts val="0"/>
              </a:spcBef>
              <a:spcAft>
                <a:spcPts val="0"/>
              </a:spcAft>
              <a:buClr>
                <a:srgbClr val="FFFFFF"/>
              </a:buClr>
              <a:buSzPts val="2300"/>
              <a:buFont typeface="Avenir"/>
              <a:buNone/>
            </a:pPr>
            <a:r>
              <a:rPr lang="en" sz="2300" dirty="0">
                <a:solidFill>
                  <a:srgbClr val="FFFFFF"/>
                </a:solidFill>
                <a:latin typeface="Arial"/>
                <a:ea typeface="Arial"/>
                <a:cs typeface="Arial"/>
                <a:sym typeface="Arial"/>
              </a:rPr>
              <a:t>   </a:t>
            </a:r>
            <a:r>
              <a:rPr lang="en" sz="2300" b="0" i="0" u="none" strike="noStrike" cap="none" dirty="0">
                <a:solidFill>
                  <a:srgbClr val="FFFFFF"/>
                </a:solidFill>
                <a:latin typeface="Arial"/>
                <a:ea typeface="Arial"/>
                <a:cs typeface="Arial"/>
                <a:sym typeface="Arial"/>
              </a:rPr>
              <a:t>Date : 1</a:t>
            </a:r>
            <a:r>
              <a:rPr lang="en" sz="2300" b="0" i="0" u="none" strike="noStrike" cap="none" baseline="30000" dirty="0">
                <a:solidFill>
                  <a:srgbClr val="FFFFFF"/>
                </a:solidFill>
                <a:latin typeface="Arial"/>
                <a:ea typeface="Arial"/>
                <a:cs typeface="Arial"/>
                <a:sym typeface="Arial"/>
              </a:rPr>
              <a:t>st</a:t>
            </a:r>
            <a:r>
              <a:rPr lang="en" sz="2300" b="0" i="0" u="none" strike="noStrike" cap="none" dirty="0">
                <a:solidFill>
                  <a:srgbClr val="FFFFFF"/>
                </a:solidFill>
                <a:latin typeface="Arial"/>
                <a:ea typeface="Arial"/>
                <a:cs typeface="Arial"/>
                <a:sym typeface="Arial"/>
              </a:rPr>
              <a:t> February 2019</a:t>
            </a:r>
            <a:endParaRPr sz="2200" b="0" i="0" u="none" strike="noStrike" cap="none" dirty="0">
              <a:solidFill>
                <a:srgbClr val="838787"/>
              </a:solidFill>
              <a:latin typeface="Avenir"/>
              <a:ea typeface="Avenir"/>
              <a:cs typeface="Avenir"/>
              <a:sym typeface="Avenir"/>
            </a:endParaRPr>
          </a:p>
        </p:txBody>
      </p:sp>
      <p:sp>
        <p:nvSpPr>
          <p:cNvPr id="130" name="Google Shape;130;p30"/>
          <p:cNvSpPr txBox="1"/>
          <p:nvPr/>
        </p:nvSpPr>
        <p:spPr>
          <a:xfrm>
            <a:off x="451027" y="3309625"/>
            <a:ext cx="9236400" cy="1958700"/>
          </a:xfrm>
          <a:prstGeom prst="rect">
            <a:avLst/>
          </a:prstGeom>
          <a:noFill/>
          <a:ln>
            <a:noFill/>
          </a:ln>
        </p:spPr>
        <p:txBody>
          <a:bodyPr spcFirstLastPara="1" wrap="square" lIns="32750" tIns="32750" rIns="32750" bIns="32750" anchor="ctr" anchorCtr="0">
            <a:noAutofit/>
          </a:bodyPr>
          <a:lstStyle/>
          <a:p>
            <a:pPr lvl="1">
              <a:lnSpc>
                <a:spcPct val="60000"/>
              </a:lnSpc>
            </a:pPr>
            <a:r>
              <a:rPr lang="en" sz="1300" b="0" i="0" u="none" strike="noStrike" cap="none" dirty="0">
                <a:solidFill>
                  <a:srgbClr val="FFFFFF"/>
                </a:solidFill>
                <a:latin typeface="Avenir"/>
                <a:ea typeface="Avenir"/>
                <a:cs typeface="Avenir"/>
                <a:sym typeface="Avenir"/>
              </a:rPr>
              <a:t> #1 Aditi Anil Bhootra |</a:t>
            </a:r>
            <a:r>
              <a:rPr lang="en" sz="900" b="0" i="0" u="none" strike="noStrike" cap="none" dirty="0">
                <a:solidFill>
                  <a:srgbClr val="000000"/>
                </a:solidFill>
                <a:latin typeface="Arial"/>
                <a:ea typeface="Arial"/>
                <a:cs typeface="Arial"/>
                <a:sym typeface="Arial"/>
              </a:rPr>
              <a:t>  </a:t>
            </a:r>
            <a:r>
              <a:rPr lang="en" sz="1300" b="0" i="0" u="none" strike="noStrike" cap="none" dirty="0">
                <a:solidFill>
                  <a:srgbClr val="FFFFFF"/>
                </a:solidFill>
                <a:latin typeface="Avenir"/>
                <a:ea typeface="Avenir"/>
                <a:cs typeface="Avenir"/>
                <a:sym typeface="Avenir"/>
              </a:rPr>
              <a:t>abhootra@andrew.cmu.edu           </a:t>
            </a:r>
            <a:r>
              <a:rPr lang="en" sz="1300" dirty="0">
                <a:solidFill>
                  <a:srgbClr val="FFFFFF"/>
                </a:solidFill>
                <a:latin typeface="Avenir"/>
                <a:ea typeface="Avenir"/>
                <a:cs typeface="Avenir"/>
                <a:sym typeface="Avenir"/>
              </a:rPr>
              <a:t>#4 Maitri Vasa | mvasa@andrew.cmu.edu</a:t>
            </a:r>
            <a:br>
              <a:rPr lang="en" sz="1300" dirty="0">
                <a:solidFill>
                  <a:srgbClr val="FFFFFF"/>
                </a:solidFill>
                <a:latin typeface="Avenir"/>
                <a:ea typeface="Avenir"/>
                <a:cs typeface="Avenir"/>
                <a:sym typeface="Avenir"/>
              </a:rPr>
            </a:br>
            <a:endParaRPr sz="1300" b="0" i="0" u="none" strike="noStrike" cap="none" dirty="0">
              <a:solidFill>
                <a:srgbClr val="FFFFFF"/>
              </a:solidFill>
              <a:latin typeface="Avenir"/>
              <a:ea typeface="Avenir"/>
              <a:cs typeface="Avenir"/>
              <a:sym typeface="Avenir"/>
            </a:endParaRPr>
          </a:p>
          <a:p>
            <a:pPr lvl="1">
              <a:lnSpc>
                <a:spcPct val="60000"/>
              </a:lnSpc>
            </a:pPr>
            <a:r>
              <a:rPr lang="en" sz="1300" b="0" i="0" u="none" strike="noStrike" cap="none" dirty="0">
                <a:solidFill>
                  <a:srgbClr val="FFFFFF"/>
                </a:solidFill>
                <a:latin typeface="Avenir"/>
                <a:ea typeface="Avenir"/>
                <a:cs typeface="Avenir"/>
                <a:sym typeface="Avenir"/>
              </a:rPr>
              <a:t> #2 Dhara Sha</a:t>
            </a:r>
            <a:r>
              <a:rPr lang="en" sz="1300" dirty="0">
                <a:solidFill>
                  <a:srgbClr val="FFFFFF"/>
                </a:solidFill>
                <a:latin typeface="Avenir"/>
                <a:ea typeface="Avenir"/>
                <a:cs typeface="Avenir"/>
                <a:sym typeface="Avenir"/>
              </a:rPr>
              <a:t>h </a:t>
            </a:r>
            <a:r>
              <a:rPr lang="en" sz="1300" b="0" i="0" u="none" strike="noStrike" cap="none" dirty="0">
                <a:solidFill>
                  <a:srgbClr val="FFFFFF"/>
                </a:solidFill>
                <a:latin typeface="Avenir"/>
                <a:ea typeface="Avenir"/>
                <a:cs typeface="Avenir"/>
                <a:sym typeface="Avenir"/>
              </a:rPr>
              <a:t>|</a:t>
            </a:r>
            <a:r>
              <a:rPr lang="en" sz="1300" b="0" i="0" u="none" strike="noStrike" cap="none" dirty="0">
                <a:solidFill>
                  <a:srgbClr val="000000"/>
                </a:solidFill>
                <a:latin typeface="Arial"/>
                <a:ea typeface="Arial"/>
                <a:cs typeface="Arial"/>
                <a:sym typeface="Arial"/>
              </a:rPr>
              <a:t> </a:t>
            </a:r>
            <a:r>
              <a:rPr lang="en" sz="1300" b="0" i="0" u="none" strike="noStrike" cap="none" dirty="0">
                <a:solidFill>
                  <a:srgbClr val="FFFFFF"/>
                </a:solidFill>
                <a:latin typeface="Avenir"/>
                <a:ea typeface="Avenir"/>
                <a:cs typeface="Avenir"/>
                <a:sym typeface="Avenir"/>
              </a:rPr>
              <a:t>dharas@andrew.cmu.edu                         </a:t>
            </a:r>
            <a:r>
              <a:rPr lang="en" sz="1300" dirty="0">
                <a:solidFill>
                  <a:srgbClr val="FFFFFF"/>
                </a:solidFill>
                <a:latin typeface="Avenir"/>
                <a:ea typeface="Avenir"/>
                <a:cs typeface="Avenir"/>
                <a:sym typeface="Avenir"/>
              </a:rPr>
              <a:t> #5 Sai Yogesh Arumalla | sarumall@andrew.cmu.edu</a:t>
            </a:r>
            <a:endParaRPr sz="1300" dirty="0">
              <a:solidFill>
                <a:srgbClr val="FFFFFF"/>
              </a:solidFill>
              <a:latin typeface="Avenir"/>
              <a:ea typeface="Avenir"/>
              <a:cs typeface="Avenir"/>
              <a:sym typeface="Avenir"/>
            </a:endParaRPr>
          </a:p>
          <a:p>
            <a:pPr lvl="1">
              <a:lnSpc>
                <a:spcPct val="60000"/>
              </a:lnSpc>
            </a:pPr>
            <a:endParaRPr sz="1300" b="0" i="0" u="none" strike="noStrike" cap="none" dirty="0">
              <a:solidFill>
                <a:srgbClr val="FFFFFF"/>
              </a:solidFill>
              <a:latin typeface="Avenir"/>
              <a:ea typeface="Avenir"/>
              <a:cs typeface="Avenir"/>
              <a:sym typeface="Avenir"/>
            </a:endParaRPr>
          </a:p>
          <a:p>
            <a:pPr lvl="1">
              <a:lnSpc>
                <a:spcPct val="60000"/>
              </a:lnSpc>
            </a:pPr>
            <a:r>
              <a:rPr lang="en" sz="1300" b="0" i="0" u="none" strike="noStrike" cap="none" dirty="0">
                <a:solidFill>
                  <a:srgbClr val="FFFFFF"/>
                </a:solidFill>
                <a:latin typeface="Avenir"/>
                <a:ea typeface="Avenir"/>
                <a:cs typeface="Avenir"/>
                <a:sym typeface="Avenir"/>
              </a:rPr>
              <a:t> #3 Jaskeet Singh Wasan | jwasan@andrew.cmu.edu   </a:t>
            </a:r>
            <a:r>
              <a:rPr lang="en" sz="1300" dirty="0">
                <a:solidFill>
                  <a:srgbClr val="FFFFFF"/>
                </a:solidFill>
                <a:latin typeface="Avenir"/>
                <a:ea typeface="Avenir"/>
                <a:cs typeface="Avenir"/>
                <a:sym typeface="Avenir"/>
              </a:rPr>
              <a:t>        #6 Sanjana Panicker | svpanick@andrew.cmu.edu</a:t>
            </a:r>
            <a:endParaRPr sz="900" dirty="0"/>
          </a:p>
          <a:p>
            <a:pPr lvl="1">
              <a:lnSpc>
                <a:spcPct val="60000"/>
              </a:lnSpc>
            </a:pPr>
            <a:endParaRPr sz="1300" b="0" i="0" u="none" strike="noStrike" cap="none" dirty="0">
              <a:solidFill>
                <a:srgbClr val="FFFFFF"/>
              </a:solidFill>
              <a:latin typeface="Avenir"/>
              <a:ea typeface="Avenir"/>
              <a:cs typeface="Avenir"/>
              <a:sym typeface="Avenir"/>
            </a:endParaRPr>
          </a:p>
          <a:p>
            <a:pPr marL="0" marR="0" lvl="0" indent="0" rtl="0">
              <a:lnSpc>
                <a:spcPct val="60000"/>
              </a:lnSpc>
              <a:spcBef>
                <a:spcPts val="0"/>
              </a:spcBef>
              <a:spcAft>
                <a:spcPts val="0"/>
              </a:spcAft>
              <a:buClr>
                <a:srgbClr val="FFFFFF"/>
              </a:buClr>
              <a:buSzPts val="1300"/>
              <a:buFont typeface="Avenir"/>
              <a:buNone/>
            </a:pPr>
            <a:r>
              <a:rPr lang="en" sz="900" b="0" i="0" u="none" strike="noStrike" cap="none" dirty="0">
                <a:solidFill>
                  <a:srgbClr val="000000"/>
                </a:solidFill>
                <a:latin typeface="Arial"/>
                <a:ea typeface="Arial"/>
                <a:cs typeface="Arial"/>
                <a:sym typeface="Arial"/>
              </a:rPr>
              <a:t> </a:t>
            </a:r>
            <a:endParaRPr sz="9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9"/>
          <p:cNvSpPr txBox="1">
            <a:spLocks noGrp="1"/>
          </p:cNvSpPr>
          <p:nvPr>
            <p:ph type="title"/>
          </p:nvPr>
        </p:nvSpPr>
        <p:spPr>
          <a:xfrm>
            <a:off x="285750" y="310306"/>
            <a:ext cx="8572500" cy="381600"/>
          </a:xfrm>
          <a:prstGeom prst="rect">
            <a:avLst/>
          </a:prstGeom>
        </p:spPr>
        <p:txBody>
          <a:bodyPr spcFirstLastPara="1" wrap="square" lIns="58925" tIns="58925" rIns="58925" bIns="58925" anchor="t" anchorCtr="0">
            <a:noAutofit/>
          </a:bodyPr>
          <a:lstStyle/>
          <a:p>
            <a:pPr marL="0" lvl="0" indent="0" algn="l" rtl="0">
              <a:spcBef>
                <a:spcPts val="1800"/>
              </a:spcBef>
              <a:spcAft>
                <a:spcPts val="0"/>
              </a:spcAft>
              <a:buNone/>
            </a:pPr>
            <a:r>
              <a:rPr lang="en"/>
              <a:t>Who are our customers?</a:t>
            </a:r>
            <a:endParaRPr/>
          </a:p>
        </p:txBody>
      </p:sp>
      <p:sp>
        <p:nvSpPr>
          <p:cNvPr id="190" name="Google Shape;190;p39"/>
          <p:cNvSpPr txBox="1">
            <a:spLocks noGrp="1"/>
          </p:cNvSpPr>
          <p:nvPr>
            <p:ph type="body" idx="1"/>
          </p:nvPr>
        </p:nvSpPr>
        <p:spPr>
          <a:xfrm>
            <a:off x="285750" y="794742"/>
            <a:ext cx="8572500" cy="3221400"/>
          </a:xfrm>
          <a:prstGeom prst="rect">
            <a:avLst/>
          </a:prstGeom>
        </p:spPr>
        <p:txBody>
          <a:bodyPr spcFirstLastPara="1" wrap="square" lIns="58925" tIns="58925" rIns="58925" bIns="58925" anchor="t" anchorCtr="0">
            <a:noAutofit/>
          </a:bodyPr>
          <a:lstStyle/>
          <a:p>
            <a:pPr marL="0" lvl="0" indent="0" algn="l" rtl="0">
              <a:spcBef>
                <a:spcPts val="1800"/>
              </a:spcBef>
              <a:spcAft>
                <a:spcPts val="0"/>
              </a:spcAft>
              <a:buNone/>
            </a:pPr>
            <a:endParaRPr/>
          </a:p>
          <a:p>
            <a:pPr marL="457200" lvl="0" indent="-374650" algn="l" rtl="0">
              <a:spcBef>
                <a:spcPts val="1800"/>
              </a:spcBef>
              <a:spcAft>
                <a:spcPts val="0"/>
              </a:spcAft>
              <a:buSzPts val="2300"/>
              <a:buChar char="●"/>
            </a:pPr>
            <a:r>
              <a:rPr lang="en"/>
              <a:t>Individuals who can subscribe to our service</a:t>
            </a:r>
            <a:endParaRPr/>
          </a:p>
          <a:p>
            <a:pPr marL="457200" lvl="0" indent="-374650" algn="l" rtl="0">
              <a:spcBef>
                <a:spcPts val="0"/>
              </a:spcBef>
              <a:spcAft>
                <a:spcPts val="0"/>
              </a:spcAft>
              <a:buSzPts val="2300"/>
              <a:buChar char="●"/>
            </a:pPr>
            <a:r>
              <a:rPr lang="en">
                <a:solidFill>
                  <a:schemeClr val="dk1"/>
                </a:solidFill>
              </a:rPr>
              <a:t>Financial institutions</a:t>
            </a:r>
            <a:endParaRPr/>
          </a:p>
          <a:p>
            <a:pPr marL="457200" lvl="0" indent="-374650" algn="l" rtl="0">
              <a:spcBef>
                <a:spcPts val="0"/>
              </a:spcBef>
              <a:spcAft>
                <a:spcPts val="0"/>
              </a:spcAft>
              <a:buSzPts val="2300"/>
              <a:buChar char="●"/>
            </a:pPr>
            <a:r>
              <a:rPr lang="en">
                <a:solidFill>
                  <a:schemeClr val="dk1"/>
                </a:solidFill>
              </a:rPr>
              <a:t>Media companies and outlets </a:t>
            </a:r>
            <a:endParaRPr>
              <a:solidFill>
                <a:schemeClr val="dk1"/>
              </a:solidFill>
            </a:endParaRPr>
          </a:p>
          <a:p>
            <a:pPr marL="457200" lvl="0" indent="0" algn="l" rtl="0">
              <a:spcBef>
                <a:spcPts val="1800"/>
              </a:spcBef>
              <a:spcAft>
                <a:spcPts val="0"/>
              </a:spcAft>
              <a:buNone/>
            </a:pPr>
            <a:endParaRPr>
              <a:solidFill>
                <a:schemeClr val="dk1"/>
              </a:solidFill>
            </a:endParaRPr>
          </a:p>
          <a:p>
            <a:pPr marL="0" lvl="0" indent="0" algn="l" rtl="0">
              <a:spcBef>
                <a:spcPts val="18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PROBLEM (CUSTOMER PAIN)</a:t>
            </a:r>
            <a:endParaRPr sz="900"/>
          </a:p>
        </p:txBody>
      </p:sp>
      <p:sp>
        <p:nvSpPr>
          <p:cNvPr id="196" name="Google Shape;196;p40"/>
          <p:cNvSpPr txBox="1">
            <a:spLocks noGrp="1"/>
          </p:cNvSpPr>
          <p:nvPr>
            <p:ph type="body" idx="1"/>
          </p:nvPr>
        </p:nvSpPr>
        <p:spPr>
          <a:xfrm>
            <a:off x="285750" y="794752"/>
            <a:ext cx="8572500" cy="3061500"/>
          </a:xfrm>
          <a:prstGeom prst="rect">
            <a:avLst/>
          </a:prstGeom>
          <a:noFill/>
          <a:ln>
            <a:noFill/>
          </a:ln>
        </p:spPr>
        <p:txBody>
          <a:bodyPr spcFirstLastPara="1" wrap="square" lIns="32750" tIns="32750" rIns="32750" bIns="32750" anchor="t" anchorCtr="0">
            <a:noAutofit/>
          </a:bodyPr>
          <a:lstStyle/>
          <a:p>
            <a:pPr marL="292100" marR="0" lvl="0" indent="-139700" algn="l" rtl="0">
              <a:lnSpc>
                <a:spcPct val="100000"/>
              </a:lnSpc>
              <a:spcBef>
                <a:spcPts val="0"/>
              </a:spcBef>
              <a:spcAft>
                <a:spcPts val="0"/>
              </a:spcAft>
              <a:buClr>
                <a:schemeClr val="accent1"/>
              </a:buClr>
              <a:buSzPts val="2300"/>
              <a:buFont typeface="Noto Sans Symbols"/>
              <a:buNone/>
            </a:pPr>
            <a:endParaRPr sz="1700" b="0" i="0" u="none" strike="noStrike" cap="none">
              <a:solidFill>
                <a:srgbClr val="222222"/>
              </a:solidFill>
              <a:latin typeface="Avenir"/>
              <a:ea typeface="Avenir"/>
              <a:cs typeface="Avenir"/>
              <a:sym typeface="Avenir"/>
            </a:endParaRPr>
          </a:p>
          <a:p>
            <a:pPr marL="292100" lvl="0" indent="-247650" algn="l" rtl="0">
              <a:lnSpc>
                <a:spcPct val="100000"/>
              </a:lnSpc>
              <a:spcBef>
                <a:spcPts val="0"/>
              </a:spcBef>
              <a:spcAft>
                <a:spcPts val="0"/>
              </a:spcAft>
              <a:buSzPts val="1700"/>
              <a:buChar char="▸"/>
            </a:pPr>
            <a:r>
              <a:rPr lang="en" sz="1700"/>
              <a:t>What is the customer pain point? </a:t>
            </a:r>
            <a:endParaRPr sz="1700"/>
          </a:p>
          <a:p>
            <a:pPr marL="457200" lvl="0" indent="0" algn="l" rtl="0">
              <a:lnSpc>
                <a:spcPct val="100000"/>
              </a:lnSpc>
              <a:spcBef>
                <a:spcPts val="0"/>
              </a:spcBef>
              <a:spcAft>
                <a:spcPts val="0"/>
              </a:spcAft>
              <a:buNone/>
            </a:pPr>
            <a:r>
              <a:rPr lang="en" sz="1700"/>
              <a:t>Currently, personal investment is based solely on news and market indexes, and we don’t have enough information about what others are thinking. To find out if a stock or company is likely doing well, you also need to focus on what other people who are investing in stock market are saying.  </a:t>
            </a:r>
            <a:endParaRPr sz="1700"/>
          </a:p>
          <a:p>
            <a:pPr marL="457200" lvl="0" indent="0" algn="l" rtl="0">
              <a:lnSpc>
                <a:spcPct val="100000"/>
              </a:lnSpc>
              <a:spcBef>
                <a:spcPts val="0"/>
              </a:spcBef>
              <a:spcAft>
                <a:spcPts val="0"/>
              </a:spcAft>
              <a:buClr>
                <a:srgbClr val="000000"/>
              </a:buClr>
              <a:buSzPts val="1100"/>
              <a:buFont typeface="Arial"/>
              <a:buNone/>
            </a:pPr>
            <a:r>
              <a:rPr lang="en" sz="1700">
                <a:solidFill>
                  <a:srgbClr val="000000"/>
                </a:solidFill>
                <a:highlight>
                  <a:srgbClr val="FFFFFF"/>
                </a:highlight>
                <a:latin typeface="Arial"/>
                <a:ea typeface="Arial"/>
                <a:cs typeface="Arial"/>
                <a:sym typeface="Arial"/>
              </a:rPr>
              <a:t>Also, there is usually scant information about a company, such as a small firm with limited marketing and communications capacity and it becomes difficult to make an investment decision for such companies</a:t>
            </a:r>
            <a:endParaRPr sz="1700">
              <a:solidFill>
                <a:srgbClr val="000000"/>
              </a:solidFill>
              <a:highlight>
                <a:srgbClr val="FFFFFF"/>
              </a:highlight>
              <a:latin typeface="Arial"/>
              <a:ea typeface="Arial"/>
              <a:cs typeface="Arial"/>
              <a:sym typeface="Arial"/>
            </a:endParaRPr>
          </a:p>
          <a:p>
            <a:pPr marL="457200" lvl="0" indent="0" algn="l" rtl="0">
              <a:lnSpc>
                <a:spcPct val="100000"/>
              </a:lnSpc>
              <a:spcBef>
                <a:spcPts val="0"/>
              </a:spcBef>
              <a:spcAft>
                <a:spcPts val="0"/>
              </a:spcAft>
              <a:buClr>
                <a:srgbClr val="000000"/>
              </a:buClr>
              <a:buSzPts val="1100"/>
              <a:buFont typeface="Arial"/>
              <a:buNone/>
            </a:pPr>
            <a:endParaRPr sz="17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r>
              <a:rPr lang="en" sz="1700"/>
              <a:t>		</a:t>
            </a:r>
            <a:endParaRPr sz="1700"/>
          </a:p>
          <a:p>
            <a:pPr marL="292100" lvl="0" indent="-247650" algn="l" rtl="0">
              <a:lnSpc>
                <a:spcPct val="100000"/>
              </a:lnSpc>
              <a:spcBef>
                <a:spcPts val="0"/>
              </a:spcBef>
              <a:spcAft>
                <a:spcPts val="0"/>
              </a:spcAft>
              <a:buSzPts val="1700"/>
              <a:buChar char="▸"/>
            </a:pPr>
            <a:r>
              <a:rPr lang="en" sz="1700"/>
              <a:t>What is the current solution for this pain?</a:t>
            </a:r>
            <a:endParaRPr sz="1700"/>
          </a:p>
          <a:p>
            <a:pPr marL="292100" lvl="0" indent="0" algn="l" rtl="0">
              <a:lnSpc>
                <a:spcPct val="100000"/>
              </a:lnSpc>
              <a:spcBef>
                <a:spcPts val="0"/>
              </a:spcBef>
              <a:spcAft>
                <a:spcPts val="0"/>
              </a:spcAft>
              <a:buNone/>
            </a:pPr>
            <a:r>
              <a:rPr lang="en" sz="1700"/>
              <a:t>Monitoring and using different financial websites and applications, news articles, etc. </a:t>
            </a:r>
            <a:endParaRPr sz="1700"/>
          </a:p>
          <a:p>
            <a:pPr marL="0" lvl="0" indent="0" algn="l" rtl="0">
              <a:lnSpc>
                <a:spcPct val="100000"/>
              </a:lnSpc>
              <a:spcBef>
                <a:spcPts val="0"/>
              </a:spcBef>
              <a:spcAft>
                <a:spcPts val="0"/>
              </a:spcAft>
              <a:buSzPts val="2300"/>
              <a:buNone/>
            </a:pPr>
            <a:r>
              <a:rPr lang="en" sz="1700"/>
              <a:t>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285750" y="310306"/>
            <a:ext cx="8572500" cy="381600"/>
          </a:xfrm>
          <a:prstGeom prst="rect">
            <a:avLst/>
          </a:prstGeom>
        </p:spPr>
        <p:txBody>
          <a:bodyPr spcFirstLastPara="1" wrap="square" lIns="58925" tIns="58925" rIns="58925" bIns="58925" anchor="t" anchorCtr="0">
            <a:noAutofit/>
          </a:bodyPr>
          <a:lstStyle/>
          <a:p>
            <a:pPr marL="0" lvl="0" indent="0" algn="l" rtl="0">
              <a:spcBef>
                <a:spcPts val="1800"/>
              </a:spcBef>
              <a:spcAft>
                <a:spcPts val="0"/>
              </a:spcAft>
              <a:buNone/>
            </a:pPr>
            <a:r>
              <a:rPr lang="en"/>
              <a:t>Analyzing current solution</a:t>
            </a:r>
            <a:endParaRPr/>
          </a:p>
        </p:txBody>
      </p:sp>
      <p:sp>
        <p:nvSpPr>
          <p:cNvPr id="202" name="Google Shape;202;p41"/>
          <p:cNvSpPr txBox="1">
            <a:spLocks noGrp="1"/>
          </p:cNvSpPr>
          <p:nvPr>
            <p:ph type="body" idx="1"/>
          </p:nvPr>
        </p:nvSpPr>
        <p:spPr>
          <a:xfrm>
            <a:off x="285750" y="1194401"/>
            <a:ext cx="8572500" cy="2821800"/>
          </a:xfrm>
          <a:prstGeom prst="rect">
            <a:avLst/>
          </a:prstGeom>
        </p:spPr>
        <p:txBody>
          <a:bodyPr spcFirstLastPara="1" wrap="square" lIns="58925" tIns="58925" rIns="58925" bIns="58925" anchor="t" anchorCtr="0">
            <a:noAutofit/>
          </a:bodyPr>
          <a:lstStyle/>
          <a:p>
            <a:pPr marL="292100" lvl="0" indent="-285750" algn="l" rtl="0">
              <a:spcBef>
                <a:spcPts val="0"/>
              </a:spcBef>
              <a:spcAft>
                <a:spcPts val="0"/>
              </a:spcAft>
              <a:buSzPts val="2300"/>
              <a:buChar char="▸"/>
            </a:pPr>
            <a:r>
              <a:rPr lang="en" sz="2300">
                <a:solidFill>
                  <a:schemeClr val="dk1"/>
                </a:solidFill>
              </a:rPr>
              <a:t>How much does it cost? </a:t>
            </a:r>
            <a:endParaRPr sz="2300">
              <a:solidFill>
                <a:schemeClr val="dk1"/>
              </a:solidFill>
            </a:endParaRPr>
          </a:p>
          <a:p>
            <a:pPr marL="0" lvl="0" indent="0" algn="l" rtl="0">
              <a:spcBef>
                <a:spcPts val="0"/>
              </a:spcBef>
              <a:spcAft>
                <a:spcPts val="0"/>
              </a:spcAft>
              <a:buNone/>
            </a:pPr>
            <a:r>
              <a:rPr lang="en" sz="2300">
                <a:solidFill>
                  <a:schemeClr val="dk1"/>
                </a:solidFill>
              </a:rPr>
              <a:t>Costs nothing in terms of money, but a lot of analytical efforts along with research are being spent</a:t>
            </a:r>
            <a:endParaRPr sz="2300">
              <a:solidFill>
                <a:schemeClr val="dk1"/>
              </a:solidFill>
            </a:endParaRPr>
          </a:p>
          <a:p>
            <a:pPr marL="292100" lvl="0" indent="-139700" algn="l" rtl="0">
              <a:spcBef>
                <a:spcPts val="0"/>
              </a:spcBef>
              <a:spcAft>
                <a:spcPts val="0"/>
              </a:spcAft>
              <a:buClr>
                <a:srgbClr val="000000"/>
              </a:buClr>
              <a:buSzPts val="2300"/>
              <a:buFont typeface="Arial"/>
              <a:buNone/>
            </a:pPr>
            <a:endParaRPr sz="2300">
              <a:solidFill>
                <a:schemeClr val="dk1"/>
              </a:solidFill>
            </a:endParaRPr>
          </a:p>
          <a:p>
            <a:pPr marL="292100" lvl="0" indent="-285750" algn="l" rtl="0">
              <a:spcBef>
                <a:spcPts val="0"/>
              </a:spcBef>
              <a:spcAft>
                <a:spcPts val="0"/>
              </a:spcAft>
              <a:buSzPts val="2300"/>
              <a:buChar char="▸"/>
            </a:pPr>
            <a:r>
              <a:rPr lang="en" sz="2300">
                <a:solidFill>
                  <a:schemeClr val="dk1"/>
                </a:solidFill>
              </a:rPr>
              <a:t>Why is it broken?</a:t>
            </a:r>
            <a:endParaRPr sz="2300">
              <a:solidFill>
                <a:schemeClr val="dk1"/>
              </a:solidFill>
            </a:endParaRPr>
          </a:p>
          <a:p>
            <a:pPr marL="0" lvl="0" indent="0" algn="l" rtl="0">
              <a:spcBef>
                <a:spcPts val="0"/>
              </a:spcBef>
              <a:spcAft>
                <a:spcPts val="0"/>
              </a:spcAft>
              <a:buNone/>
            </a:pPr>
            <a:r>
              <a:rPr lang="en" sz="2300">
                <a:solidFill>
                  <a:schemeClr val="dk1"/>
                </a:solidFill>
              </a:rPr>
              <a:t>There exists no concrete solution currently</a:t>
            </a:r>
            <a:endParaRPr sz="2300">
              <a:solidFill>
                <a:schemeClr val="dk1"/>
              </a:solidFill>
            </a:endParaRPr>
          </a:p>
          <a:p>
            <a:pPr marL="0" lvl="0" indent="0" algn="l" rtl="0">
              <a:spcBef>
                <a:spcPts val="0"/>
              </a:spcBef>
              <a:spcAft>
                <a:spcPts val="0"/>
              </a:spcAft>
              <a:buNone/>
            </a:pPr>
            <a:r>
              <a:rPr lang="en" sz="2300">
                <a:solidFill>
                  <a:schemeClr val="dk1"/>
                </a:solidFill>
              </a:rPr>
              <a:t>There exists research with published papers that we will refer to while developing our product</a:t>
            </a:r>
            <a:endParaRPr sz="2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2"/>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SOLUTION / PRODUCT</a:t>
            </a:r>
            <a:endParaRPr sz="900"/>
          </a:p>
        </p:txBody>
      </p:sp>
      <p:sp>
        <p:nvSpPr>
          <p:cNvPr id="208" name="Google Shape;208;p42"/>
          <p:cNvSpPr txBox="1">
            <a:spLocks noGrp="1"/>
          </p:cNvSpPr>
          <p:nvPr>
            <p:ph type="body" idx="1"/>
          </p:nvPr>
        </p:nvSpPr>
        <p:spPr>
          <a:xfrm>
            <a:off x="285750" y="794742"/>
            <a:ext cx="7822939" cy="3221385"/>
          </a:xfrm>
          <a:prstGeom prst="rect">
            <a:avLst/>
          </a:prstGeom>
          <a:noFill/>
          <a:ln>
            <a:noFill/>
          </a:ln>
        </p:spPr>
        <p:txBody>
          <a:bodyPr spcFirstLastPara="1" wrap="square" lIns="32750" tIns="32750" rIns="32750" bIns="32750" anchor="t" anchorCtr="0">
            <a:noAutofit/>
          </a:bodyPr>
          <a:lstStyle/>
          <a:p>
            <a:pPr marL="292100" lvl="0" indent="-139700" algn="l" rtl="0">
              <a:lnSpc>
                <a:spcPct val="100000"/>
              </a:lnSpc>
              <a:spcBef>
                <a:spcPts val="0"/>
              </a:spcBef>
              <a:spcAft>
                <a:spcPts val="0"/>
              </a:spcAft>
              <a:buSzPts val="2300"/>
              <a:buNone/>
            </a:pPr>
            <a:endParaRPr sz="2100"/>
          </a:p>
          <a:p>
            <a:pPr marL="292100" lvl="0" indent="-285750" algn="l" rtl="0">
              <a:lnSpc>
                <a:spcPct val="100000"/>
              </a:lnSpc>
              <a:spcBef>
                <a:spcPts val="0"/>
              </a:spcBef>
              <a:spcAft>
                <a:spcPts val="0"/>
              </a:spcAft>
              <a:buSzPts val="2300"/>
              <a:buChar char="▸"/>
            </a:pPr>
            <a:r>
              <a:rPr lang="en" sz="2300"/>
              <a:t>Explain your product : Analyzing important implications for the role social media plays in investing community. It uses data from multiple websites as given below:</a:t>
            </a:r>
            <a:endParaRPr sz="2300"/>
          </a:p>
          <a:p>
            <a:pPr marL="292100" lvl="0" indent="-254000" algn="l" rtl="0">
              <a:lnSpc>
                <a:spcPct val="100000"/>
              </a:lnSpc>
              <a:spcBef>
                <a:spcPts val="0"/>
              </a:spcBef>
              <a:spcAft>
                <a:spcPts val="0"/>
              </a:spcAft>
              <a:buSzPts val="1800"/>
              <a:buChar char="▸"/>
            </a:pPr>
            <a:r>
              <a:rPr lang="en" sz="1800"/>
              <a:t>1.</a:t>
            </a:r>
            <a:r>
              <a:rPr lang="en" sz="1800" u="sng">
                <a:solidFill>
                  <a:srgbClr val="263238"/>
                </a:solidFill>
                <a:latin typeface="Roboto"/>
                <a:ea typeface="Roboto"/>
                <a:cs typeface="Roboto"/>
                <a:sym typeface="Roboto"/>
                <a:hlinkClick r:id="rId3"/>
              </a:rPr>
              <a:t>https://developer.twitter.com/en/docs/basics/authentication/overview/oauth</a:t>
            </a:r>
            <a:r>
              <a:rPr lang="en" sz="1800"/>
              <a:t> - Twitter API using tweepy</a:t>
            </a:r>
            <a:endParaRPr sz="1800"/>
          </a:p>
          <a:p>
            <a:pPr marL="292100" lvl="0" indent="-254000" algn="l" rtl="0">
              <a:lnSpc>
                <a:spcPct val="100000"/>
              </a:lnSpc>
              <a:spcBef>
                <a:spcPts val="0"/>
              </a:spcBef>
              <a:spcAft>
                <a:spcPts val="0"/>
              </a:spcAft>
              <a:buSzPts val="1800"/>
              <a:buChar char="▸"/>
            </a:pPr>
            <a:r>
              <a:rPr lang="en" sz="1800"/>
              <a:t>2. </a:t>
            </a:r>
            <a:r>
              <a:rPr lang="en" sz="1800" u="sng">
                <a:solidFill>
                  <a:srgbClr val="263238"/>
                </a:solidFill>
                <a:latin typeface="Roboto"/>
                <a:ea typeface="Roboto"/>
                <a:cs typeface="Roboto"/>
                <a:sym typeface="Roboto"/>
                <a:hlinkClick r:id="rId4"/>
              </a:rPr>
              <a:t>https://finance.yahoo.com/quote/YM=F?p=YM=F</a:t>
            </a:r>
            <a:r>
              <a:rPr lang="en" sz="1800">
                <a:solidFill>
                  <a:srgbClr val="263238"/>
                </a:solidFill>
                <a:latin typeface="Roboto"/>
                <a:ea typeface="Roboto"/>
                <a:cs typeface="Roboto"/>
                <a:sym typeface="Roboto"/>
              </a:rPr>
              <a:t>   - Finance Yahoo for web scraping</a:t>
            </a:r>
            <a:endParaRPr sz="1800">
              <a:solidFill>
                <a:srgbClr val="263238"/>
              </a:solidFill>
              <a:latin typeface="Roboto"/>
              <a:ea typeface="Roboto"/>
              <a:cs typeface="Roboto"/>
              <a:sym typeface="Roboto"/>
            </a:endParaRPr>
          </a:p>
          <a:p>
            <a:pPr marL="292100" lvl="0" indent="-254000" algn="l" rtl="0">
              <a:lnSpc>
                <a:spcPct val="100000"/>
              </a:lnSpc>
              <a:spcBef>
                <a:spcPts val="0"/>
              </a:spcBef>
              <a:spcAft>
                <a:spcPts val="0"/>
              </a:spcAft>
              <a:buClr>
                <a:srgbClr val="263238"/>
              </a:buClr>
              <a:buSzPts val="1800"/>
              <a:buFont typeface="Roboto"/>
              <a:buChar char="▸"/>
            </a:pPr>
            <a:r>
              <a:rPr lang="en" sz="1800">
                <a:solidFill>
                  <a:srgbClr val="263238"/>
                </a:solidFill>
                <a:latin typeface="Roboto"/>
                <a:ea typeface="Roboto"/>
                <a:cs typeface="Roboto"/>
                <a:sym typeface="Roboto"/>
              </a:rPr>
              <a:t>3.  </a:t>
            </a:r>
            <a:r>
              <a:rPr lang="en" sz="1800" u="sng">
                <a:solidFill>
                  <a:schemeClr val="hlink"/>
                </a:solidFill>
                <a:latin typeface="Roboto"/>
                <a:ea typeface="Roboto"/>
                <a:cs typeface="Roboto"/>
                <a:sym typeface="Roboto"/>
                <a:hlinkClick r:id="rId5"/>
              </a:rPr>
              <a:t>https://www.nasdaq.com/symbol/aapl</a:t>
            </a:r>
            <a:r>
              <a:rPr lang="en" sz="1800">
                <a:solidFill>
                  <a:srgbClr val="263238"/>
                </a:solidFill>
                <a:latin typeface="Roboto"/>
                <a:ea typeface="Roboto"/>
                <a:cs typeface="Roboto"/>
                <a:sym typeface="Roboto"/>
              </a:rPr>
              <a:t> - NASDAQ web scraping</a:t>
            </a:r>
            <a:endParaRPr sz="1800">
              <a:solidFill>
                <a:srgbClr val="263238"/>
              </a:solidFill>
              <a:latin typeface="Roboto"/>
              <a:ea typeface="Roboto"/>
              <a:cs typeface="Roboto"/>
              <a:sym typeface="Roboto"/>
            </a:endParaRPr>
          </a:p>
          <a:p>
            <a:pPr marL="292100" lvl="0" indent="-203200" algn="l" rtl="0">
              <a:lnSpc>
                <a:spcPct val="100000"/>
              </a:lnSpc>
              <a:spcBef>
                <a:spcPts val="0"/>
              </a:spcBef>
              <a:spcAft>
                <a:spcPts val="0"/>
              </a:spcAft>
              <a:buClr>
                <a:srgbClr val="263238"/>
              </a:buClr>
              <a:buSzPts val="1000"/>
              <a:buFont typeface="Roboto"/>
              <a:buChar char="▸"/>
            </a:pPr>
            <a:r>
              <a:rPr lang="en" sz="2300">
                <a:solidFill>
                  <a:schemeClr val="dk1"/>
                </a:solidFill>
              </a:rPr>
              <a:t>Having to refer to multiple source(tweets, real-time stock market performance) and then relate mutually the two to analyze and conclude the effect of one on the other</a:t>
            </a:r>
            <a:endParaRPr sz="2300">
              <a:solidFill>
                <a:schemeClr val="dk1"/>
              </a:solidFill>
            </a:endParaRPr>
          </a:p>
          <a:p>
            <a:pPr marL="292100" lvl="0" indent="0" algn="l" rtl="0">
              <a:lnSpc>
                <a:spcPct val="100000"/>
              </a:lnSpc>
              <a:spcBef>
                <a:spcPts val="0"/>
              </a:spcBef>
              <a:spcAft>
                <a:spcPts val="0"/>
              </a:spcAft>
              <a:buNone/>
            </a:pP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MARKET</a:t>
            </a:r>
            <a:endParaRPr sz="900"/>
          </a:p>
        </p:txBody>
      </p:sp>
      <p:sp>
        <p:nvSpPr>
          <p:cNvPr id="214" name="Google Shape;214;p43"/>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292100" lvl="0" indent="-254000" algn="l" rtl="0">
              <a:lnSpc>
                <a:spcPct val="100000"/>
              </a:lnSpc>
              <a:spcBef>
                <a:spcPts val="0"/>
              </a:spcBef>
              <a:spcAft>
                <a:spcPts val="0"/>
              </a:spcAft>
              <a:buSzPts val="1800"/>
              <a:buChar char="▸"/>
            </a:pPr>
            <a:r>
              <a:rPr lang="en" sz="1800"/>
              <a:t>Describe your market / target customer</a:t>
            </a:r>
            <a:endParaRPr sz="1800"/>
          </a:p>
          <a:p>
            <a:pPr marL="292100" lvl="0" indent="0" algn="l" rtl="0">
              <a:lnSpc>
                <a:spcPct val="100000"/>
              </a:lnSpc>
              <a:spcBef>
                <a:spcPts val="0"/>
              </a:spcBef>
              <a:spcAft>
                <a:spcPts val="0"/>
              </a:spcAft>
              <a:buNone/>
            </a:pPr>
            <a:r>
              <a:rPr lang="en" sz="1800"/>
              <a:t>Our target customers would be mainly individuals who need guidance on investment strategies to diversify their portfolio and increase their net returns from investments</a:t>
            </a:r>
            <a:endParaRPr sz="1800"/>
          </a:p>
          <a:p>
            <a:pPr marL="292100" lvl="0" indent="0" algn="l" rtl="0">
              <a:lnSpc>
                <a:spcPct val="100000"/>
              </a:lnSpc>
              <a:spcBef>
                <a:spcPts val="0"/>
              </a:spcBef>
              <a:spcAft>
                <a:spcPts val="0"/>
              </a:spcAft>
              <a:buNone/>
            </a:pPr>
            <a:endParaRPr sz="1800"/>
          </a:p>
          <a:p>
            <a:pPr marL="292100" lvl="0" indent="-254000" algn="l" rtl="0">
              <a:lnSpc>
                <a:spcPct val="100000"/>
              </a:lnSpc>
              <a:spcBef>
                <a:spcPts val="0"/>
              </a:spcBef>
              <a:spcAft>
                <a:spcPts val="0"/>
              </a:spcAft>
              <a:buSzPts val="1800"/>
              <a:buChar char="▸"/>
            </a:pPr>
            <a:r>
              <a:rPr lang="en" sz="1800"/>
              <a:t>How big is the market?</a:t>
            </a:r>
            <a:endParaRPr sz="1800"/>
          </a:p>
          <a:p>
            <a:pPr marL="292100" lvl="0" indent="0" algn="l" rtl="0">
              <a:spcBef>
                <a:spcPts val="0"/>
              </a:spcBef>
              <a:spcAft>
                <a:spcPts val="0"/>
              </a:spcAft>
              <a:buNone/>
            </a:pPr>
            <a:r>
              <a:rPr lang="en" sz="1800">
                <a:solidFill>
                  <a:schemeClr val="dk1"/>
                </a:solidFill>
              </a:rPr>
              <a:t>NYSE alone accounts for approximately 18.48 trillion USD with a daily volume worth 163+ billion USD according to a research by “The Money Project”</a:t>
            </a:r>
            <a:endParaRPr sz="1800">
              <a:solidFill>
                <a:schemeClr val="dk1"/>
              </a:solidFill>
            </a:endParaRPr>
          </a:p>
          <a:p>
            <a:pPr marL="292100" lvl="0" indent="0" algn="l" rtl="0">
              <a:lnSpc>
                <a:spcPct val="100000"/>
              </a:lnSpc>
              <a:spcBef>
                <a:spcPts val="0"/>
              </a:spcBef>
              <a:spcAft>
                <a:spcPts val="0"/>
              </a:spcAft>
              <a:buNone/>
            </a:pPr>
            <a:endParaRPr sz="1800"/>
          </a:p>
          <a:p>
            <a:pPr marL="292100" lvl="0" indent="-254000" algn="l" rtl="0">
              <a:spcBef>
                <a:spcPts val="0"/>
              </a:spcBef>
              <a:spcAft>
                <a:spcPts val="0"/>
              </a:spcAft>
              <a:buSzPts val="1800"/>
              <a:buChar char="▸"/>
            </a:pPr>
            <a:r>
              <a:rPr lang="en" sz="1800">
                <a:solidFill>
                  <a:schemeClr val="dk1"/>
                </a:solidFill>
              </a:rPr>
              <a:t>What are the market forces / drivers?</a:t>
            </a:r>
            <a:endParaRPr sz="1800">
              <a:solidFill>
                <a:schemeClr val="dk1"/>
              </a:solidFill>
            </a:endParaRPr>
          </a:p>
          <a:p>
            <a:pPr marL="292100" lvl="0" indent="0" algn="l" rtl="0">
              <a:lnSpc>
                <a:spcPct val="100000"/>
              </a:lnSpc>
              <a:spcBef>
                <a:spcPts val="0"/>
              </a:spcBef>
              <a:spcAft>
                <a:spcPts val="0"/>
              </a:spcAft>
              <a:buNone/>
            </a:pPr>
            <a:r>
              <a:rPr lang="en" sz="1800"/>
              <a:t>Major stock market drivers include corporate profits released to the public and some other macroeconomic factors such as employment data. A factor that is usually not considered and has growing effects are the sentiments of general public based on international affairs and discussions by powerful people.</a:t>
            </a:r>
            <a:endParaRPr sz="1800"/>
          </a:p>
          <a:p>
            <a:pPr marL="0" lvl="0" indent="0" algn="l" rtl="0">
              <a:lnSpc>
                <a:spcPct val="100000"/>
              </a:lnSpc>
              <a:spcBef>
                <a:spcPts val="0"/>
              </a:spcBef>
              <a:spcAft>
                <a:spcPts val="0"/>
              </a:spcAft>
              <a:buNone/>
            </a:pPr>
            <a:endParaRPr sz="1800">
              <a:solidFill>
                <a:schemeClr val="dk1"/>
              </a:solidFill>
            </a:endParaRPr>
          </a:p>
          <a:p>
            <a:pPr marL="0" lvl="0" indent="0" algn="l" rtl="0">
              <a:lnSpc>
                <a:spcPct val="100000"/>
              </a:lnSpc>
              <a:spcBef>
                <a:spcPts val="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4"/>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BUSINESS MODEL / UNIT ECONOMICS</a:t>
            </a:r>
            <a:endParaRPr sz="900"/>
          </a:p>
        </p:txBody>
      </p:sp>
      <p:sp>
        <p:nvSpPr>
          <p:cNvPr id="220" name="Google Shape;220;p44"/>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292100" lvl="0" indent="-139700" algn="l" rtl="0">
              <a:lnSpc>
                <a:spcPct val="100000"/>
              </a:lnSpc>
              <a:spcBef>
                <a:spcPts val="0"/>
              </a:spcBef>
              <a:spcAft>
                <a:spcPts val="0"/>
              </a:spcAft>
              <a:buSzPts val="2300"/>
              <a:buNone/>
            </a:pPr>
            <a:endParaRPr sz="1800"/>
          </a:p>
          <a:p>
            <a:pPr marL="292100" lvl="0" indent="-254000" algn="l" rtl="0">
              <a:lnSpc>
                <a:spcPct val="100000"/>
              </a:lnSpc>
              <a:spcBef>
                <a:spcPts val="0"/>
              </a:spcBef>
              <a:spcAft>
                <a:spcPts val="0"/>
              </a:spcAft>
              <a:buSzPts val="1800"/>
              <a:buChar char="▸"/>
            </a:pPr>
            <a:r>
              <a:rPr lang="en" sz="1800"/>
              <a:t>How does your company make money?</a:t>
            </a:r>
            <a:endParaRPr sz="1800"/>
          </a:p>
          <a:p>
            <a:pPr marL="292100" lvl="0" indent="0" algn="l" rtl="0">
              <a:lnSpc>
                <a:spcPct val="100000"/>
              </a:lnSpc>
              <a:spcBef>
                <a:spcPts val="0"/>
              </a:spcBef>
              <a:spcAft>
                <a:spcPts val="0"/>
              </a:spcAft>
              <a:buNone/>
            </a:pPr>
            <a:r>
              <a:rPr lang="en" sz="1800"/>
              <a:t>Our company’s model will make money by subscription fee from users looking for guidance and assistance for investments in the stock market</a:t>
            </a:r>
            <a:endParaRPr sz="1800"/>
          </a:p>
          <a:p>
            <a:pPr marL="0" lvl="0" indent="0" algn="l" rtl="0">
              <a:lnSpc>
                <a:spcPct val="100000"/>
              </a:lnSpc>
              <a:spcBef>
                <a:spcPts val="0"/>
              </a:spcBef>
              <a:spcAft>
                <a:spcPts val="0"/>
              </a:spcAft>
              <a:buSzPts val="2300"/>
              <a:buNone/>
            </a:pPr>
            <a:endParaRPr sz="1800"/>
          </a:p>
          <a:p>
            <a:pPr marL="292100" lvl="0" indent="-254000" algn="l" rtl="0">
              <a:lnSpc>
                <a:spcPct val="100000"/>
              </a:lnSpc>
              <a:spcBef>
                <a:spcPts val="0"/>
              </a:spcBef>
              <a:spcAft>
                <a:spcPts val="0"/>
              </a:spcAft>
              <a:buSzPts val="1800"/>
              <a:buChar char="▸"/>
            </a:pPr>
            <a:r>
              <a:rPr lang="en" sz="1800"/>
              <a:t>Pricing details</a:t>
            </a:r>
            <a:endParaRPr sz="1800"/>
          </a:p>
          <a:p>
            <a:pPr marL="292100" lvl="0" indent="0" algn="l" rtl="0">
              <a:lnSpc>
                <a:spcPct val="100000"/>
              </a:lnSpc>
              <a:spcBef>
                <a:spcPts val="0"/>
              </a:spcBef>
              <a:spcAft>
                <a:spcPts val="0"/>
              </a:spcAft>
              <a:buNone/>
            </a:pPr>
            <a:r>
              <a:rPr lang="en" sz="1800"/>
              <a:t>Monthly subscription: 7$ per user</a:t>
            </a:r>
            <a:endParaRPr sz="1800"/>
          </a:p>
          <a:p>
            <a:pPr marL="292100" lvl="0" indent="0" algn="l" rtl="0">
              <a:lnSpc>
                <a:spcPct val="100000"/>
              </a:lnSpc>
              <a:spcBef>
                <a:spcPts val="0"/>
              </a:spcBef>
              <a:spcAft>
                <a:spcPts val="0"/>
              </a:spcAft>
              <a:buNone/>
            </a:pPr>
            <a:r>
              <a:rPr lang="en" sz="1800"/>
              <a:t>Annual subscription: 50$ per user</a:t>
            </a:r>
            <a:endParaRPr sz="1800"/>
          </a:p>
          <a:p>
            <a:pPr marL="0" lvl="0" indent="0" algn="l" rtl="0">
              <a:lnSpc>
                <a:spcPct val="100000"/>
              </a:lnSpc>
              <a:spcBef>
                <a:spcPts val="0"/>
              </a:spcBef>
              <a:spcAft>
                <a:spcPts val="0"/>
              </a:spcAft>
              <a:buSzPts val="2300"/>
              <a:buNone/>
            </a:pPr>
            <a:endParaRPr sz="1800"/>
          </a:p>
          <a:p>
            <a:pPr marL="292100" lvl="0" indent="-254000" algn="l" rtl="0">
              <a:lnSpc>
                <a:spcPct val="100000"/>
              </a:lnSpc>
              <a:spcBef>
                <a:spcPts val="0"/>
              </a:spcBef>
              <a:spcAft>
                <a:spcPts val="0"/>
              </a:spcAft>
              <a:buSzPts val="1800"/>
              <a:buChar char="▸"/>
            </a:pPr>
            <a:r>
              <a:rPr lang="en" sz="1800"/>
              <a:t>Include metrics, e.g.:</a:t>
            </a:r>
            <a:endParaRPr sz="1800"/>
          </a:p>
          <a:p>
            <a:pPr marL="584200" lvl="1" indent="-254000" algn="l" rtl="0">
              <a:lnSpc>
                <a:spcPct val="100000"/>
              </a:lnSpc>
              <a:spcBef>
                <a:spcPts val="0"/>
              </a:spcBef>
              <a:spcAft>
                <a:spcPts val="0"/>
              </a:spcAft>
              <a:buSzPts val="1800"/>
              <a:buChar char="▸"/>
            </a:pPr>
            <a:r>
              <a:rPr lang="en" sz="1800"/>
              <a:t>Average Order Value (AOV)</a:t>
            </a:r>
            <a:endParaRPr sz="1800"/>
          </a:p>
          <a:p>
            <a:pPr marL="584200" lvl="1" indent="-254000" algn="l" rtl="0">
              <a:lnSpc>
                <a:spcPct val="100000"/>
              </a:lnSpc>
              <a:spcBef>
                <a:spcPts val="0"/>
              </a:spcBef>
              <a:spcAft>
                <a:spcPts val="0"/>
              </a:spcAft>
              <a:buSzPts val="1800"/>
              <a:buChar char="▸"/>
            </a:pPr>
            <a:r>
              <a:rPr lang="en" sz="1800"/>
              <a:t>Lifetime Value (LTV)</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5"/>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COMPETITION</a:t>
            </a:r>
            <a:endParaRPr sz="900"/>
          </a:p>
        </p:txBody>
      </p:sp>
      <p:sp>
        <p:nvSpPr>
          <p:cNvPr id="226" name="Google Shape;226;p45"/>
          <p:cNvSpPr txBox="1">
            <a:spLocks noGrp="1"/>
          </p:cNvSpPr>
          <p:nvPr>
            <p:ph type="body" idx="1"/>
          </p:nvPr>
        </p:nvSpPr>
        <p:spPr>
          <a:xfrm>
            <a:off x="285750" y="794751"/>
            <a:ext cx="8572500" cy="3562200"/>
          </a:xfrm>
          <a:prstGeom prst="rect">
            <a:avLst/>
          </a:prstGeom>
          <a:noFill/>
          <a:ln>
            <a:noFill/>
          </a:ln>
        </p:spPr>
        <p:txBody>
          <a:bodyPr spcFirstLastPara="1" wrap="square" lIns="32750" tIns="32750" rIns="32750" bIns="32750" anchor="t" anchorCtr="0">
            <a:noAutofit/>
          </a:bodyPr>
          <a:lstStyle/>
          <a:p>
            <a:pPr marL="292100" marR="0" lvl="0" indent="-139700" algn="l" rtl="0">
              <a:lnSpc>
                <a:spcPct val="100000"/>
              </a:lnSpc>
              <a:spcBef>
                <a:spcPts val="0"/>
              </a:spcBef>
              <a:spcAft>
                <a:spcPts val="0"/>
              </a:spcAft>
              <a:buClr>
                <a:schemeClr val="accent1"/>
              </a:buClr>
              <a:buSzPts val="2300"/>
              <a:buFont typeface="Avenir"/>
              <a:buNone/>
            </a:pPr>
            <a:endParaRPr sz="2200" b="0" i="0" u="none" strike="noStrike" cap="none">
              <a:solidFill>
                <a:srgbClr val="222222"/>
              </a:solidFill>
              <a:latin typeface="Avenir"/>
              <a:ea typeface="Avenir"/>
              <a:cs typeface="Avenir"/>
              <a:sym typeface="Avenir"/>
            </a:endParaRPr>
          </a:p>
          <a:p>
            <a:pPr marL="292100" marR="0" lvl="0" indent="-285750" algn="l" rtl="0">
              <a:lnSpc>
                <a:spcPct val="100000"/>
              </a:lnSpc>
              <a:spcBef>
                <a:spcPts val="0"/>
              </a:spcBef>
              <a:spcAft>
                <a:spcPts val="0"/>
              </a:spcAft>
              <a:buClr>
                <a:schemeClr val="accent1"/>
              </a:buClr>
              <a:buSzPts val="2300"/>
              <a:buFont typeface="Avenir"/>
              <a:buChar char="▸"/>
            </a:pPr>
            <a:r>
              <a:rPr lang="en" sz="2300"/>
              <a:t>Frame the competition:</a:t>
            </a:r>
            <a:endParaRPr sz="900"/>
          </a:p>
          <a:p>
            <a:pPr marL="584200" lvl="1" indent="-285750" algn="l" rtl="0">
              <a:lnSpc>
                <a:spcPct val="100000"/>
              </a:lnSpc>
              <a:spcBef>
                <a:spcPts val="0"/>
              </a:spcBef>
              <a:spcAft>
                <a:spcPts val="0"/>
              </a:spcAft>
              <a:buSzPts val="2300"/>
              <a:buChar char="▸"/>
            </a:pPr>
            <a:r>
              <a:rPr lang="en" sz="2300"/>
              <a:t>Who are the key players?</a:t>
            </a:r>
            <a:endParaRPr sz="2300"/>
          </a:p>
          <a:p>
            <a:pPr marL="584200" lvl="0" indent="0" algn="l" rtl="0">
              <a:lnSpc>
                <a:spcPct val="100000"/>
              </a:lnSpc>
              <a:spcBef>
                <a:spcPts val="0"/>
              </a:spcBef>
              <a:spcAft>
                <a:spcPts val="0"/>
              </a:spcAft>
              <a:buNone/>
            </a:pPr>
            <a:r>
              <a:rPr lang="en" sz="2300"/>
              <a:t>No players currently exist in the market with the same product. Large investment firms currently use such products but they are built purely for their personal requirements.</a:t>
            </a:r>
            <a:endParaRPr sz="2300"/>
          </a:p>
          <a:p>
            <a:pPr marL="584200" lvl="1" indent="-285750" algn="l" rtl="0">
              <a:lnSpc>
                <a:spcPct val="100000"/>
              </a:lnSpc>
              <a:spcBef>
                <a:spcPts val="0"/>
              </a:spcBef>
              <a:spcAft>
                <a:spcPts val="0"/>
              </a:spcAft>
              <a:buSzPts val="2300"/>
              <a:buChar char="▸"/>
            </a:pPr>
            <a:r>
              <a:rPr lang="en" sz="2300"/>
              <a:t>How are you differentiated?</a:t>
            </a:r>
            <a:br>
              <a:rPr lang="en" sz="2300"/>
            </a:br>
            <a:r>
              <a:rPr lang="en" sz="2300"/>
              <a:t>Our product will be created to cater to people from varied backgrounds and will allow for customizability based on needs.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6"/>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LAUNCH STRATEGY / GO-TO-MARKET</a:t>
            </a:r>
            <a:endParaRPr sz="900"/>
          </a:p>
        </p:txBody>
      </p:sp>
      <p:sp>
        <p:nvSpPr>
          <p:cNvPr id="232" name="Google Shape;232;p46"/>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292100" lvl="0" indent="-254000" algn="l" rtl="0">
              <a:spcBef>
                <a:spcPts val="0"/>
              </a:spcBef>
              <a:spcAft>
                <a:spcPts val="0"/>
              </a:spcAft>
              <a:buSzPts val="1800"/>
              <a:buChar char="▸"/>
            </a:pPr>
            <a:r>
              <a:rPr lang="en" sz="1800"/>
              <a:t>What is your customer acquisition approach</a:t>
            </a:r>
            <a:endParaRPr sz="1800" b="0" i="0" u="none" strike="noStrike" cap="none">
              <a:solidFill>
                <a:srgbClr val="222222"/>
              </a:solidFill>
              <a:latin typeface="Avenir"/>
              <a:ea typeface="Avenir"/>
              <a:cs typeface="Avenir"/>
              <a:sym typeface="Avenir"/>
            </a:endParaRPr>
          </a:p>
          <a:p>
            <a:pPr marL="292100" lvl="0" indent="0" algn="l" rtl="0">
              <a:lnSpc>
                <a:spcPct val="100000"/>
              </a:lnSpc>
              <a:spcBef>
                <a:spcPts val="0"/>
              </a:spcBef>
              <a:spcAft>
                <a:spcPts val="0"/>
              </a:spcAft>
              <a:buNone/>
            </a:pPr>
            <a:r>
              <a:rPr lang="en" sz="1800"/>
              <a:t>Our customer acquisition approach mainly comprises of two components: advertisement and free 1 month subscriptions</a:t>
            </a:r>
            <a:endParaRPr sz="1800"/>
          </a:p>
          <a:p>
            <a:pPr marL="292100" lvl="0" indent="0" algn="l" rtl="0">
              <a:lnSpc>
                <a:spcPct val="100000"/>
              </a:lnSpc>
              <a:spcBef>
                <a:spcPts val="0"/>
              </a:spcBef>
              <a:spcAft>
                <a:spcPts val="0"/>
              </a:spcAft>
              <a:buNone/>
            </a:pPr>
            <a:r>
              <a:rPr lang="en" sz="1800"/>
              <a:t>We are confident to reach out to 0.001% of investors through key advertisement platforms and providing 1 month free subscription to new users</a:t>
            </a:r>
            <a:endParaRPr sz="1800"/>
          </a:p>
          <a:p>
            <a:pPr marL="292100" lvl="0" indent="0" algn="l" rtl="0">
              <a:lnSpc>
                <a:spcPct val="100000"/>
              </a:lnSpc>
              <a:spcBef>
                <a:spcPts val="0"/>
              </a:spcBef>
              <a:spcAft>
                <a:spcPts val="0"/>
              </a:spcAft>
              <a:buNone/>
            </a:pPr>
            <a:endParaRPr sz="1800"/>
          </a:p>
          <a:p>
            <a:pPr marL="292100" lvl="0" indent="-254000" algn="l" rtl="0">
              <a:lnSpc>
                <a:spcPct val="100000"/>
              </a:lnSpc>
              <a:spcBef>
                <a:spcPts val="0"/>
              </a:spcBef>
              <a:spcAft>
                <a:spcPts val="0"/>
              </a:spcAft>
              <a:buSzPts val="1800"/>
              <a:buChar char="▸"/>
            </a:pPr>
            <a:r>
              <a:rPr lang="en" sz="1800"/>
              <a:t>What are key drivers and potential milestones?</a:t>
            </a:r>
            <a:endParaRPr sz="1800"/>
          </a:p>
          <a:p>
            <a:pPr marL="292100" lvl="0" indent="0" algn="l" rtl="0">
              <a:lnSpc>
                <a:spcPct val="100000"/>
              </a:lnSpc>
              <a:spcBef>
                <a:spcPts val="0"/>
              </a:spcBef>
              <a:spcAft>
                <a:spcPts val="0"/>
              </a:spcAft>
              <a:buNone/>
            </a:pPr>
            <a:r>
              <a:rPr lang="en" sz="1800"/>
              <a:t>Potential milestones include: Scraping data from reliable sources, logic development, testing product on historical data and its launch. These steps will be followed by mid cycle update and ramping up to more stock markets in the future.</a:t>
            </a:r>
            <a:endParaRPr sz="1800"/>
          </a:p>
          <a:p>
            <a:pPr marL="292100" lvl="0" indent="0" algn="l" rtl="0">
              <a:lnSpc>
                <a:spcPct val="100000"/>
              </a:lnSpc>
              <a:spcBef>
                <a:spcPts val="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AGENDA</a:t>
            </a:r>
            <a:endParaRPr sz="900"/>
          </a:p>
        </p:txBody>
      </p:sp>
      <p:sp>
        <p:nvSpPr>
          <p:cNvPr id="136" name="Google Shape;136;p31"/>
          <p:cNvSpPr txBox="1">
            <a:spLocks noGrp="1"/>
          </p:cNvSpPr>
          <p:nvPr>
            <p:ph type="body" idx="1"/>
          </p:nvPr>
        </p:nvSpPr>
        <p:spPr>
          <a:xfrm>
            <a:off x="285750" y="794742"/>
            <a:ext cx="8572500" cy="4057800"/>
          </a:xfrm>
          <a:prstGeom prst="rect">
            <a:avLst/>
          </a:prstGeom>
          <a:noFill/>
          <a:ln>
            <a:noFill/>
          </a:ln>
        </p:spPr>
        <p:txBody>
          <a:bodyPr spcFirstLastPara="1" wrap="square" lIns="32750" tIns="32750" rIns="32750" bIns="32750" anchor="t" anchorCtr="0">
            <a:noAutofit/>
          </a:bodyPr>
          <a:lstStyle/>
          <a:p>
            <a:pPr marL="292100" marR="0" lvl="0" indent="-292100" algn="l" rtl="0">
              <a:lnSpc>
                <a:spcPct val="70000"/>
              </a:lnSpc>
              <a:spcBef>
                <a:spcPts val="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Vision </a:t>
            </a:r>
            <a:endParaRPr sz="1800"/>
          </a:p>
          <a:p>
            <a:pPr marL="292100" marR="0" lvl="0" indent="-292100" algn="l" rtl="0">
              <a:lnSpc>
                <a:spcPct val="70000"/>
              </a:lnSpc>
              <a:spcBef>
                <a:spcPts val="180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Team </a:t>
            </a:r>
            <a:endParaRPr sz="1800"/>
          </a:p>
          <a:p>
            <a:pPr marL="292100" marR="0" lvl="0" indent="-292100" algn="l" rtl="0">
              <a:lnSpc>
                <a:spcPct val="70000"/>
              </a:lnSpc>
              <a:spcBef>
                <a:spcPts val="180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Problem </a:t>
            </a:r>
            <a:endParaRPr sz="1800"/>
          </a:p>
          <a:p>
            <a:pPr marL="292100" marR="0" lvl="0" indent="-292100" algn="l" rtl="0">
              <a:lnSpc>
                <a:spcPct val="70000"/>
              </a:lnSpc>
              <a:spcBef>
                <a:spcPts val="180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Approach / Solution </a:t>
            </a:r>
            <a:endParaRPr sz="1800"/>
          </a:p>
          <a:p>
            <a:pPr marL="292100" marR="0" lvl="0" indent="-292100" algn="l" rtl="0">
              <a:lnSpc>
                <a:spcPct val="70000"/>
              </a:lnSpc>
              <a:spcBef>
                <a:spcPts val="180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Market </a:t>
            </a:r>
            <a:endParaRPr sz="1800"/>
          </a:p>
          <a:p>
            <a:pPr marL="292100" marR="0" lvl="0" indent="-292100" algn="l" rtl="0">
              <a:lnSpc>
                <a:spcPct val="70000"/>
              </a:lnSpc>
              <a:spcBef>
                <a:spcPts val="180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Business Model</a:t>
            </a:r>
            <a:endParaRPr sz="1800"/>
          </a:p>
          <a:p>
            <a:pPr marL="292100" marR="0" lvl="0" indent="-292100" algn="l" rtl="0">
              <a:lnSpc>
                <a:spcPct val="70000"/>
              </a:lnSpc>
              <a:spcBef>
                <a:spcPts val="180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Competition </a:t>
            </a:r>
            <a:endParaRPr sz="1800"/>
          </a:p>
          <a:p>
            <a:pPr marL="292100" marR="0" lvl="0" indent="-292100" algn="l" rtl="0">
              <a:lnSpc>
                <a:spcPct val="70000"/>
              </a:lnSpc>
              <a:spcBef>
                <a:spcPts val="1800"/>
              </a:spcBef>
              <a:spcAft>
                <a:spcPts val="0"/>
              </a:spcAft>
              <a:buClr>
                <a:schemeClr val="accent1"/>
              </a:buClr>
              <a:buSzPts val="1800"/>
              <a:buFont typeface="Avenir"/>
              <a:buChar char="▸"/>
            </a:pPr>
            <a:r>
              <a:rPr lang="en" sz="1800" b="0" i="0" u="none" strike="noStrike" cap="none">
                <a:solidFill>
                  <a:srgbClr val="222222"/>
                </a:solidFill>
                <a:latin typeface="Avenir"/>
                <a:ea typeface="Avenir"/>
                <a:cs typeface="Avenir"/>
                <a:sym typeface="Avenir"/>
              </a:rPr>
              <a:t>Go-to-Market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2"/>
          <p:cNvSpPr txBox="1">
            <a:spLocks noGrp="1"/>
          </p:cNvSpPr>
          <p:nvPr>
            <p:ph type="title" idx="4294967295"/>
          </p:nvPr>
        </p:nvSpPr>
        <p:spPr>
          <a:xfrm>
            <a:off x="285750" y="310306"/>
            <a:ext cx="8572500" cy="381745"/>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VISION</a:t>
            </a:r>
            <a:endParaRPr sz="900"/>
          </a:p>
        </p:txBody>
      </p:sp>
      <p:sp>
        <p:nvSpPr>
          <p:cNvPr id="142" name="Google Shape;142;p32"/>
          <p:cNvSpPr txBox="1">
            <a:spLocks noGrp="1"/>
          </p:cNvSpPr>
          <p:nvPr>
            <p:ph type="body" idx="4294967295"/>
          </p:nvPr>
        </p:nvSpPr>
        <p:spPr>
          <a:xfrm>
            <a:off x="231950" y="1302442"/>
            <a:ext cx="8572500" cy="2065200"/>
          </a:xfrm>
          <a:prstGeom prst="rect">
            <a:avLst/>
          </a:prstGeom>
          <a:noFill/>
          <a:ln>
            <a:noFill/>
          </a:ln>
        </p:spPr>
        <p:txBody>
          <a:bodyPr spcFirstLastPara="1" wrap="square" lIns="32750" tIns="32750" rIns="32750" bIns="32750" anchor="ctr" anchorCtr="0">
            <a:noAutofit/>
          </a:bodyPr>
          <a:lstStyle/>
          <a:p>
            <a:pPr marL="0" marR="0" lvl="0" indent="0" algn="ctr" rtl="0">
              <a:lnSpc>
                <a:spcPct val="130000"/>
              </a:lnSpc>
              <a:spcBef>
                <a:spcPts val="0"/>
              </a:spcBef>
              <a:spcAft>
                <a:spcPts val="0"/>
              </a:spcAft>
              <a:buClr>
                <a:srgbClr val="222222"/>
              </a:buClr>
              <a:buSzPts val="3100"/>
              <a:buFont typeface="Avenir"/>
              <a:buNone/>
            </a:pPr>
            <a:r>
              <a:rPr lang="en" sz="3100">
                <a:solidFill>
                  <a:srgbClr val="222222"/>
                </a:solidFill>
              </a:rPr>
              <a:t>Correlate tweets of different category with the stock market performance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3"/>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TEAM</a:t>
            </a:r>
            <a:endParaRPr sz="900"/>
          </a:p>
        </p:txBody>
      </p:sp>
      <p:sp>
        <p:nvSpPr>
          <p:cNvPr id="148" name="Google Shape;148;p33"/>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0" marR="0" lvl="0" indent="0" algn="l" rtl="0">
              <a:lnSpc>
                <a:spcPct val="100000"/>
              </a:lnSpc>
              <a:spcBef>
                <a:spcPts val="0"/>
              </a:spcBef>
              <a:spcAft>
                <a:spcPts val="0"/>
              </a:spcAft>
              <a:buClr>
                <a:schemeClr val="accent1"/>
              </a:buClr>
              <a:buSzPts val="2300"/>
              <a:buNone/>
            </a:pPr>
            <a:r>
              <a:rPr lang="en" sz="2300"/>
              <a:t>#1</a:t>
            </a:r>
            <a:endParaRPr sz="900"/>
          </a:p>
          <a:p>
            <a:pPr marL="0" marR="0" lvl="0" indent="0" algn="l" rtl="0">
              <a:lnSpc>
                <a:spcPct val="100000"/>
              </a:lnSpc>
              <a:spcBef>
                <a:spcPts val="0"/>
              </a:spcBef>
              <a:spcAft>
                <a:spcPts val="0"/>
              </a:spcAft>
              <a:buClr>
                <a:schemeClr val="accent1"/>
              </a:buClr>
              <a:buSzPts val="2300"/>
              <a:buNone/>
            </a:pPr>
            <a:endParaRPr sz="2300" b="0" i="0" u="none" strike="noStrike" cap="none">
              <a:solidFill>
                <a:srgbClr val="222222"/>
              </a:solidFill>
            </a:endParaRPr>
          </a:p>
          <a:p>
            <a:pPr marL="292100" lvl="0" indent="-139700" algn="l" rtl="0">
              <a:lnSpc>
                <a:spcPct val="100000"/>
              </a:lnSpc>
              <a:spcBef>
                <a:spcPts val="0"/>
              </a:spcBef>
              <a:spcAft>
                <a:spcPts val="0"/>
              </a:spcAft>
              <a:buSzPts val="2300"/>
              <a:buNone/>
            </a:pPr>
            <a:endParaRPr sz="2300"/>
          </a:p>
          <a:p>
            <a:pPr marL="292100" lvl="0" indent="-139700" algn="l" rtl="0">
              <a:lnSpc>
                <a:spcPct val="100000"/>
              </a:lnSpc>
              <a:spcBef>
                <a:spcPts val="0"/>
              </a:spcBef>
              <a:spcAft>
                <a:spcPts val="0"/>
              </a:spcAft>
              <a:buSzPts val="2300"/>
              <a:buNone/>
            </a:pPr>
            <a:endParaRPr sz="23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Aditi Anil Bhootra </a:t>
            </a:r>
            <a:r>
              <a:rPr lang="en" sz="1800"/>
              <a:t>(</a:t>
            </a:r>
            <a:r>
              <a:rPr lang="en" sz="1800" u="sng">
                <a:solidFill>
                  <a:schemeClr val="hlink"/>
                </a:solidFill>
                <a:hlinkClick r:id="rId3"/>
              </a:rPr>
              <a:t>https://www.linkedin.com/in/aditi-bhootra-87aa44a3/</a:t>
            </a:r>
            <a:r>
              <a:rPr lang="en" sz="1800"/>
              <a:t>)</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Senior Systems Engineer @Infosys</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2 years 6 months</a:t>
            </a:r>
            <a:endParaRPr sz="900"/>
          </a:p>
        </p:txBody>
      </p:sp>
      <p:pic>
        <p:nvPicPr>
          <p:cNvPr id="149" name="Google Shape;149;p33"/>
          <p:cNvPicPr preferRelativeResize="0"/>
          <p:nvPr/>
        </p:nvPicPr>
        <p:blipFill rotWithShape="1">
          <a:blip r:embed="rId4">
            <a:alphaModFix/>
          </a:blip>
          <a:srcRect/>
          <a:stretch/>
        </p:blipFill>
        <p:spPr>
          <a:xfrm>
            <a:off x="372648" y="1127426"/>
            <a:ext cx="1109974" cy="1109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4"/>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TEAM</a:t>
            </a:r>
            <a:endParaRPr sz="900"/>
          </a:p>
        </p:txBody>
      </p:sp>
      <p:sp>
        <p:nvSpPr>
          <p:cNvPr id="155" name="Google Shape;155;p34"/>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0" marR="0" lvl="0" indent="0" algn="l" rtl="0">
              <a:lnSpc>
                <a:spcPct val="100000"/>
              </a:lnSpc>
              <a:spcBef>
                <a:spcPts val="0"/>
              </a:spcBef>
              <a:spcAft>
                <a:spcPts val="0"/>
              </a:spcAft>
              <a:buClr>
                <a:schemeClr val="accent1"/>
              </a:buClr>
              <a:buSzPts val="2300"/>
              <a:buNone/>
            </a:pPr>
            <a:r>
              <a:rPr lang="en" sz="2300"/>
              <a:t>#2</a:t>
            </a:r>
            <a:endParaRPr sz="900"/>
          </a:p>
          <a:p>
            <a:pPr marL="0" marR="0" lvl="0" indent="0" algn="l" rtl="0">
              <a:lnSpc>
                <a:spcPct val="100000"/>
              </a:lnSpc>
              <a:spcBef>
                <a:spcPts val="0"/>
              </a:spcBef>
              <a:spcAft>
                <a:spcPts val="0"/>
              </a:spcAft>
              <a:buClr>
                <a:schemeClr val="accent1"/>
              </a:buClr>
              <a:buSzPts val="2300"/>
              <a:buNone/>
            </a:pPr>
            <a:endParaRPr sz="2300" b="0" i="0" u="none" strike="noStrike" cap="none">
              <a:solidFill>
                <a:srgbClr val="222222"/>
              </a:solidFill>
            </a:endParaRPr>
          </a:p>
          <a:p>
            <a:pPr marL="292100" lvl="0" indent="-139700" algn="l" rtl="0">
              <a:lnSpc>
                <a:spcPct val="100000"/>
              </a:lnSpc>
              <a:spcBef>
                <a:spcPts val="0"/>
              </a:spcBef>
              <a:spcAft>
                <a:spcPts val="0"/>
              </a:spcAft>
              <a:buSzPts val="2300"/>
              <a:buNone/>
            </a:pPr>
            <a:endParaRPr sz="2300"/>
          </a:p>
          <a:p>
            <a:pPr marL="292100" lvl="0" indent="-139700" algn="l" rtl="0">
              <a:lnSpc>
                <a:spcPct val="100000"/>
              </a:lnSpc>
              <a:spcBef>
                <a:spcPts val="0"/>
              </a:spcBef>
              <a:spcAft>
                <a:spcPts val="0"/>
              </a:spcAft>
              <a:buSzPts val="2300"/>
              <a:buNone/>
            </a:pPr>
            <a:endParaRPr sz="23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Dhara Shah </a:t>
            </a:r>
            <a:r>
              <a:rPr lang="en" sz="1800"/>
              <a:t>(</a:t>
            </a:r>
            <a:r>
              <a:rPr lang="en" sz="1800" u="sng">
                <a:solidFill>
                  <a:schemeClr val="hlink"/>
                </a:solidFill>
                <a:hlinkClick r:id="rId3"/>
              </a:rPr>
              <a:t>https://www.linkedin.com/in/dharadshah/</a:t>
            </a:r>
            <a:r>
              <a:rPr lang="en" sz="1800"/>
              <a:t>)</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Business Technology Analyst @Deloitte </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2 years 10 months </a:t>
            </a:r>
            <a:endParaRPr sz="900"/>
          </a:p>
        </p:txBody>
      </p:sp>
      <p:pic>
        <p:nvPicPr>
          <p:cNvPr id="156" name="Google Shape;156;p34"/>
          <p:cNvPicPr preferRelativeResize="0"/>
          <p:nvPr/>
        </p:nvPicPr>
        <p:blipFill rotWithShape="1">
          <a:blip r:embed="rId4">
            <a:alphaModFix/>
          </a:blip>
          <a:srcRect/>
          <a:stretch/>
        </p:blipFill>
        <p:spPr>
          <a:xfrm>
            <a:off x="308827" y="1127426"/>
            <a:ext cx="1109973" cy="11099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5"/>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0" marR="0" lvl="0" indent="0" algn="l" rtl="0">
              <a:lnSpc>
                <a:spcPct val="100000"/>
              </a:lnSpc>
              <a:spcBef>
                <a:spcPts val="0"/>
              </a:spcBef>
              <a:spcAft>
                <a:spcPts val="0"/>
              </a:spcAft>
              <a:buClr>
                <a:schemeClr val="accent1"/>
              </a:buClr>
              <a:buSzPts val="2300"/>
              <a:buNone/>
            </a:pPr>
            <a:r>
              <a:rPr lang="en" sz="2300"/>
              <a:t>#3</a:t>
            </a:r>
            <a:endParaRPr sz="900"/>
          </a:p>
          <a:p>
            <a:pPr marL="0" marR="0" lvl="0" indent="0" algn="l" rtl="0">
              <a:lnSpc>
                <a:spcPct val="100000"/>
              </a:lnSpc>
              <a:spcBef>
                <a:spcPts val="0"/>
              </a:spcBef>
              <a:spcAft>
                <a:spcPts val="0"/>
              </a:spcAft>
              <a:buClr>
                <a:schemeClr val="accent1"/>
              </a:buClr>
              <a:buSzPts val="2300"/>
              <a:buNone/>
            </a:pPr>
            <a:endParaRPr sz="2300" b="0" i="0" u="none" strike="noStrike" cap="none">
              <a:solidFill>
                <a:srgbClr val="222222"/>
              </a:solidFill>
            </a:endParaRPr>
          </a:p>
          <a:p>
            <a:pPr marL="292100" lvl="0" indent="-139700" algn="l" rtl="0">
              <a:lnSpc>
                <a:spcPct val="100000"/>
              </a:lnSpc>
              <a:spcBef>
                <a:spcPts val="0"/>
              </a:spcBef>
              <a:spcAft>
                <a:spcPts val="0"/>
              </a:spcAft>
              <a:buSzPts val="2300"/>
              <a:buNone/>
            </a:pPr>
            <a:endParaRPr sz="2300"/>
          </a:p>
          <a:p>
            <a:pPr marL="292100" lvl="0" indent="-139700" algn="l" rtl="0">
              <a:lnSpc>
                <a:spcPct val="100000"/>
              </a:lnSpc>
              <a:spcBef>
                <a:spcPts val="0"/>
              </a:spcBef>
              <a:spcAft>
                <a:spcPts val="0"/>
              </a:spcAft>
              <a:buSzPts val="2300"/>
              <a:buNone/>
            </a:pPr>
            <a:endParaRPr sz="23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Jaskeet Singh Wasan </a:t>
            </a:r>
            <a:r>
              <a:rPr lang="en" sz="1800"/>
              <a:t>(</a:t>
            </a:r>
            <a:r>
              <a:rPr lang="en" sz="1800" u="sng">
                <a:solidFill>
                  <a:schemeClr val="hlink"/>
                </a:solidFill>
                <a:hlinkClick r:id="rId3"/>
              </a:rPr>
              <a:t>https://www.linkedin.com/in/jwasan/</a:t>
            </a:r>
            <a:r>
              <a:rPr lang="en" sz="1800"/>
              <a:t>)</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Technology Analyst  @Credit Suisse</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2 years</a:t>
            </a:r>
            <a:endParaRPr sz="900"/>
          </a:p>
        </p:txBody>
      </p:sp>
      <p:sp>
        <p:nvSpPr>
          <p:cNvPr id="162" name="Google Shape;162;p35"/>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TEAM</a:t>
            </a:r>
            <a:endParaRPr sz="900"/>
          </a:p>
        </p:txBody>
      </p:sp>
      <p:pic>
        <p:nvPicPr>
          <p:cNvPr id="163" name="Google Shape;163;p35"/>
          <p:cNvPicPr preferRelativeResize="0"/>
          <p:nvPr/>
        </p:nvPicPr>
        <p:blipFill rotWithShape="1">
          <a:blip r:embed="rId4">
            <a:alphaModFix/>
          </a:blip>
          <a:srcRect/>
          <a:stretch/>
        </p:blipFill>
        <p:spPr>
          <a:xfrm>
            <a:off x="372648" y="1127427"/>
            <a:ext cx="1138338" cy="1138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6"/>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TEAM</a:t>
            </a:r>
            <a:endParaRPr sz="900"/>
          </a:p>
        </p:txBody>
      </p:sp>
      <p:sp>
        <p:nvSpPr>
          <p:cNvPr id="169" name="Google Shape;169;p36"/>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0" marR="0" lvl="0" indent="0" algn="l" rtl="0">
              <a:lnSpc>
                <a:spcPct val="100000"/>
              </a:lnSpc>
              <a:spcBef>
                <a:spcPts val="0"/>
              </a:spcBef>
              <a:spcAft>
                <a:spcPts val="0"/>
              </a:spcAft>
              <a:buClr>
                <a:schemeClr val="accent1"/>
              </a:buClr>
              <a:buSzPts val="2300"/>
              <a:buNone/>
            </a:pPr>
            <a:r>
              <a:rPr lang="en" sz="2300"/>
              <a:t>#4</a:t>
            </a:r>
            <a:endParaRPr sz="900"/>
          </a:p>
          <a:p>
            <a:pPr marL="0" marR="0" lvl="0" indent="0" algn="l" rtl="0">
              <a:lnSpc>
                <a:spcPct val="100000"/>
              </a:lnSpc>
              <a:spcBef>
                <a:spcPts val="0"/>
              </a:spcBef>
              <a:spcAft>
                <a:spcPts val="0"/>
              </a:spcAft>
              <a:buClr>
                <a:schemeClr val="accent1"/>
              </a:buClr>
              <a:buSzPts val="2300"/>
              <a:buNone/>
            </a:pPr>
            <a:endParaRPr sz="2300" b="0" i="0" u="none" strike="noStrike" cap="none">
              <a:solidFill>
                <a:srgbClr val="222222"/>
              </a:solidFill>
            </a:endParaRPr>
          </a:p>
          <a:p>
            <a:pPr marL="292100" lvl="0" indent="-139700" algn="l" rtl="0">
              <a:lnSpc>
                <a:spcPct val="100000"/>
              </a:lnSpc>
              <a:spcBef>
                <a:spcPts val="0"/>
              </a:spcBef>
              <a:spcAft>
                <a:spcPts val="0"/>
              </a:spcAft>
              <a:buSzPts val="2300"/>
              <a:buNone/>
            </a:pPr>
            <a:endParaRPr sz="2300"/>
          </a:p>
          <a:p>
            <a:pPr marL="292100" lvl="0" indent="-139700" algn="l" rtl="0">
              <a:lnSpc>
                <a:spcPct val="100000"/>
              </a:lnSpc>
              <a:spcBef>
                <a:spcPts val="0"/>
              </a:spcBef>
              <a:spcAft>
                <a:spcPts val="0"/>
              </a:spcAft>
              <a:buSzPts val="2300"/>
              <a:buNone/>
            </a:pPr>
            <a:endParaRPr sz="23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Maitri Vasa </a:t>
            </a:r>
            <a:r>
              <a:rPr lang="en" sz="1800"/>
              <a:t>(</a:t>
            </a:r>
            <a:r>
              <a:rPr lang="en" sz="1800" u="sng">
                <a:solidFill>
                  <a:schemeClr val="hlink"/>
                </a:solidFill>
                <a:hlinkClick r:id="rId3"/>
              </a:rPr>
              <a:t>https://www.linkedin.com/in/maitri-vasa/</a:t>
            </a:r>
            <a:r>
              <a:rPr lang="en" sz="1800"/>
              <a:t>)</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Technology Analyst @Credit Suisse</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2 years</a:t>
            </a:r>
            <a:endParaRPr sz="900"/>
          </a:p>
        </p:txBody>
      </p:sp>
      <p:pic>
        <p:nvPicPr>
          <p:cNvPr id="170" name="Google Shape;170;p36"/>
          <p:cNvPicPr preferRelativeResize="0"/>
          <p:nvPr/>
        </p:nvPicPr>
        <p:blipFill rotWithShape="1">
          <a:blip r:embed="rId4">
            <a:alphaModFix/>
          </a:blip>
          <a:srcRect/>
          <a:stretch/>
        </p:blipFill>
        <p:spPr>
          <a:xfrm>
            <a:off x="384103" y="1127426"/>
            <a:ext cx="1109973" cy="1109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7"/>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TEAM</a:t>
            </a:r>
            <a:endParaRPr sz="900"/>
          </a:p>
        </p:txBody>
      </p:sp>
      <p:sp>
        <p:nvSpPr>
          <p:cNvPr id="176" name="Google Shape;176;p37"/>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0" marR="0" lvl="0" indent="0" algn="l" rtl="0">
              <a:lnSpc>
                <a:spcPct val="100000"/>
              </a:lnSpc>
              <a:spcBef>
                <a:spcPts val="0"/>
              </a:spcBef>
              <a:spcAft>
                <a:spcPts val="0"/>
              </a:spcAft>
              <a:buClr>
                <a:schemeClr val="accent1"/>
              </a:buClr>
              <a:buSzPts val="2300"/>
              <a:buNone/>
            </a:pPr>
            <a:r>
              <a:rPr lang="en" sz="2300"/>
              <a:t>#5</a:t>
            </a:r>
            <a:endParaRPr sz="900"/>
          </a:p>
          <a:p>
            <a:pPr marL="0" marR="0" lvl="0" indent="0" algn="l" rtl="0">
              <a:lnSpc>
                <a:spcPct val="100000"/>
              </a:lnSpc>
              <a:spcBef>
                <a:spcPts val="0"/>
              </a:spcBef>
              <a:spcAft>
                <a:spcPts val="0"/>
              </a:spcAft>
              <a:buClr>
                <a:schemeClr val="accent1"/>
              </a:buClr>
              <a:buSzPts val="2300"/>
              <a:buNone/>
            </a:pPr>
            <a:endParaRPr sz="2300" b="0" i="0" u="none" strike="noStrike" cap="none">
              <a:solidFill>
                <a:srgbClr val="222222"/>
              </a:solidFill>
            </a:endParaRPr>
          </a:p>
          <a:p>
            <a:pPr marL="292100" lvl="0" indent="-139700" algn="l" rtl="0">
              <a:lnSpc>
                <a:spcPct val="100000"/>
              </a:lnSpc>
              <a:spcBef>
                <a:spcPts val="0"/>
              </a:spcBef>
              <a:spcAft>
                <a:spcPts val="0"/>
              </a:spcAft>
              <a:buSzPts val="2300"/>
              <a:buNone/>
            </a:pPr>
            <a:endParaRPr sz="2300"/>
          </a:p>
          <a:p>
            <a:pPr marL="292100" lvl="0" indent="-139700" algn="l" rtl="0">
              <a:lnSpc>
                <a:spcPct val="100000"/>
              </a:lnSpc>
              <a:spcBef>
                <a:spcPts val="0"/>
              </a:spcBef>
              <a:spcAft>
                <a:spcPts val="0"/>
              </a:spcAft>
              <a:buSzPts val="2300"/>
              <a:buNone/>
            </a:pPr>
            <a:endParaRPr sz="23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Sai Yogesh Arumalla </a:t>
            </a:r>
            <a:r>
              <a:rPr lang="en" sz="1800"/>
              <a:t>(</a:t>
            </a:r>
            <a:r>
              <a:rPr lang="en" sz="1800" u="sng">
                <a:solidFill>
                  <a:schemeClr val="hlink"/>
                </a:solidFill>
                <a:hlinkClick r:id="rId3"/>
              </a:rPr>
              <a:t>https://www.linkedin.com/in/saiarumalla-94/</a:t>
            </a:r>
            <a:r>
              <a:rPr lang="en" sz="1800"/>
              <a:t>)</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Technology Analyst @ JP Morgan Chase</a:t>
            </a:r>
            <a:endParaRPr sz="9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2 years </a:t>
            </a:r>
            <a:endParaRPr sz="900"/>
          </a:p>
        </p:txBody>
      </p:sp>
      <p:pic>
        <p:nvPicPr>
          <p:cNvPr id="177" name="Google Shape;177;p37"/>
          <p:cNvPicPr preferRelativeResize="0"/>
          <p:nvPr/>
        </p:nvPicPr>
        <p:blipFill rotWithShape="1">
          <a:blip r:embed="rId4">
            <a:alphaModFix/>
          </a:blip>
          <a:srcRect/>
          <a:stretch/>
        </p:blipFill>
        <p:spPr>
          <a:xfrm>
            <a:off x="406003" y="1127426"/>
            <a:ext cx="1177143" cy="11771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285750" y="310306"/>
            <a:ext cx="8572500" cy="381744"/>
          </a:xfrm>
          <a:prstGeom prst="rect">
            <a:avLst/>
          </a:prstGeom>
          <a:noFill/>
          <a:ln>
            <a:noFill/>
          </a:ln>
        </p:spPr>
        <p:txBody>
          <a:bodyPr spcFirstLastPara="1" wrap="square" lIns="32750" tIns="32750" rIns="32750" bIns="32750" anchor="t" anchorCtr="0">
            <a:noAutofit/>
          </a:bodyPr>
          <a:lstStyle/>
          <a:p>
            <a:pPr marL="0" marR="0" lvl="0" indent="0" algn="l" rtl="0">
              <a:lnSpc>
                <a:spcPct val="80000"/>
              </a:lnSpc>
              <a:spcBef>
                <a:spcPts val="0"/>
              </a:spcBef>
              <a:spcAft>
                <a:spcPts val="0"/>
              </a:spcAft>
              <a:buClr>
                <a:srgbClr val="E7253A"/>
              </a:buClr>
              <a:buSzPts val="3100"/>
              <a:buFont typeface="Arial"/>
              <a:buNone/>
            </a:pPr>
            <a:r>
              <a:rPr lang="en" sz="3100" b="0" i="0" u="none" strike="noStrike" cap="none">
                <a:solidFill>
                  <a:srgbClr val="E7253A"/>
                </a:solidFill>
                <a:latin typeface="Arial"/>
                <a:ea typeface="Arial"/>
                <a:cs typeface="Arial"/>
                <a:sym typeface="Arial"/>
              </a:rPr>
              <a:t>TEAM</a:t>
            </a:r>
            <a:endParaRPr sz="900"/>
          </a:p>
        </p:txBody>
      </p:sp>
      <p:sp>
        <p:nvSpPr>
          <p:cNvPr id="183" name="Google Shape;183;p38"/>
          <p:cNvSpPr txBox="1">
            <a:spLocks noGrp="1"/>
          </p:cNvSpPr>
          <p:nvPr>
            <p:ph type="body" idx="1"/>
          </p:nvPr>
        </p:nvSpPr>
        <p:spPr>
          <a:xfrm>
            <a:off x="285750" y="794742"/>
            <a:ext cx="8572500" cy="3221332"/>
          </a:xfrm>
          <a:prstGeom prst="rect">
            <a:avLst/>
          </a:prstGeom>
          <a:noFill/>
          <a:ln>
            <a:noFill/>
          </a:ln>
        </p:spPr>
        <p:txBody>
          <a:bodyPr spcFirstLastPara="1" wrap="square" lIns="32750" tIns="32750" rIns="32750" bIns="32750" anchor="t" anchorCtr="0">
            <a:noAutofit/>
          </a:bodyPr>
          <a:lstStyle/>
          <a:p>
            <a:pPr marL="0" marR="0" lvl="0" indent="0" algn="l" rtl="0">
              <a:lnSpc>
                <a:spcPct val="100000"/>
              </a:lnSpc>
              <a:spcBef>
                <a:spcPts val="0"/>
              </a:spcBef>
              <a:spcAft>
                <a:spcPts val="0"/>
              </a:spcAft>
              <a:buClr>
                <a:schemeClr val="accent1"/>
              </a:buClr>
              <a:buSzPts val="2300"/>
              <a:buNone/>
            </a:pPr>
            <a:r>
              <a:rPr lang="en" sz="2300"/>
              <a:t>#6</a:t>
            </a:r>
            <a:endParaRPr sz="900"/>
          </a:p>
          <a:p>
            <a:pPr marL="0" marR="0" lvl="0" indent="0" algn="l" rtl="0">
              <a:lnSpc>
                <a:spcPct val="100000"/>
              </a:lnSpc>
              <a:spcBef>
                <a:spcPts val="0"/>
              </a:spcBef>
              <a:spcAft>
                <a:spcPts val="0"/>
              </a:spcAft>
              <a:buClr>
                <a:schemeClr val="accent1"/>
              </a:buClr>
              <a:buSzPts val="2300"/>
              <a:buNone/>
            </a:pPr>
            <a:endParaRPr sz="2300" b="0" i="0" u="none" strike="noStrike" cap="none">
              <a:solidFill>
                <a:srgbClr val="222222"/>
              </a:solidFill>
            </a:endParaRPr>
          </a:p>
          <a:p>
            <a:pPr marL="292100" lvl="0" indent="-139700" algn="l" rtl="0">
              <a:lnSpc>
                <a:spcPct val="100000"/>
              </a:lnSpc>
              <a:spcBef>
                <a:spcPts val="0"/>
              </a:spcBef>
              <a:spcAft>
                <a:spcPts val="0"/>
              </a:spcAft>
              <a:buSzPts val="2300"/>
              <a:buNone/>
            </a:pPr>
            <a:endParaRPr sz="2300"/>
          </a:p>
          <a:p>
            <a:pPr marL="292100" lvl="0" indent="-139700" algn="l" rtl="0">
              <a:lnSpc>
                <a:spcPct val="100000"/>
              </a:lnSpc>
              <a:spcBef>
                <a:spcPts val="0"/>
              </a:spcBef>
              <a:spcAft>
                <a:spcPts val="0"/>
              </a:spcAft>
              <a:buSzPts val="2300"/>
              <a:buNone/>
            </a:pPr>
            <a:endParaRPr sz="2300"/>
          </a:p>
          <a:p>
            <a:pPr marL="0" lvl="0" indent="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Sanjana Panicker </a:t>
            </a:r>
            <a:r>
              <a:rPr lang="en" sz="1800"/>
              <a:t>(</a:t>
            </a:r>
            <a:r>
              <a:rPr lang="en" sz="1800" u="sng">
                <a:solidFill>
                  <a:schemeClr val="hlink"/>
                </a:solidFill>
                <a:hlinkClick r:id="rId3"/>
              </a:rPr>
              <a:t>https://www.linkedin.com/in/sanjanapanicker/</a:t>
            </a:r>
            <a:r>
              <a:rPr lang="en" sz="1800"/>
              <a:t>)</a:t>
            </a:r>
            <a:endParaRPr sz="900"/>
          </a:p>
          <a:p>
            <a:pPr marL="292100" lvl="0" indent="-13970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Assistant Product Manager @ InCred</a:t>
            </a:r>
            <a:endParaRPr sz="900"/>
          </a:p>
          <a:p>
            <a:pPr marL="292100" lvl="0" indent="-139700" algn="l" rtl="0">
              <a:lnSpc>
                <a:spcPct val="100000"/>
              </a:lnSpc>
              <a:spcBef>
                <a:spcPts val="0"/>
              </a:spcBef>
              <a:spcAft>
                <a:spcPts val="0"/>
              </a:spcAft>
              <a:buSzPts val="2300"/>
              <a:buNone/>
            </a:pPr>
            <a:endParaRPr sz="2300"/>
          </a:p>
          <a:p>
            <a:pPr marL="292100" lvl="0" indent="-285750" algn="l" rtl="0">
              <a:lnSpc>
                <a:spcPct val="100000"/>
              </a:lnSpc>
              <a:spcBef>
                <a:spcPts val="0"/>
              </a:spcBef>
              <a:spcAft>
                <a:spcPts val="0"/>
              </a:spcAft>
              <a:buSzPts val="2300"/>
              <a:buChar char="▸"/>
            </a:pPr>
            <a:r>
              <a:rPr lang="en" sz="2300"/>
              <a:t>10 months </a:t>
            </a:r>
            <a:endParaRPr sz="900"/>
          </a:p>
        </p:txBody>
      </p:sp>
      <p:pic>
        <p:nvPicPr>
          <p:cNvPr id="184" name="Google Shape;184;p38"/>
          <p:cNvPicPr preferRelativeResize="0"/>
          <p:nvPr/>
        </p:nvPicPr>
        <p:blipFill rotWithShape="1">
          <a:blip r:embed="rId4">
            <a:alphaModFix/>
          </a:blip>
          <a:srcRect/>
          <a:stretch/>
        </p:blipFill>
        <p:spPr>
          <a:xfrm>
            <a:off x="332727" y="1134418"/>
            <a:ext cx="1102882" cy="110288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1055</Words>
  <Application>Microsoft Office PowerPoint</Application>
  <PresentationFormat>On-screen Show (16:9)</PresentationFormat>
  <Paragraphs>160</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Roboto</vt:lpstr>
      <vt:lpstr>Arial</vt:lpstr>
      <vt:lpstr>Noto Sans Symbols</vt:lpstr>
      <vt:lpstr>Avenir</vt:lpstr>
      <vt:lpstr>Simple Light</vt:lpstr>
      <vt:lpstr>New_Template7</vt:lpstr>
      <vt:lpstr>Twitter Triumphs</vt:lpstr>
      <vt:lpstr>AGENDA</vt:lpstr>
      <vt:lpstr>VISION</vt:lpstr>
      <vt:lpstr>TEAM</vt:lpstr>
      <vt:lpstr>TEAM</vt:lpstr>
      <vt:lpstr>TEAM</vt:lpstr>
      <vt:lpstr>TEAM</vt:lpstr>
      <vt:lpstr>TEAM</vt:lpstr>
      <vt:lpstr>TEAM</vt:lpstr>
      <vt:lpstr>Who are our customers?</vt:lpstr>
      <vt:lpstr>PROBLEM (CUSTOMER PAIN)</vt:lpstr>
      <vt:lpstr>Analyzing current solution</vt:lpstr>
      <vt:lpstr>SOLUTION / PRODUCT</vt:lpstr>
      <vt:lpstr>MARKET</vt:lpstr>
      <vt:lpstr>BUSINESS MODEL / UNIT ECONOMICS</vt:lpstr>
      <vt:lpstr>COMPETITION</vt:lpstr>
      <vt:lpstr>LAUNCH STRATEGY / GO-TO-MARKET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Triumphs</dc:title>
  <cp:lastModifiedBy>Maitri Maitri</cp:lastModifiedBy>
  <cp:revision>2</cp:revision>
  <dcterms:modified xsi:type="dcterms:W3CDTF">2019-02-02T01:54:54Z</dcterms:modified>
</cp:coreProperties>
</file>