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5142954-B1E0-4177-A23C-C7C73FBD04BA}">
  <a:tblStyle styleId="{45142954-B1E0-4177-A23C-C7C73FBD04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d09990b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09990b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d09990be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d09990be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d09990be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d09990be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G</a:t>
            </a:r>
            <a:r>
              <a:rPr lang="en-GB"/>
              <a:t>ET,POST,SESSION</a:t>
            </a:r>
            <a:endParaRPr/>
          </a:p>
          <a:p>
            <a:pPr indent="0" lvl="0" marL="0" rtl="0" algn="l">
              <a:spcBef>
                <a:spcPts val="0"/>
              </a:spcBef>
              <a:spcAft>
                <a:spcPts val="0"/>
              </a:spcAft>
              <a:buNone/>
            </a:pPr>
            <a:r>
              <a:rPr lang="en-GB"/>
              <a:t>COOKIE,Đọc Ghi File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t>
            </a:r>
            <a:r>
              <a:rPr lang="en-GB"/>
              <a:t>ET POST</a:t>
            </a:r>
            <a:endParaRPr/>
          </a:p>
        </p:txBody>
      </p:sp>
      <p:sp>
        <p:nvSpPr>
          <p:cNvPr id="61" name="Google Shape;61;p14"/>
          <p:cNvSpPr txBox="1"/>
          <p:nvPr>
            <p:ph idx="1" type="body"/>
          </p:nvPr>
        </p:nvSpPr>
        <p:spPr>
          <a:xfrm>
            <a:off x="134775" y="1084450"/>
            <a:ext cx="9009300" cy="115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62" name="Google Shape;62;p14"/>
          <p:cNvGraphicFramePr/>
          <p:nvPr/>
        </p:nvGraphicFramePr>
        <p:xfrm>
          <a:off x="311700" y="1249260"/>
          <a:ext cx="3000000" cy="3000000"/>
        </p:xfrm>
        <a:graphic>
          <a:graphicData uri="http://schemas.openxmlformats.org/drawingml/2006/table">
            <a:tbl>
              <a:tblPr>
                <a:noFill/>
                <a:tableStyleId>{45142954-B1E0-4177-A23C-C7C73FBD04BA}</a:tableStyleId>
              </a:tblPr>
              <a:tblGrid>
                <a:gridCol w="4416200"/>
                <a:gridCol w="4416200"/>
              </a:tblGrid>
              <a:tr h="394800">
                <a:tc>
                  <a:txBody>
                    <a:bodyPr/>
                    <a:lstStyle/>
                    <a:p>
                      <a:pPr indent="0" lvl="0" marL="0" rtl="0" algn="l">
                        <a:spcBef>
                          <a:spcPts val="0"/>
                        </a:spcBef>
                        <a:spcAft>
                          <a:spcPts val="0"/>
                        </a:spcAft>
                        <a:buNone/>
                      </a:pPr>
                      <a:r>
                        <a:rPr lang="en-GB"/>
                        <a:t>G</a:t>
                      </a:r>
                      <a:r>
                        <a:rPr lang="en-GB"/>
                        <a:t>ET </a:t>
                      </a:r>
                      <a:endParaRPr/>
                    </a:p>
                  </a:txBody>
                  <a:tcPr marT="91425" marB="91425" marR="91425" marL="91425"/>
                </a:tc>
                <a:tc>
                  <a:txBody>
                    <a:bodyPr/>
                    <a:lstStyle/>
                    <a:p>
                      <a:pPr indent="0" lvl="0" marL="0" rtl="0" algn="l">
                        <a:spcBef>
                          <a:spcPts val="0"/>
                        </a:spcBef>
                        <a:spcAft>
                          <a:spcPts val="0"/>
                        </a:spcAft>
                        <a:buNone/>
                      </a:pPr>
                      <a:r>
                        <a:rPr lang="en-GB"/>
                        <a:t>P</a:t>
                      </a:r>
                      <a:r>
                        <a:rPr lang="en-GB"/>
                        <a:t>OST</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6F6F7"/>
                          </a:highlight>
                        </a:rPr>
                        <a:t>Phương thức GET gửi thông tin người dùng đã được mã hóa được phụ thêm vào yêu cầu trang, truyền thông tin thông qua url.</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6F6F7"/>
                          </a:highlight>
                        </a:rPr>
                        <a:t>Phương thức POST truyền thông tin thông qua HTTP header</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FFFFF"/>
                          </a:highlight>
                        </a:rPr>
                        <a:t>Dữ liệu của METHOD GET gửi đi thì hiện trên thanh địa chỉ (URL) của trình duyệt.</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Dữ liệu được gửi đi với METHOD POST thì không hiển thị trên thanh URL</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FFFFF"/>
                          </a:highlight>
                        </a:rPr>
                        <a:t>HTTP GET có thể được cache bởi trình duyệt</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HTTP POST không cache bởi trình duyệt</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6F6F7"/>
                          </a:highlight>
                        </a:rPr>
                        <a:t>HTTP GET có thể duy trì bởi lịch sử đó cũng là lý do mà người dùng có thê bookmark được</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6F6F7"/>
                          </a:highlight>
                        </a:rPr>
                        <a:t>HTTP POST không thể duy trì bởi lịch sử đó cũng là lý do mà người dùng không thê bookmark HTTP POST được.</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FFFFF"/>
                          </a:highlight>
                        </a:rPr>
                        <a:t>Không bảo mật</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Bảo mật</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6F6F7"/>
                          </a:highlight>
                        </a:rPr>
                        <a:t>Thực thi nhanh hơn POST vì những dữ liệu gửi đi luôn được webbrowser cached lại.</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6F6F7"/>
                          </a:highlight>
                        </a:rPr>
                        <a:t>Thực thi chậm hơn GET</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FFFFF"/>
                          </a:highlight>
                        </a:rPr>
                        <a:t>phương thức GET ứng với cùng một yêu cầu đó webbrowser sẽ xem trong cached có kết quả tương ứng với yêu cầu đó không và trả về ngay không cần phải thực thi các yêu cầu đó ở phía serve</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Khi dùng phương thức POST thì server luôn thực thi và trả về kết quả cho client</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FFFFF"/>
                          </a:highlight>
                        </a:rPr>
                        <a:t>Phương thức GET được giới hạn gửi tối đa chỉ 2048 ký tự</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Phương thức POST có thể sử dụng để gửi ASCII cũng như dữ liệu nhị phân.</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FFFFF"/>
                          </a:highlight>
                        </a:rPr>
                        <a:t>Không bao giờ sử dụng phương thức GET nếu gửi password hoặc thông tin nhay cảm lên Server.</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6F6F7"/>
                          </a:highlight>
                        </a:rPr>
                        <a:t>Dữ liệu gửi bởi phương thức POST thông qua HTTP header, vì vậy việc bảo mật phụ thuộc vào giao thức HTTP. Bằng việc sử dụng Secure HTTP, bạn có thể chắc chắn rằng thông tin của mình là an toàn.</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FFFFF"/>
                          </a:highlight>
                        </a:rPr>
                        <a:t>PHP cung cấp mảng liên hợp $_GET để truy cập tất cả các thông tin đã được gửi bởi phương thức GET.</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PHP cung cấp mảng liên hợp $_POST để truy cập tất cả các thông tin được gửi bằng phương thức POST</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FFFFF"/>
                          </a:highlight>
                        </a:rPr>
                        <a:t>Dữ liệu gửi bởi phương thức GET có thể được truy cập bằng cách sử dụng biến môi trường QUERYSTRING</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Không thể</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6F6F7"/>
                          </a:highlight>
                        </a:rPr>
                        <a:t>Gửi lại form Với form gửi đi bằng phương thức GET bạn có thể gửi lại bằng cách bấm phím F5 hoặc Ctrl + R</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nếu bạn muốn thực hiện việc gửi lại dữ liệu của form thì trình duyệt sẽ hiển thị một hộp thoại cảnh báo. Trở lại trang trước</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6F6F7"/>
                          </a:highlight>
                        </a:rPr>
                        <a:t>Dữ liệu gửi đi được lưu lại trong lịch sử web và có thể xem lại</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Không được lưu lại trong lịch sử</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FFFFF"/>
                          </a:highlight>
                        </a:rPr>
                        <a:t>Trong trường hợp bạn đã gửi form dữ liệu đi rồi sau đó bấm phím Backspace để quay lại trang trước thì với phương thức GET bạn sẽ vẫn được cùng một nội dụng (chứa form)</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với POST thì bạn sẽ thấy một trang trống</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FFFFF"/>
                          </a:highlight>
                        </a:rPr>
                        <a:t>đối với dữ liệu ít thay đổi thường dùng phương thức GET để truy xuất và xử lý nhanh hơn.</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Đối với những dữ liệu luôn được thay đổi thì thường sử dụng phương thức POST</a:t>
                      </a:r>
                      <a:endParaRPr/>
                    </a:p>
                  </a:txBody>
                  <a:tcPr marT="91425" marB="91425" marR="91425" marL="91425"/>
                </a:tc>
              </a:tr>
              <a:tr h="379650">
                <a:tc>
                  <a:txBody>
                    <a:bodyPr/>
                    <a:lstStyle/>
                    <a:p>
                      <a:pPr indent="0" lvl="0" marL="0" rtl="0" algn="l">
                        <a:spcBef>
                          <a:spcPts val="0"/>
                        </a:spcBef>
                        <a:spcAft>
                          <a:spcPts val="0"/>
                        </a:spcAft>
                        <a:buNone/>
                      </a:pPr>
                      <a:r>
                        <a:rPr lang="en-GB" sz="1350">
                          <a:solidFill>
                            <a:srgbClr val="292B2C"/>
                          </a:solidFill>
                          <a:highlight>
                            <a:srgbClr val="FFFFFF"/>
                          </a:highlight>
                        </a:rPr>
                        <a:t>dữ liệu không cần bảo mật thì dùng phương thức GET</a:t>
                      </a:r>
                      <a:endParaRPr/>
                    </a:p>
                  </a:txBody>
                  <a:tcPr marT="91425" marB="91425" marR="91425" marL="91425"/>
                </a:tc>
                <a:tc>
                  <a:txBody>
                    <a:bodyPr/>
                    <a:lstStyle/>
                    <a:p>
                      <a:pPr indent="0" lvl="0" marL="0" rtl="0" algn="l">
                        <a:spcBef>
                          <a:spcPts val="0"/>
                        </a:spcBef>
                        <a:spcAft>
                          <a:spcPts val="0"/>
                        </a:spcAft>
                        <a:buNone/>
                      </a:pPr>
                      <a:r>
                        <a:rPr lang="en-GB" sz="1350">
                          <a:solidFill>
                            <a:srgbClr val="292B2C"/>
                          </a:solidFill>
                          <a:highlight>
                            <a:srgbClr val="FFFFFF"/>
                          </a:highlight>
                        </a:rPr>
                        <a:t>dữ liệu bảo mật thì dùng phương thức POST.</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t>
            </a:r>
            <a:r>
              <a:rPr lang="en-GB"/>
              <a:t>ookie Session</a:t>
            </a:r>
            <a:endParaRPr/>
          </a:p>
        </p:txBody>
      </p:sp>
      <p:sp>
        <p:nvSpPr>
          <p:cNvPr id="68" name="Google Shape;68;p15"/>
          <p:cNvSpPr txBox="1"/>
          <p:nvPr>
            <p:ph idx="1" type="body"/>
          </p:nvPr>
        </p:nvSpPr>
        <p:spPr>
          <a:xfrm>
            <a:off x="435250" y="1152475"/>
            <a:ext cx="8397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t>
            </a:r>
            <a:r>
              <a:rPr lang="en-GB"/>
              <a:t>ESSION: một session bắt đầu khi client gủi request đến server ,nó tồn tại xuyên suốt từ trang này đến trang khác trong ứng dụng web và chỉ kết thúc khi hết thời gian timeout hoặc khi  đóng ứng dụng . Giá trị của session được lưu trữ một file trên server,Với mỗi session sẽ cấp một SessionID</a:t>
            </a:r>
            <a:endParaRPr/>
          </a:p>
          <a:p>
            <a:pPr indent="0" lvl="0" marL="0" rtl="0" algn="l">
              <a:spcBef>
                <a:spcPts val="1600"/>
              </a:spcBef>
              <a:spcAft>
                <a:spcPts val="1600"/>
              </a:spcAft>
              <a:buNone/>
            </a:pPr>
            <a:r>
              <a:rPr lang="en-GB"/>
              <a:t>Cookie: sẽ ghi nhớ các thông tin như tên đăng nhập,mật khẩu,các tùy chon do người dùng lưaj chon đi kèm các thông tin này được lưu trong máy tính để nhận biết người dùng khi truy cập vào một trang web</a:t>
            </a:r>
            <a:endParaRPr/>
          </a:p>
        </p:txBody>
      </p:sp>
      <p:graphicFrame>
        <p:nvGraphicFramePr>
          <p:cNvPr id="69" name="Google Shape;69;p15"/>
          <p:cNvGraphicFramePr/>
          <p:nvPr/>
        </p:nvGraphicFramePr>
        <p:xfrm>
          <a:off x="435250" y="5143500"/>
          <a:ext cx="3000000" cy="3000000"/>
        </p:xfrm>
        <a:graphic>
          <a:graphicData uri="http://schemas.openxmlformats.org/drawingml/2006/table">
            <a:tbl>
              <a:tblPr>
                <a:noFill/>
                <a:tableStyleId>{45142954-B1E0-4177-A23C-C7C73FBD04BA}</a:tableStyleId>
              </a:tblPr>
              <a:tblGrid>
                <a:gridCol w="3619500"/>
                <a:gridCol w="3619500"/>
              </a:tblGrid>
              <a:tr h="381000">
                <a:tc>
                  <a:txBody>
                    <a:bodyPr/>
                    <a:lstStyle/>
                    <a:p>
                      <a:pPr indent="0" lvl="0" marL="0" rtl="0" algn="l">
                        <a:spcBef>
                          <a:spcPts val="0"/>
                        </a:spcBef>
                        <a:spcAft>
                          <a:spcPts val="0"/>
                        </a:spcAft>
                        <a:buNone/>
                      </a:pPr>
                      <a:r>
                        <a:rPr lang="en-GB"/>
                        <a:t>c</a:t>
                      </a:r>
                      <a:r>
                        <a:rPr lang="en-GB"/>
                        <a:t>ookie</a:t>
                      </a:r>
                      <a:endParaRPr/>
                    </a:p>
                  </a:txBody>
                  <a:tcPr marT="91425" marB="91425" marR="91425" marL="91425"/>
                </a:tc>
                <a:tc>
                  <a:txBody>
                    <a:bodyPr/>
                    <a:lstStyle/>
                    <a:p>
                      <a:pPr indent="0" lvl="0" marL="0" rtl="0" algn="l">
                        <a:spcBef>
                          <a:spcPts val="0"/>
                        </a:spcBef>
                        <a:spcAft>
                          <a:spcPts val="0"/>
                        </a:spcAft>
                        <a:buNone/>
                      </a:pPr>
                      <a:r>
                        <a:rPr lang="en-GB"/>
                        <a:t>s</a:t>
                      </a:r>
                      <a:r>
                        <a:rPr lang="en-GB"/>
                        <a:t>ession</a:t>
                      </a:r>
                      <a:endParaRPr/>
                    </a:p>
                  </a:txBody>
                  <a:tcPr marT="91425" marB="91425" marR="91425" marL="91425"/>
                </a:tc>
              </a:tr>
              <a:tr h="381000">
                <a:tc>
                  <a:txBody>
                    <a:bodyPr/>
                    <a:lstStyle/>
                    <a:p>
                      <a:pPr indent="0" lvl="0" marL="0" rtl="0" algn="l">
                        <a:spcBef>
                          <a:spcPts val="0"/>
                        </a:spcBef>
                        <a:spcAft>
                          <a:spcPts val="0"/>
                        </a:spcAft>
                        <a:buNone/>
                      </a:pPr>
                      <a:r>
                        <a:rPr lang="en-GB"/>
                        <a:t>c</a:t>
                      </a:r>
                      <a:r>
                        <a:rPr lang="en-GB"/>
                        <a:t>ookie được lưu trên trình duyệt của người dùng</a:t>
                      </a:r>
                      <a:endParaRPr/>
                    </a:p>
                  </a:txBody>
                  <a:tcPr marT="91425" marB="91425" marR="91425" marL="91425"/>
                </a:tc>
                <a:tc>
                  <a:txBody>
                    <a:bodyPr/>
                    <a:lstStyle/>
                    <a:p>
                      <a:pPr indent="0" lvl="0" marL="0" rtl="0" algn="l">
                        <a:spcBef>
                          <a:spcPts val="0"/>
                        </a:spcBef>
                        <a:spcAft>
                          <a:spcPts val="0"/>
                        </a:spcAft>
                        <a:buNone/>
                      </a:pPr>
                      <a:r>
                        <a:rPr lang="en-GB"/>
                        <a:t>kh</a:t>
                      </a:r>
                      <a:r>
                        <a:rPr lang="en-GB"/>
                        <a:t>ông được lưu trữ trên trình duyệt</a:t>
                      </a:r>
                      <a:endParaRPr/>
                    </a:p>
                  </a:txBody>
                  <a:tcPr marT="91425" marB="91425" marR="91425" marL="91425"/>
                </a:tc>
              </a:tr>
              <a:tr h="381000">
                <a:tc>
                  <a:txBody>
                    <a:bodyPr/>
                    <a:lstStyle/>
                    <a:p>
                      <a:pPr indent="0" lvl="0" marL="0" rtl="0" algn="l">
                        <a:spcBef>
                          <a:spcPts val="0"/>
                        </a:spcBef>
                        <a:spcAft>
                          <a:spcPts val="0"/>
                        </a:spcAft>
                        <a:buNone/>
                      </a:pPr>
                      <a:r>
                        <a:rPr lang="en-GB"/>
                        <a:t>Dữ liệu của cookie được lưu trữ phía client</a:t>
                      </a:r>
                      <a:endParaRPr/>
                    </a:p>
                  </a:txBody>
                  <a:tcPr marT="91425" marB="91425" marR="91425" marL="91425"/>
                </a:tc>
                <a:tc>
                  <a:txBody>
                    <a:bodyPr/>
                    <a:lstStyle/>
                    <a:p>
                      <a:pPr indent="0" lvl="0" marL="0" rtl="0" algn="l">
                        <a:spcBef>
                          <a:spcPts val="0"/>
                        </a:spcBef>
                        <a:spcAft>
                          <a:spcPts val="0"/>
                        </a:spcAft>
                        <a:buNone/>
                      </a:pPr>
                      <a:r>
                        <a:rPr lang="en-GB"/>
                        <a:t>được  lưu trữ trên server</a:t>
                      </a:r>
                      <a:endParaRPr/>
                    </a:p>
                  </a:txBody>
                  <a:tcPr marT="91425" marB="91425" marR="91425" marL="91425"/>
                </a:tc>
              </a:tr>
              <a:tr h="381000">
                <a:tc>
                  <a:txBody>
                    <a:bodyPr/>
                    <a:lstStyle/>
                    <a:p>
                      <a:pPr indent="0" lvl="0" marL="0" rtl="0" algn="l">
                        <a:spcBef>
                          <a:spcPts val="0"/>
                        </a:spcBef>
                        <a:spcAft>
                          <a:spcPts val="0"/>
                        </a:spcAft>
                        <a:buNone/>
                      </a:pPr>
                      <a:r>
                        <a:rPr lang="en-GB"/>
                        <a:t>Dữ liệu của cookie dễ dàng được sửa đổi hoắc bị đánh cắp</a:t>
                      </a:r>
                      <a:endParaRPr/>
                    </a:p>
                  </a:txBody>
                  <a:tcPr marT="91425" marB="91425" marR="91425" marL="91425"/>
                </a:tc>
                <a:tc>
                  <a:txBody>
                    <a:bodyPr/>
                    <a:lstStyle/>
                    <a:p>
                      <a:pPr indent="0" lvl="0" marL="0" rtl="0" algn="l">
                        <a:spcBef>
                          <a:spcPts val="0"/>
                        </a:spcBef>
                        <a:spcAft>
                          <a:spcPts val="0"/>
                        </a:spcAft>
                        <a:buNone/>
                      </a:pPr>
                      <a:r>
                        <a:rPr lang="en-GB"/>
                        <a:t>dữ liệu của session không dễ dàng sửa đổi vì được lưu trữ trên máy chủ</a:t>
                      </a:r>
                      <a:endParaRPr/>
                    </a:p>
                  </a:txBody>
                  <a:tcPr marT="91425" marB="91425" marR="91425" marL="91425"/>
                </a:tc>
              </a:tr>
              <a:tr h="381000">
                <a:tc>
                  <a:txBody>
                    <a:bodyPr/>
                    <a:lstStyle/>
                    <a:p>
                      <a:pPr indent="0" lvl="0" marL="0" rtl="0" algn="l">
                        <a:spcBef>
                          <a:spcPts val="0"/>
                        </a:spcBef>
                        <a:spcAft>
                          <a:spcPts val="0"/>
                        </a:spcAft>
                        <a:buNone/>
                      </a:pPr>
                      <a:r>
                        <a:rPr lang="en-GB"/>
                        <a:t>Dữ liệu cookie có sẵn trong trình duyệt dến khi expired</a:t>
                      </a:r>
                      <a:endParaRPr/>
                    </a:p>
                  </a:txBody>
                  <a:tcPr marT="91425" marB="91425" marR="91425" marL="91425"/>
                </a:tc>
                <a:tc>
                  <a:txBody>
                    <a:bodyPr/>
                    <a:lstStyle/>
                    <a:p>
                      <a:pPr indent="0" lvl="0" marL="0" rtl="0" algn="l">
                        <a:spcBef>
                          <a:spcPts val="0"/>
                        </a:spcBef>
                        <a:spcAft>
                          <a:spcPts val="0"/>
                        </a:spcAft>
                        <a:buNone/>
                      </a:pPr>
                      <a:r>
                        <a:rPr lang="en-GB"/>
                        <a:t>s</a:t>
                      </a:r>
                      <a:r>
                        <a:rPr lang="en-GB"/>
                        <a:t>au khi đóng trình duyệt sẽ hết phiên làm việc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Đọc ghi file</a:t>
            </a:r>
            <a:endParaRPr/>
          </a:p>
        </p:txBody>
      </p:sp>
      <p:sp>
        <p:nvSpPr>
          <p:cNvPr id="75" name="Google Shape;75;p16"/>
          <p:cNvSpPr txBox="1"/>
          <p:nvPr>
            <p:ph idx="1" type="body"/>
          </p:nvPr>
        </p:nvSpPr>
        <p:spPr>
          <a:xfrm>
            <a:off x="114300" y="1152475"/>
            <a:ext cx="8718000" cy="71205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a:t>
            </a:r>
            <a:r>
              <a:rPr lang="en-GB" sz="1200"/>
              <a:t>Mở File</a:t>
            </a:r>
            <a:endParaRPr sz="1200"/>
          </a:p>
          <a:p>
            <a:pPr indent="0" lvl="0" marL="0" rtl="0" algn="l">
              <a:spcBef>
                <a:spcPts val="1600"/>
              </a:spcBef>
              <a:spcAft>
                <a:spcPts val="0"/>
              </a:spcAft>
              <a:buNone/>
            </a:pPr>
            <a:r>
              <a:rPr lang="en-GB" sz="1200"/>
              <a:t>$my_file='file.txt';</a:t>
            </a:r>
            <a:endParaRPr sz="1200"/>
          </a:p>
          <a:p>
            <a:pPr indent="0" lvl="0" marL="0" rtl="0" algn="l">
              <a:spcBef>
                <a:spcPts val="1600"/>
              </a:spcBef>
              <a:spcAft>
                <a:spcPts val="0"/>
              </a:spcAft>
              <a:buNone/>
            </a:pPr>
            <a:r>
              <a:rPr lang="en-GB" sz="1200"/>
              <a:t>$handle=fopen($my_file,'w') or die('Khong the mở file'');</a:t>
            </a:r>
            <a:endParaRPr sz="1200"/>
          </a:p>
          <a:p>
            <a:pPr indent="0" lvl="0" marL="0" rtl="0" algn="l">
              <a:spcBef>
                <a:spcPts val="1600"/>
              </a:spcBef>
              <a:spcAft>
                <a:spcPts val="0"/>
              </a:spcAft>
              <a:buNone/>
            </a:pPr>
            <a:r>
              <a:rPr lang="en-GB" sz="1200"/>
              <a:t>+Đọc file</a:t>
            </a:r>
            <a:endParaRPr sz="1200"/>
          </a:p>
          <a:p>
            <a:pPr indent="0" lvl="0" marL="0" rtl="0" algn="l">
              <a:spcBef>
                <a:spcPts val="1600"/>
              </a:spcBef>
              <a:spcAft>
                <a:spcPts val="0"/>
              </a:spcAft>
              <a:buNone/>
            </a:pPr>
            <a:r>
              <a:rPr lang="en-GB" sz="1200"/>
              <a:t>$hendle1=fopen($my_file,'r');</a:t>
            </a:r>
            <a:endParaRPr sz="1200"/>
          </a:p>
          <a:p>
            <a:pPr indent="0" lvl="0" marL="0" rtl="0" algn="l">
              <a:spcBef>
                <a:spcPts val="1600"/>
              </a:spcBef>
              <a:spcAft>
                <a:spcPts val="0"/>
              </a:spcAft>
              <a:buNone/>
            </a:pPr>
            <a:r>
              <a:rPr lang="en-GB" sz="1200"/>
              <a:t>$data= fread($hendle1,filesize($my_file));</a:t>
            </a:r>
            <a:endParaRPr sz="1200"/>
          </a:p>
          <a:p>
            <a:pPr indent="0" lvl="0" marL="0" rtl="0" algn="l">
              <a:spcBef>
                <a:spcPts val="1600"/>
              </a:spcBef>
              <a:spcAft>
                <a:spcPts val="0"/>
              </a:spcAft>
              <a:buNone/>
            </a:pPr>
            <a:r>
              <a:rPr lang="en-GB" sz="1200"/>
              <a:t>+Ghi file</a:t>
            </a:r>
            <a:endParaRPr sz="1200"/>
          </a:p>
          <a:p>
            <a:pPr indent="0" lvl="0" marL="0" rtl="0" algn="l">
              <a:spcBef>
                <a:spcPts val="1600"/>
              </a:spcBef>
              <a:spcAft>
                <a:spcPts val="0"/>
              </a:spcAft>
              <a:buNone/>
            </a:pPr>
            <a:r>
              <a:rPr lang="en-GB" sz="1200"/>
              <a:t>$hendle2=fopen($my_file,'w'),</a:t>
            </a:r>
            <a:endParaRPr sz="1200"/>
          </a:p>
          <a:p>
            <a:pPr indent="0" lvl="0" marL="0" rtl="0" algn="l">
              <a:spcBef>
                <a:spcPts val="1600"/>
              </a:spcBef>
              <a:spcAft>
                <a:spcPts val="0"/>
              </a:spcAft>
              <a:buNone/>
            </a:pPr>
            <a:r>
              <a:rPr lang="en-GB" sz="1200"/>
              <a:t>$data='this is my data',</a:t>
            </a:r>
            <a:endParaRPr sz="1200"/>
          </a:p>
          <a:p>
            <a:pPr indent="0" lvl="0" marL="0" rtl="0" algn="l">
              <a:spcBef>
                <a:spcPts val="1600"/>
              </a:spcBef>
              <a:spcAft>
                <a:spcPts val="0"/>
              </a:spcAft>
              <a:buNone/>
            </a:pPr>
            <a:r>
              <a:rPr lang="en-GB" sz="1200"/>
              <a:t>fwrite($hendle2,$data);</a:t>
            </a:r>
            <a:endParaRPr sz="1200"/>
          </a:p>
          <a:p>
            <a:pPr indent="0" lvl="0" marL="0" rtl="0" algn="l">
              <a:spcBef>
                <a:spcPts val="1600"/>
              </a:spcBef>
              <a:spcAft>
                <a:spcPts val="0"/>
              </a:spcAft>
              <a:buNone/>
            </a:pPr>
            <a:r>
              <a:rPr lang="en-GB" sz="1200"/>
              <a:t>+Add to Data</a:t>
            </a:r>
            <a:endParaRPr sz="1200"/>
          </a:p>
          <a:p>
            <a:pPr indent="0" lvl="0" marL="0" rtl="0" algn="l">
              <a:spcBef>
                <a:spcPts val="1600"/>
              </a:spcBef>
              <a:spcAft>
                <a:spcPts val="0"/>
              </a:spcAft>
              <a:buNone/>
            </a:pPr>
            <a:r>
              <a:rPr lang="en-GB" sz="1200"/>
              <a:t>$hendle3=fopen($my_file,'a')</a:t>
            </a:r>
            <a:endParaRPr sz="1200"/>
          </a:p>
          <a:p>
            <a:pPr indent="0" lvl="0" marL="0" rtl="0" algn="l">
              <a:spcBef>
                <a:spcPts val="1600"/>
              </a:spcBef>
              <a:spcAft>
                <a:spcPts val="0"/>
              </a:spcAft>
              <a:buNone/>
            </a:pPr>
            <a:r>
              <a:rPr lang="en-GB" sz="1200"/>
              <a:t>write($hendle2,$data);</a:t>
            </a:r>
            <a:endParaRPr sz="1200"/>
          </a:p>
          <a:p>
            <a:pPr indent="0" lvl="0" marL="0" rtl="0" algn="l">
              <a:spcBef>
                <a:spcPts val="1600"/>
              </a:spcBef>
              <a:spcAft>
                <a:spcPts val="0"/>
              </a:spcAft>
              <a:buNone/>
            </a:pPr>
            <a:r>
              <a:rPr lang="en-GB" sz="1200"/>
              <a:t>$new_data='New data';</a:t>
            </a:r>
            <a:endParaRPr sz="1200"/>
          </a:p>
          <a:p>
            <a:pPr indent="0" lvl="0" marL="0" rtl="0" algn="l">
              <a:spcBef>
                <a:spcPts val="1600"/>
              </a:spcBef>
              <a:spcAft>
                <a:spcPts val="0"/>
              </a:spcAft>
              <a:buNone/>
            </a:pPr>
            <a:r>
              <a:rPr lang="en-GB" sz="1200"/>
              <a:t>write($hendle2,$new_data);</a:t>
            </a:r>
            <a:endParaRPr sz="1200"/>
          </a:p>
          <a:p>
            <a:pPr indent="0" lvl="0" marL="0" rtl="0" algn="l">
              <a:spcBef>
                <a:spcPts val="1600"/>
              </a:spcBef>
              <a:spcAft>
                <a:spcPts val="0"/>
              </a:spcAft>
              <a:buNone/>
            </a:pPr>
            <a:r>
              <a:rPr lang="en-GB" sz="1200"/>
              <a:t>+close file</a:t>
            </a:r>
            <a:endParaRPr sz="1200"/>
          </a:p>
          <a:p>
            <a:pPr indent="0" lvl="0" marL="0" rtl="0" algn="l">
              <a:spcBef>
                <a:spcPts val="1600"/>
              </a:spcBef>
              <a:spcAft>
                <a:spcPts val="0"/>
              </a:spcAft>
              <a:buNone/>
            </a:pPr>
            <a:r>
              <a:rPr lang="en-GB" sz="1200"/>
              <a:t>fclose($hendle);</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Clr>
                <a:schemeClr val="dk1"/>
              </a:buClr>
              <a:buSzPts val="1100"/>
              <a:buFont typeface="Arial"/>
              <a:buNone/>
            </a:pPr>
            <a:r>
              <a:rPr lang="en-GB" sz="1200"/>
              <a:t>,</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