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20C6-E127-4849-9D72-7DF8325BFF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FE3866-2FE5-4027-96BA-42B537989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CAFAB8-3F6F-4B08-9E2A-FD4DD139D086}"/>
              </a:ext>
            </a:extLst>
          </p:cNvPr>
          <p:cNvSpPr>
            <a:spLocks noGrp="1"/>
          </p:cNvSpPr>
          <p:nvPr>
            <p:ph type="dt" sz="half" idx="10"/>
          </p:nvPr>
        </p:nvSpPr>
        <p:spPr/>
        <p:txBody>
          <a:bodyPr/>
          <a:lstStyle/>
          <a:p>
            <a:fld id="{4AAD347D-5ACD-4C99-B74B-A9C85AD731AF}" type="datetimeFigureOut">
              <a:rPr lang="en-US" smtClean="0"/>
              <a:t>3/7/2019</a:t>
            </a:fld>
            <a:endParaRPr lang="en-US" dirty="0"/>
          </a:p>
        </p:txBody>
      </p:sp>
      <p:sp>
        <p:nvSpPr>
          <p:cNvPr id="5" name="Footer Placeholder 4">
            <a:extLst>
              <a:ext uri="{FF2B5EF4-FFF2-40B4-BE49-F238E27FC236}">
                <a16:creationId xmlns:a16="http://schemas.microsoft.com/office/drawing/2014/main" id="{9E62048B-5DF2-46D2-B973-B5A096FAF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39DEA3-9EC0-4352-ABFA-50BCA8B32BF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198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443F-3028-41B2-8DCC-9E2CF1335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5ADBEC-953C-470C-B60E-390B8F8F01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50903-FEAA-4B97-B2CB-CBCF2498B833}"/>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5" name="Footer Placeholder 4">
            <a:extLst>
              <a:ext uri="{FF2B5EF4-FFF2-40B4-BE49-F238E27FC236}">
                <a16:creationId xmlns:a16="http://schemas.microsoft.com/office/drawing/2014/main" id="{17020931-8867-4EAB-B108-8C201BE58E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E722C7-5B41-42E4-917D-7558677CA37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5552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2ED00-5517-4E28-A52F-BFCDDEF47D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6DDB1-E6AD-464B-BFAF-B757F21523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181A3-8DA1-401E-B516-6326E390665D}"/>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5" name="Footer Placeholder 4">
            <a:extLst>
              <a:ext uri="{FF2B5EF4-FFF2-40B4-BE49-F238E27FC236}">
                <a16:creationId xmlns:a16="http://schemas.microsoft.com/office/drawing/2014/main" id="{AF012398-9687-4D88-8B7B-B5F17F558B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CBE5A8-237E-40B0-AF45-CBF6E8F6960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171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41CE-7C98-4083-B779-E92352701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8518D-8E8A-4D6E-83D8-35B493443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0AE13-6EDE-43C2-BADF-A0D613CFE4F5}"/>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5" name="Footer Placeholder 4">
            <a:extLst>
              <a:ext uri="{FF2B5EF4-FFF2-40B4-BE49-F238E27FC236}">
                <a16:creationId xmlns:a16="http://schemas.microsoft.com/office/drawing/2014/main" id="{C5841A12-A8E6-4DC2-86FC-68A1BB104D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E87F36-98AF-4EE3-A560-61BBE64B683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857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217B-82CF-4FFE-8637-DA41DFC61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1A1C17-7C91-4F3A-9ADE-62339BF86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C0CE66-D0F2-4067-BCED-14AAD81F8FC1}"/>
              </a:ext>
            </a:extLst>
          </p:cNvPr>
          <p:cNvSpPr>
            <a:spLocks noGrp="1"/>
          </p:cNvSpPr>
          <p:nvPr>
            <p:ph type="dt" sz="half" idx="10"/>
          </p:nvPr>
        </p:nvSpPr>
        <p:spPr/>
        <p:txBody>
          <a:bodyPr/>
          <a:lstStyle/>
          <a:p>
            <a:fld id="{9796027F-7875-4030-9381-8BD8C4F21935}" type="datetimeFigureOut">
              <a:rPr lang="en-US" smtClean="0"/>
              <a:t>3/7/2019</a:t>
            </a:fld>
            <a:endParaRPr lang="en-US" dirty="0"/>
          </a:p>
        </p:txBody>
      </p:sp>
      <p:sp>
        <p:nvSpPr>
          <p:cNvPr id="5" name="Footer Placeholder 4">
            <a:extLst>
              <a:ext uri="{FF2B5EF4-FFF2-40B4-BE49-F238E27FC236}">
                <a16:creationId xmlns:a16="http://schemas.microsoft.com/office/drawing/2014/main" id="{DE731DA4-A37B-46D0-B21A-E22F98DB75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A4DC0C-1DCA-46C8-A152-B2553DB6E81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517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2A58-02F6-4B76-A45E-A224063F7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4B9DE-F748-450B-BE07-09F4A6CDC9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CFBF6A-CA2F-46DA-812E-BBA921B4BC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D0882C-F98A-4235-9883-350A392A3B82}"/>
              </a:ext>
            </a:extLst>
          </p:cNvPr>
          <p:cNvSpPr>
            <a:spLocks noGrp="1"/>
          </p:cNvSpPr>
          <p:nvPr>
            <p:ph type="dt" sz="half" idx="10"/>
          </p:nvPr>
        </p:nvSpPr>
        <p:spPr/>
        <p:txBody>
          <a:bodyPr/>
          <a:lstStyle/>
          <a:p>
            <a:fld id="{9796027F-7875-4030-9381-8BD8C4F21935}" type="datetimeFigureOut">
              <a:rPr lang="en-US" smtClean="0"/>
              <a:t>3/7/2019</a:t>
            </a:fld>
            <a:endParaRPr lang="en-US" dirty="0"/>
          </a:p>
        </p:txBody>
      </p:sp>
      <p:sp>
        <p:nvSpPr>
          <p:cNvPr id="6" name="Footer Placeholder 5">
            <a:extLst>
              <a:ext uri="{FF2B5EF4-FFF2-40B4-BE49-F238E27FC236}">
                <a16:creationId xmlns:a16="http://schemas.microsoft.com/office/drawing/2014/main" id="{4228873E-8A05-4877-9867-EFC93104D1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BD2DA1-D2A5-4748-AFBB-FC53DDB5B93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661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C170-A845-4C16-A6CE-200C63A40B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05384-2639-48CD-A915-21B764053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26AEB4-61AA-4EED-83C7-CE6E23429A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FF4150-2DF6-49D3-966F-8586E0508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CAB9BB-213B-4D4D-AAEB-976586E7B1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8713E5-A7FF-409C-913F-74DC9C94AD87}"/>
              </a:ext>
            </a:extLst>
          </p:cNvPr>
          <p:cNvSpPr>
            <a:spLocks noGrp="1"/>
          </p:cNvSpPr>
          <p:nvPr>
            <p:ph type="dt" sz="half" idx="10"/>
          </p:nvPr>
        </p:nvSpPr>
        <p:spPr/>
        <p:txBody>
          <a:bodyPr/>
          <a:lstStyle/>
          <a:p>
            <a:fld id="{9796027F-7875-4030-9381-8BD8C4F21935}" type="datetimeFigureOut">
              <a:rPr lang="en-US" smtClean="0"/>
              <a:t>3/7/2019</a:t>
            </a:fld>
            <a:endParaRPr lang="en-US" dirty="0"/>
          </a:p>
        </p:txBody>
      </p:sp>
      <p:sp>
        <p:nvSpPr>
          <p:cNvPr id="8" name="Footer Placeholder 7">
            <a:extLst>
              <a:ext uri="{FF2B5EF4-FFF2-40B4-BE49-F238E27FC236}">
                <a16:creationId xmlns:a16="http://schemas.microsoft.com/office/drawing/2014/main" id="{A8ACE10E-81AC-4148-BF4B-DEF736A9F2E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9373D4-4314-4C05-B82A-470F6E4F7B4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189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2FA4-28AC-48E3-B23C-2CB1C161CC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216055-BF8F-4929-821C-6FBBBC8CD171}"/>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4" name="Footer Placeholder 3">
            <a:extLst>
              <a:ext uri="{FF2B5EF4-FFF2-40B4-BE49-F238E27FC236}">
                <a16:creationId xmlns:a16="http://schemas.microsoft.com/office/drawing/2014/main" id="{4752E927-5170-4C51-A40B-C777084AC27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F92E530-C6BB-4CFC-92F9-5334EC455C6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228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9403B-B56B-4ABE-B62A-1921B6FBE4FC}"/>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3" name="Footer Placeholder 2">
            <a:extLst>
              <a:ext uri="{FF2B5EF4-FFF2-40B4-BE49-F238E27FC236}">
                <a16:creationId xmlns:a16="http://schemas.microsoft.com/office/drawing/2014/main" id="{B51516CE-2BF2-422E-9986-8C463A1614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B5253F4-0C67-42A5-9694-4568073BDD9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117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75D-9380-45AA-BE84-77BE47A42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BA654D-2B30-42D9-81EB-C519D4F5F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F1F986-38D8-41B6-AAF3-C5401AEBB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3A7F4-D19A-4B23-8EA5-14F8C11A2EE3}"/>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6" name="Footer Placeholder 5">
            <a:extLst>
              <a:ext uri="{FF2B5EF4-FFF2-40B4-BE49-F238E27FC236}">
                <a16:creationId xmlns:a16="http://schemas.microsoft.com/office/drawing/2014/main" id="{D27144FA-072C-4034-87B5-953A00E455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8E3E9C-524B-420B-80D2-82836ADC775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1863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8965-0A01-4C0C-8243-D45FE1E87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7F2B8E-E537-4434-BCB5-50CC21E7A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6FC2B6-AFDD-45D6-9469-D9C8041C4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1D957-AE2E-463C-879E-07B56BDB6962}"/>
              </a:ext>
            </a:extLst>
          </p:cNvPr>
          <p:cNvSpPr>
            <a:spLocks noGrp="1"/>
          </p:cNvSpPr>
          <p:nvPr>
            <p:ph type="dt" sz="half" idx="10"/>
          </p:nvPr>
        </p:nvSpPr>
        <p:spPr/>
        <p:txBody>
          <a:bodyPr/>
          <a:lstStyle/>
          <a:p>
            <a:fld id="{4509A250-FF31-4206-8172-F9D3106AACB1}" type="datetimeFigureOut">
              <a:rPr lang="en-US" smtClean="0"/>
              <a:t>3/7/2019</a:t>
            </a:fld>
            <a:endParaRPr lang="en-US" dirty="0"/>
          </a:p>
        </p:txBody>
      </p:sp>
      <p:sp>
        <p:nvSpPr>
          <p:cNvPr id="6" name="Footer Placeholder 5">
            <a:extLst>
              <a:ext uri="{FF2B5EF4-FFF2-40B4-BE49-F238E27FC236}">
                <a16:creationId xmlns:a16="http://schemas.microsoft.com/office/drawing/2014/main" id="{E397FACA-6BC9-46EC-9390-41E460D781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C87-EC94-41C2-9EA5-ECA39880853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846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41E64-1ECB-439A-A7C2-DC0B1C010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49D94-B18F-43DC-979F-0850127B9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53609-B463-484F-A5FC-2E4F614D8E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3/7/2019</a:t>
            </a:fld>
            <a:endParaRPr lang="en-US" dirty="0"/>
          </a:p>
        </p:txBody>
      </p:sp>
      <p:sp>
        <p:nvSpPr>
          <p:cNvPr id="5" name="Footer Placeholder 4">
            <a:extLst>
              <a:ext uri="{FF2B5EF4-FFF2-40B4-BE49-F238E27FC236}">
                <a16:creationId xmlns:a16="http://schemas.microsoft.com/office/drawing/2014/main" id="{DD7C3BAE-83EE-483E-809E-A99B38F870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FB0CEEC-AD69-4584-9288-7497BA2F2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2811050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D7595-0E7A-4007-81E8-21F9B11CD659}"/>
              </a:ext>
            </a:extLst>
          </p:cNvPr>
          <p:cNvSpPr>
            <a:spLocks noGrp="1"/>
          </p:cNvSpPr>
          <p:nvPr>
            <p:ph type="ctrTitle"/>
          </p:nvPr>
        </p:nvSpPr>
        <p:spPr/>
        <p:txBody>
          <a:bodyPr>
            <a:normAutofit/>
          </a:bodyPr>
          <a:lstStyle/>
          <a:p>
            <a:br>
              <a:rPr lang="en-IN" dirty="0"/>
            </a:br>
            <a:endParaRPr lang="en-IN" dirty="0"/>
          </a:p>
        </p:txBody>
      </p:sp>
      <p:sp>
        <p:nvSpPr>
          <p:cNvPr id="3" name="Subtitle 2">
            <a:extLst>
              <a:ext uri="{FF2B5EF4-FFF2-40B4-BE49-F238E27FC236}">
                <a16:creationId xmlns:a16="http://schemas.microsoft.com/office/drawing/2014/main" id="{474A31CF-A9D4-451C-80F6-CE0D428D0461}"/>
              </a:ext>
            </a:extLst>
          </p:cNvPr>
          <p:cNvSpPr>
            <a:spLocks noGrp="1"/>
          </p:cNvSpPr>
          <p:nvPr>
            <p:ph type="subTitle" idx="1"/>
          </p:nvPr>
        </p:nvSpPr>
        <p:spPr>
          <a:xfrm>
            <a:off x="1431180" y="2965463"/>
            <a:ext cx="8825658" cy="1648974"/>
          </a:xfrm>
        </p:spPr>
        <p:txBody>
          <a:bodyPr>
            <a:normAutofit/>
          </a:bodyPr>
          <a:lstStyle/>
          <a:p>
            <a:r>
              <a:rPr lang="en-IN" dirty="0"/>
              <a:t>    School Management System</a:t>
            </a:r>
          </a:p>
          <a:p>
            <a:r>
              <a:rPr lang="en-IN" dirty="0"/>
              <a:t>BY</a:t>
            </a:r>
          </a:p>
          <a:p>
            <a:r>
              <a:rPr lang="en-IN" dirty="0"/>
              <a:t>   SUBRATA MAITY</a:t>
            </a:r>
          </a:p>
          <a:p>
            <a:endParaRPr lang="en-IN" dirty="0"/>
          </a:p>
        </p:txBody>
      </p:sp>
      <p:pic>
        <p:nvPicPr>
          <p:cNvPr id="4" name="Picture 3">
            <a:extLst>
              <a:ext uri="{FF2B5EF4-FFF2-40B4-BE49-F238E27FC236}">
                <a16:creationId xmlns:a16="http://schemas.microsoft.com/office/drawing/2014/main" id="{BA90B668-92C1-4CB1-B282-45FFB165D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31" y="-135519"/>
            <a:ext cx="3341988" cy="3166637"/>
          </a:xfrm>
          <a:prstGeom prst="rect">
            <a:avLst/>
          </a:prstGeom>
        </p:spPr>
      </p:pic>
    </p:spTree>
    <p:extLst>
      <p:ext uri="{BB962C8B-B14F-4D97-AF65-F5344CB8AC3E}">
        <p14:creationId xmlns:p14="http://schemas.microsoft.com/office/powerpoint/2010/main" val="140492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97D5-4DF9-46C3-BABD-06D1554B3EEF}"/>
              </a:ext>
            </a:extLst>
          </p:cNvPr>
          <p:cNvSpPr>
            <a:spLocks noGrp="1"/>
          </p:cNvSpPr>
          <p:nvPr>
            <p:ph type="title"/>
          </p:nvPr>
        </p:nvSpPr>
        <p:spPr/>
        <p:txBody>
          <a:bodyPr/>
          <a:lstStyle/>
          <a:p>
            <a:r>
              <a:rPr lang="en-IN" dirty="0"/>
              <a:t>3. FEE</a:t>
            </a:r>
          </a:p>
        </p:txBody>
      </p:sp>
      <p:graphicFrame>
        <p:nvGraphicFramePr>
          <p:cNvPr id="4" name="Content Placeholder 3">
            <a:extLst>
              <a:ext uri="{FF2B5EF4-FFF2-40B4-BE49-F238E27FC236}">
                <a16:creationId xmlns:a16="http://schemas.microsoft.com/office/drawing/2014/main" id="{07DB15A0-405F-4C5E-9130-C2E4D0941095}"/>
              </a:ext>
            </a:extLst>
          </p:cNvPr>
          <p:cNvGraphicFramePr>
            <a:graphicFrameLocks noGrp="1"/>
          </p:cNvGraphicFramePr>
          <p:nvPr>
            <p:ph idx="1"/>
            <p:extLst>
              <p:ext uri="{D42A27DB-BD31-4B8C-83A1-F6EECF244321}">
                <p14:modId xmlns:p14="http://schemas.microsoft.com/office/powerpoint/2010/main" val="3303031358"/>
              </p:ext>
            </p:extLst>
          </p:nvPr>
        </p:nvGraphicFramePr>
        <p:xfrm>
          <a:off x="681049" y="1690688"/>
          <a:ext cx="6282643" cy="3944826"/>
        </p:xfrm>
        <a:graphic>
          <a:graphicData uri="http://schemas.openxmlformats.org/drawingml/2006/table">
            <a:tbl>
              <a:tblPr firstRow="1" firstCol="1" bandRow="1">
                <a:tableStyleId>{5C22544A-7EE6-4342-B048-85BDC9FD1C3A}</a:tableStyleId>
              </a:tblPr>
              <a:tblGrid>
                <a:gridCol w="1246494">
                  <a:extLst>
                    <a:ext uri="{9D8B030D-6E8A-4147-A177-3AD203B41FA5}">
                      <a16:colId xmlns:a16="http://schemas.microsoft.com/office/drawing/2014/main" val="3489469431"/>
                    </a:ext>
                  </a:extLst>
                </a:gridCol>
                <a:gridCol w="25400">
                  <a:extLst>
                    <a:ext uri="{9D8B030D-6E8A-4147-A177-3AD203B41FA5}">
                      <a16:colId xmlns:a16="http://schemas.microsoft.com/office/drawing/2014/main" val="3560676832"/>
                    </a:ext>
                  </a:extLst>
                </a:gridCol>
                <a:gridCol w="1843909">
                  <a:extLst>
                    <a:ext uri="{9D8B030D-6E8A-4147-A177-3AD203B41FA5}">
                      <a16:colId xmlns:a16="http://schemas.microsoft.com/office/drawing/2014/main" val="1344068222"/>
                    </a:ext>
                  </a:extLst>
                </a:gridCol>
                <a:gridCol w="25400">
                  <a:extLst>
                    <a:ext uri="{9D8B030D-6E8A-4147-A177-3AD203B41FA5}">
                      <a16:colId xmlns:a16="http://schemas.microsoft.com/office/drawing/2014/main" val="813796129"/>
                    </a:ext>
                  </a:extLst>
                </a:gridCol>
                <a:gridCol w="3141440">
                  <a:extLst>
                    <a:ext uri="{9D8B030D-6E8A-4147-A177-3AD203B41FA5}">
                      <a16:colId xmlns:a16="http://schemas.microsoft.com/office/drawing/2014/main" val="348536271"/>
                    </a:ext>
                  </a:extLst>
                </a:gridCol>
              </a:tblGrid>
              <a:tr h="583361">
                <a:tc>
                  <a:txBody>
                    <a:bodyPr/>
                    <a:lstStyle/>
                    <a:p>
                      <a:pPr marL="6350" indent="-6350" algn="l">
                        <a:lnSpc>
                          <a:spcPct val="107000"/>
                        </a:lnSpc>
                        <a:spcAft>
                          <a:spcPts val="0"/>
                        </a:spcAft>
                      </a:pPr>
                      <a:r>
                        <a:rPr lang="en-IN" sz="1200">
                          <a:effectLst/>
                        </a:rPr>
                        <a:t>Field 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dirty="0">
                          <a:effectLst/>
                        </a:rPr>
                        <a:t>NULL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dirty="0">
                          <a:effectLst/>
                        </a:rPr>
                        <a:t>Type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52987113"/>
                  </a:ext>
                </a:extLst>
              </a:tr>
              <a:tr h="585525">
                <a:tc>
                  <a:txBody>
                    <a:bodyPr/>
                    <a:lstStyle/>
                    <a:p>
                      <a:pPr marL="6350" indent="-6350" algn="l">
                        <a:lnSpc>
                          <a:spcPct val="107000"/>
                        </a:lnSpc>
                        <a:spcAft>
                          <a:spcPts val="0"/>
                        </a:spcAft>
                      </a:pPr>
                      <a:r>
                        <a:rPr lang="en-IN" sz="1200">
                          <a:effectLst/>
                        </a:rPr>
                        <a:t>REGNO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dirty="0">
                          <a:effectLst/>
                        </a:rPr>
                        <a:t>NOT NULL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a:effectLst/>
                        </a:rPr>
                        <a:t>NUMBER (5)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640105873"/>
                  </a:ext>
                </a:extLst>
              </a:tr>
              <a:tr h="585525">
                <a:tc>
                  <a:txBody>
                    <a:bodyPr/>
                    <a:lstStyle/>
                    <a:p>
                      <a:pPr marL="6350" indent="-6350" algn="l">
                        <a:lnSpc>
                          <a:spcPct val="107000"/>
                        </a:lnSpc>
                        <a:spcAft>
                          <a:spcPts val="0"/>
                        </a:spcAft>
                      </a:pPr>
                      <a:r>
                        <a:rPr lang="en-IN" sz="1200">
                          <a:effectLst/>
                        </a:rPr>
                        <a:t>ROLLNO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NOTNULL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a:effectLst/>
                        </a:rPr>
                        <a:t>NUMBER (5)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862633767"/>
                  </a:ext>
                </a:extLst>
              </a:tr>
              <a:tr h="585525">
                <a:tc>
                  <a:txBody>
                    <a:bodyPr/>
                    <a:lstStyle/>
                    <a:p>
                      <a:pPr marL="6350" indent="-6350" algn="l">
                        <a:lnSpc>
                          <a:spcPct val="107000"/>
                        </a:lnSpc>
                        <a:spcAft>
                          <a:spcPts val="0"/>
                        </a:spcAft>
                      </a:pPr>
                      <a:r>
                        <a:rPr lang="en-IN" sz="1200">
                          <a:effectLst/>
                        </a:rPr>
                        <a:t>CLASS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a:effectLst/>
                        </a:rPr>
                        <a:t>VARCHAR (4)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69958939"/>
                  </a:ext>
                </a:extLst>
              </a:tr>
              <a:tr h="585525">
                <a:tc>
                  <a:txBody>
                    <a:bodyPr/>
                    <a:lstStyle/>
                    <a:p>
                      <a:pPr marL="6350" indent="-6350" algn="l">
                        <a:lnSpc>
                          <a:spcPct val="107000"/>
                        </a:lnSpc>
                        <a:spcAft>
                          <a:spcPts val="0"/>
                        </a:spcAft>
                      </a:pPr>
                      <a:r>
                        <a:rPr lang="en-IN" sz="1200">
                          <a:effectLst/>
                        </a:rPr>
                        <a:t>FEEDEP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a:effectLst/>
                        </a:rPr>
                        <a:t>NUMBER (5)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4867213"/>
                  </a:ext>
                </a:extLst>
              </a:tr>
              <a:tr h="585525">
                <a:tc>
                  <a:txBody>
                    <a:bodyPr/>
                    <a:lstStyle/>
                    <a:p>
                      <a:pPr marL="6350" indent="-6350" algn="l">
                        <a:lnSpc>
                          <a:spcPct val="107000"/>
                        </a:lnSpc>
                        <a:spcAft>
                          <a:spcPts val="0"/>
                        </a:spcAft>
                      </a:pPr>
                      <a:r>
                        <a:rPr lang="en-IN" sz="1200">
                          <a:effectLst/>
                        </a:rPr>
                        <a:t>DEPDATE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a:effectLst/>
                        </a:rPr>
                        <a:t>DATE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37912656"/>
                  </a:ext>
                </a:extLst>
              </a:tr>
              <a:tr h="433840">
                <a:tc>
                  <a:txBody>
                    <a:bodyPr/>
                    <a:lstStyle/>
                    <a:p>
                      <a:pPr marL="6350" indent="-6350" algn="l">
                        <a:lnSpc>
                          <a:spcPct val="107000"/>
                        </a:lnSpc>
                        <a:spcAft>
                          <a:spcPts val="0"/>
                        </a:spcAft>
                      </a:pPr>
                      <a:r>
                        <a:rPr lang="en-IN" sz="1200">
                          <a:effectLst/>
                        </a:rPr>
                        <a:t>FINE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IN"/>
                    </a:p>
                  </a:txBody>
                  <a:tcPr/>
                </a:tc>
                <a:tc>
                  <a:txBody>
                    <a:bodyPr/>
                    <a:lstStyle/>
                    <a:p>
                      <a:pPr marL="6350" indent="-6350" algn="l">
                        <a:lnSpc>
                          <a:spcPct val="107000"/>
                        </a:lnSpc>
                        <a:spcAft>
                          <a:spcPts val="0"/>
                        </a:spcAft>
                        <a:tabLst>
                          <a:tab pos="1371600" algn="ctr"/>
                          <a:tab pos="1829435" algn="ctr"/>
                        </a:tabLst>
                      </a:pPr>
                      <a:r>
                        <a:rPr lang="en-IN" sz="1200" dirty="0">
                          <a:effectLst/>
                        </a:rPr>
                        <a:t>NUMBER (3)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867473762"/>
                  </a:ext>
                </a:extLst>
              </a:tr>
            </a:tbl>
          </a:graphicData>
        </a:graphic>
      </p:graphicFrame>
    </p:spTree>
    <p:extLst>
      <p:ext uri="{BB962C8B-B14F-4D97-AF65-F5344CB8AC3E}">
        <p14:creationId xmlns:p14="http://schemas.microsoft.com/office/powerpoint/2010/main" val="284967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5B11-00A6-44D2-AA71-3BE2C58FE2CD}"/>
              </a:ext>
            </a:extLst>
          </p:cNvPr>
          <p:cNvSpPr>
            <a:spLocks noGrp="1"/>
          </p:cNvSpPr>
          <p:nvPr>
            <p:ph type="title"/>
          </p:nvPr>
        </p:nvSpPr>
        <p:spPr>
          <a:xfrm>
            <a:off x="487218" y="193836"/>
            <a:ext cx="10515600" cy="1325563"/>
          </a:xfrm>
        </p:spPr>
        <p:txBody>
          <a:bodyPr/>
          <a:lstStyle/>
          <a:p>
            <a:r>
              <a:rPr lang="en-IN" dirty="0"/>
              <a:t>4. RESULT</a:t>
            </a:r>
          </a:p>
        </p:txBody>
      </p:sp>
      <p:sp>
        <p:nvSpPr>
          <p:cNvPr id="3" name="Content Placeholder 2">
            <a:extLst>
              <a:ext uri="{FF2B5EF4-FFF2-40B4-BE49-F238E27FC236}">
                <a16:creationId xmlns:a16="http://schemas.microsoft.com/office/drawing/2014/main" id="{6EBAB39F-9EE5-459D-8ED1-9B5AB571583F}"/>
              </a:ext>
            </a:extLst>
          </p:cNvPr>
          <p:cNvSpPr>
            <a:spLocks noGrp="1"/>
          </p:cNvSpPr>
          <p:nvPr>
            <p:ph idx="1"/>
          </p:nvPr>
        </p:nvSpPr>
        <p:spPr>
          <a:xfrm>
            <a:off x="605991" y="2056557"/>
            <a:ext cx="354592" cy="280244"/>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endParaRPr lang="en-IN" dirty="0"/>
          </a:p>
        </p:txBody>
      </p:sp>
      <p:graphicFrame>
        <p:nvGraphicFramePr>
          <p:cNvPr id="5" name="Content Placeholder 3">
            <a:extLst>
              <a:ext uri="{FF2B5EF4-FFF2-40B4-BE49-F238E27FC236}">
                <a16:creationId xmlns:a16="http://schemas.microsoft.com/office/drawing/2014/main" id="{3EA8E1F1-FE8B-449E-93FF-C33FB2CE715F}"/>
              </a:ext>
            </a:extLst>
          </p:cNvPr>
          <p:cNvGraphicFramePr>
            <a:graphicFrameLocks/>
          </p:cNvGraphicFramePr>
          <p:nvPr>
            <p:extLst>
              <p:ext uri="{D42A27DB-BD31-4B8C-83A1-F6EECF244321}">
                <p14:modId xmlns:p14="http://schemas.microsoft.com/office/powerpoint/2010/main" val="3892878477"/>
              </p:ext>
            </p:extLst>
          </p:nvPr>
        </p:nvGraphicFramePr>
        <p:xfrm>
          <a:off x="605990" y="2056556"/>
          <a:ext cx="6282643" cy="3944826"/>
        </p:xfrm>
        <a:graphic>
          <a:graphicData uri="http://schemas.openxmlformats.org/drawingml/2006/table">
            <a:tbl>
              <a:tblPr firstRow="1" firstCol="1" bandRow="1">
                <a:tableStyleId>{5C22544A-7EE6-4342-B048-85BDC9FD1C3A}</a:tableStyleId>
              </a:tblPr>
              <a:tblGrid>
                <a:gridCol w="1246494">
                  <a:extLst>
                    <a:ext uri="{9D8B030D-6E8A-4147-A177-3AD203B41FA5}">
                      <a16:colId xmlns:a16="http://schemas.microsoft.com/office/drawing/2014/main" val="3489469431"/>
                    </a:ext>
                  </a:extLst>
                </a:gridCol>
                <a:gridCol w="25400">
                  <a:extLst>
                    <a:ext uri="{9D8B030D-6E8A-4147-A177-3AD203B41FA5}">
                      <a16:colId xmlns:a16="http://schemas.microsoft.com/office/drawing/2014/main" val="3560676832"/>
                    </a:ext>
                  </a:extLst>
                </a:gridCol>
                <a:gridCol w="1843909">
                  <a:extLst>
                    <a:ext uri="{9D8B030D-6E8A-4147-A177-3AD203B41FA5}">
                      <a16:colId xmlns:a16="http://schemas.microsoft.com/office/drawing/2014/main" val="1344068222"/>
                    </a:ext>
                  </a:extLst>
                </a:gridCol>
                <a:gridCol w="25400">
                  <a:extLst>
                    <a:ext uri="{9D8B030D-6E8A-4147-A177-3AD203B41FA5}">
                      <a16:colId xmlns:a16="http://schemas.microsoft.com/office/drawing/2014/main" val="813796129"/>
                    </a:ext>
                  </a:extLst>
                </a:gridCol>
                <a:gridCol w="3141440">
                  <a:extLst>
                    <a:ext uri="{9D8B030D-6E8A-4147-A177-3AD203B41FA5}">
                      <a16:colId xmlns:a16="http://schemas.microsoft.com/office/drawing/2014/main" val="348536271"/>
                    </a:ext>
                  </a:extLst>
                </a:gridCol>
              </a:tblGrid>
              <a:tr h="583361">
                <a:tc>
                  <a:txBody>
                    <a:bodyPr/>
                    <a:lstStyle/>
                    <a:p>
                      <a:pPr marL="6350" indent="-6350" algn="l">
                        <a:lnSpc>
                          <a:spcPct val="107000"/>
                        </a:lnSpc>
                        <a:spcAft>
                          <a:spcPts val="0"/>
                        </a:spcAft>
                      </a:pPr>
                      <a:r>
                        <a:rPr lang="en-IN" sz="1200">
                          <a:effectLst/>
                        </a:rPr>
                        <a:t>Field Name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dirty="0">
                          <a:effectLst/>
                        </a:rPr>
                        <a:t>NULL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0"/>
                        </a:spcAft>
                      </a:pPr>
                      <a:r>
                        <a:rPr lang="en-IN" sz="1200" dirty="0">
                          <a:effectLst/>
                        </a:rPr>
                        <a:t>Type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52987113"/>
                  </a:ext>
                </a:extLst>
              </a:tr>
              <a:tr h="585525">
                <a:tc>
                  <a:txBody>
                    <a:bodyPr/>
                    <a:lstStyle/>
                    <a:p>
                      <a:pPr marL="6350" indent="-6350" algn="l">
                        <a:lnSpc>
                          <a:spcPct val="107000"/>
                        </a:lnSpc>
                        <a:spcAft>
                          <a:spcPts val="0"/>
                        </a:spcAft>
                      </a:pPr>
                      <a:r>
                        <a:rPr lang="en-IN" sz="1200" dirty="0">
                          <a:effectLst/>
                        </a:rPr>
                        <a:t>REGNO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dirty="0">
                          <a:effectLst/>
                        </a:rPr>
                        <a:t>NOT NULL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dirty="0">
                          <a:effectLst/>
                        </a:rPr>
                        <a:t>INT (5)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640105873"/>
                  </a:ext>
                </a:extLst>
              </a:tr>
              <a:tr h="585525">
                <a:tc>
                  <a:txBody>
                    <a:bodyPr/>
                    <a:lstStyle/>
                    <a:p>
                      <a:pPr marL="6350" indent="-6350" algn="l">
                        <a:lnSpc>
                          <a:spcPct val="107000"/>
                        </a:lnSpc>
                        <a:spcAft>
                          <a:spcPts val="0"/>
                        </a:spcAft>
                      </a:pPr>
                      <a:r>
                        <a:rPr lang="en-IN" sz="1200" dirty="0">
                          <a:effectLst/>
                        </a:rPr>
                        <a:t>SUBLECT_NAME</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dirty="0">
                          <a:effectLst/>
                        </a:rPr>
                        <a:t>VARCHAR (5)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862633767"/>
                  </a:ext>
                </a:extLst>
              </a:tr>
              <a:tr h="585525">
                <a:tc>
                  <a:txBody>
                    <a:bodyPr/>
                    <a:lstStyle/>
                    <a:p>
                      <a:pPr marL="6350" marR="0" lvl="0" indent="-6350" algn="l" defTabSz="914400" rtl="0" eaLnBrk="1" fontAlgn="auto" latinLnBrk="0" hangingPunct="1">
                        <a:lnSpc>
                          <a:spcPct val="107000"/>
                        </a:lnSpc>
                        <a:spcBef>
                          <a:spcPts val="0"/>
                        </a:spcBef>
                        <a:spcAft>
                          <a:spcPts val="0"/>
                        </a:spcAft>
                        <a:buClrTx/>
                        <a:buSzTx/>
                        <a:buFontTx/>
                        <a:buNone/>
                        <a:tabLst/>
                        <a:defRPr/>
                      </a:pPr>
                      <a:r>
                        <a:rPr lang="en-IN" sz="1200" dirty="0">
                          <a:effectLst/>
                        </a:rPr>
                        <a:t>MAX_MARKS</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indent="-6350" algn="l">
                        <a:lnSpc>
                          <a:spcPct val="107000"/>
                        </a:lnSpc>
                        <a:spcAft>
                          <a:spcPts val="0"/>
                        </a:spcAft>
                      </a:pPr>
                      <a:endParaRPr lang="en-IN" sz="12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dirty="0">
                          <a:effectLst/>
                        </a:rPr>
                        <a:t>INT (4)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69958939"/>
                  </a:ext>
                </a:extLst>
              </a:tr>
              <a:tr h="585525">
                <a:tc>
                  <a:txBody>
                    <a:bodyPr/>
                    <a:lstStyle/>
                    <a:p>
                      <a:pPr marL="6350" marR="0" lvl="0" indent="-6350" algn="l" defTabSz="914400" rtl="0" eaLnBrk="1" fontAlgn="auto" latinLnBrk="0" hangingPunct="1">
                        <a:lnSpc>
                          <a:spcPct val="107000"/>
                        </a:lnSpc>
                        <a:spcBef>
                          <a:spcPts val="0"/>
                        </a:spcBef>
                        <a:spcAft>
                          <a:spcPts val="0"/>
                        </a:spcAft>
                        <a:buClrTx/>
                        <a:buSzTx/>
                        <a:buFontTx/>
                        <a:buNone/>
                        <a:tabLst/>
                        <a:defRPr/>
                      </a:pPr>
                      <a:r>
                        <a:rPr lang="en-IN" sz="1200" dirty="0">
                          <a:effectLst/>
                        </a:rPr>
                        <a:t>PASS_MARKS</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indent="-6350" algn="l">
                        <a:lnSpc>
                          <a:spcPct val="107000"/>
                        </a:lnSpc>
                        <a:spcAft>
                          <a:spcPts val="0"/>
                        </a:spcAft>
                      </a:pP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dirty="0">
                          <a:effectLst/>
                        </a:rPr>
                        <a:t>INT (5)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4867213"/>
                  </a:ext>
                </a:extLst>
              </a:tr>
              <a:tr h="585525">
                <a:tc>
                  <a:txBody>
                    <a:bodyPr/>
                    <a:lstStyle/>
                    <a:p>
                      <a:pPr marL="6350" indent="-6350" algn="l">
                        <a:lnSpc>
                          <a:spcPct val="107000"/>
                        </a:lnSpc>
                        <a:spcAft>
                          <a:spcPts val="0"/>
                        </a:spcAft>
                      </a:pPr>
                      <a:r>
                        <a:rPr lang="en-IN" sz="1200" dirty="0">
                          <a:solidFill>
                            <a:schemeClr val="bg1"/>
                          </a:solidFill>
                          <a:effectLst/>
                          <a:latin typeface="+mn-lt"/>
                          <a:ea typeface="Times New Roman" panose="02020603050405020304" pitchFamily="18" charset="0"/>
                          <a:cs typeface="Times New Roman" panose="02020603050405020304" pitchFamily="18" charset="0"/>
                        </a:rPr>
                        <a:t>MARKS_0BT</a:t>
                      </a:r>
                    </a:p>
                  </a:txBody>
                  <a:tcPr marL="0" marR="0" marT="0" marB="0" anchor="ctr"/>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200" dirty="0">
                          <a:effectLst/>
                        </a:rPr>
                        <a:t>DATE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37912656"/>
                  </a:ext>
                </a:extLst>
              </a:tr>
              <a:tr h="433840">
                <a:tc>
                  <a:txBody>
                    <a:bodyPr/>
                    <a:lstStyle/>
                    <a:p>
                      <a:pPr marL="6350" indent="-6350" algn="l">
                        <a:lnSpc>
                          <a:spcPct val="107000"/>
                        </a:lnSpc>
                        <a:spcAft>
                          <a:spcPts val="0"/>
                        </a:spcAft>
                      </a:pPr>
                      <a:r>
                        <a:rPr lang="en-IN" sz="1200" dirty="0">
                          <a:solidFill>
                            <a:schemeClr val="bg1"/>
                          </a:solidFill>
                          <a:effectLst/>
                          <a:latin typeface="+mn-lt"/>
                          <a:ea typeface="Times New Roman" panose="02020603050405020304" pitchFamily="18" charset="0"/>
                          <a:cs typeface="Times New Roman" panose="02020603050405020304" pitchFamily="18" charset="0"/>
                        </a:rPr>
                        <a:t>RESULT</a:t>
                      </a:r>
                    </a:p>
                  </a:txBody>
                  <a:tcPr marL="0" marR="0" marT="0" marB="0" anchor="b"/>
                </a:tc>
                <a:tc>
                  <a:txBody>
                    <a:bodyPr/>
                    <a:lstStyle/>
                    <a:p>
                      <a:pPr marL="6350" indent="-6350" algn="l">
                        <a:lnSpc>
                          <a:spcPct val="107000"/>
                        </a:lnSpc>
                        <a:spcAft>
                          <a:spcPts val="800"/>
                        </a:spcAft>
                      </a:pPr>
                      <a:r>
                        <a:rPr lang="en-IN" sz="1200">
                          <a:effectLst/>
                        </a:rPr>
                        <a:t>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200" dirty="0">
                          <a:effectLst/>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IN"/>
                    </a:p>
                  </a:txBody>
                  <a:tcPr/>
                </a:tc>
                <a:tc>
                  <a:txBody>
                    <a:bodyPr/>
                    <a:lstStyle/>
                    <a:p>
                      <a:pPr marL="6350" indent="-6350" algn="l">
                        <a:lnSpc>
                          <a:spcPct val="107000"/>
                        </a:lnSpc>
                        <a:spcAft>
                          <a:spcPts val="0"/>
                        </a:spcAft>
                        <a:tabLst>
                          <a:tab pos="1371600" algn="ctr"/>
                          <a:tab pos="1829435" algn="ctr"/>
                        </a:tabLst>
                      </a:pPr>
                      <a:r>
                        <a:rPr lang="en-IN" sz="1200" dirty="0">
                          <a:effectLst/>
                        </a:rPr>
                        <a:t>INT (3)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867473762"/>
                  </a:ext>
                </a:extLst>
              </a:tr>
            </a:tbl>
          </a:graphicData>
        </a:graphic>
      </p:graphicFrame>
    </p:spTree>
    <p:extLst>
      <p:ext uri="{BB962C8B-B14F-4D97-AF65-F5344CB8AC3E}">
        <p14:creationId xmlns:p14="http://schemas.microsoft.com/office/powerpoint/2010/main" val="409309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B22-F823-49B3-841C-4D76A8E583D8}"/>
              </a:ext>
            </a:extLst>
          </p:cNvPr>
          <p:cNvSpPr>
            <a:spLocks noGrp="1"/>
          </p:cNvSpPr>
          <p:nvPr>
            <p:ph type="title"/>
          </p:nvPr>
        </p:nvSpPr>
        <p:spPr/>
        <p:txBody>
          <a:bodyPr>
            <a:normAutofit/>
          </a:bodyPr>
          <a:lstStyle/>
          <a:p>
            <a:r>
              <a:rPr lang="en-IN" b="1" u="sng" dirty="0"/>
              <a:t>MODULES USE IN THE PROJECT</a:t>
            </a:r>
            <a:r>
              <a:rPr lang="en-IN" dirty="0"/>
              <a:t> </a:t>
            </a:r>
            <a:br>
              <a:rPr lang="en-IN" b="1" u="sng" dirty="0"/>
            </a:br>
            <a:endParaRPr lang="en-IN" dirty="0"/>
          </a:p>
        </p:txBody>
      </p:sp>
      <p:sp>
        <p:nvSpPr>
          <p:cNvPr id="3" name="Content Placeholder 2">
            <a:extLst>
              <a:ext uri="{FF2B5EF4-FFF2-40B4-BE49-F238E27FC236}">
                <a16:creationId xmlns:a16="http://schemas.microsoft.com/office/drawing/2014/main" id="{3BD46112-6AC6-48C5-AABD-08A1024CF1AA}"/>
              </a:ext>
            </a:extLst>
          </p:cNvPr>
          <p:cNvSpPr>
            <a:spLocks noGrp="1"/>
          </p:cNvSpPr>
          <p:nvPr>
            <p:ph idx="1"/>
          </p:nvPr>
        </p:nvSpPr>
        <p:spPr>
          <a:xfrm>
            <a:off x="226423" y="1297577"/>
            <a:ext cx="11817531" cy="5460273"/>
          </a:xfrm>
        </p:spPr>
        <p:txBody>
          <a:bodyPr>
            <a:normAutofit fontScale="47500" lnSpcReduction="20000"/>
          </a:bodyPr>
          <a:lstStyle/>
          <a:p>
            <a:r>
              <a:rPr lang="en-IN" dirty="0"/>
              <a:t>This project includes the following modules for development of the project. These are as follows: - </a:t>
            </a:r>
          </a:p>
          <a:p>
            <a:r>
              <a:rPr lang="en-IN" b="1" dirty="0"/>
              <a:t>1. SPLASH FORM </a:t>
            </a:r>
          </a:p>
          <a:p>
            <a:r>
              <a:rPr lang="en-IN" dirty="0"/>
              <a:t>This is a first form that displays the welcome screen for the user and also shows the information of developer or version etc. </a:t>
            </a:r>
          </a:p>
          <a:p>
            <a:r>
              <a:rPr lang="en-IN" dirty="0"/>
              <a:t>2. </a:t>
            </a:r>
            <a:r>
              <a:rPr lang="en-IN" b="1" dirty="0"/>
              <a:t>LOGIN FORM</a:t>
            </a:r>
            <a:r>
              <a:rPr lang="en-IN" dirty="0"/>
              <a:t> </a:t>
            </a:r>
            <a:endParaRPr lang="en-IN" b="1" dirty="0"/>
          </a:p>
          <a:p>
            <a:r>
              <a:rPr lang="en-IN" dirty="0"/>
              <a:t>This form shows the Login name and password when user enter a valid user name and password then he/she can operate the application. </a:t>
            </a:r>
          </a:p>
          <a:p>
            <a:r>
              <a:rPr lang="en-IN" dirty="0"/>
              <a:t>3. </a:t>
            </a:r>
            <a:r>
              <a:rPr lang="en-IN" b="1" dirty="0"/>
              <a:t>MAIN FORM  </a:t>
            </a:r>
          </a:p>
          <a:p>
            <a:r>
              <a:rPr lang="en-IN" dirty="0"/>
              <a:t>This form is a menu-based form that displays the menu for operation of the application. It includes various options for staff, student, fees and report related option. </a:t>
            </a:r>
          </a:p>
          <a:p>
            <a:r>
              <a:rPr lang="en-IN" dirty="0"/>
              <a:t>4. </a:t>
            </a:r>
            <a:r>
              <a:rPr lang="en-IN" b="1" dirty="0"/>
              <a:t>STUDENT FORM</a:t>
            </a:r>
            <a:r>
              <a:rPr lang="en-IN" dirty="0"/>
              <a:t> </a:t>
            </a:r>
            <a:endParaRPr lang="en-IN" b="1" dirty="0"/>
          </a:p>
          <a:p>
            <a:r>
              <a:rPr lang="en-IN" dirty="0"/>
              <a:t>This form provides the option to add, modify, delete or find the information of a student who seeks the admission in the school. </a:t>
            </a:r>
          </a:p>
          <a:p>
            <a:r>
              <a:rPr lang="en-IN" b="1" dirty="0"/>
              <a:t>5. STAFF FORM </a:t>
            </a:r>
          </a:p>
          <a:p>
            <a:r>
              <a:rPr lang="en-IN" dirty="0"/>
              <a:t>This forms provides the option to add, delete, search and delete the information of staff (either teaching or non-teaching) that is working in the school. </a:t>
            </a:r>
          </a:p>
          <a:p>
            <a:r>
              <a:rPr lang="en-IN" b="1" dirty="0"/>
              <a:t>6. FEE FORM </a:t>
            </a:r>
          </a:p>
          <a:p>
            <a:r>
              <a:rPr lang="en-IN" dirty="0"/>
              <a:t>This form provides the option to the user of the system to add, delete, modify and search the information of the fee deposited by the student. </a:t>
            </a:r>
          </a:p>
          <a:p>
            <a:r>
              <a:rPr lang="en-IN" dirty="0"/>
              <a:t> </a:t>
            </a:r>
          </a:p>
          <a:p>
            <a:r>
              <a:rPr lang="en-IN" b="1" dirty="0"/>
              <a:t>7. RESULT FORM </a:t>
            </a:r>
          </a:p>
          <a:p>
            <a:r>
              <a:rPr lang="en-IN" dirty="0"/>
              <a:t>This form displays the options for the user to add, delete and modify the details of student related to the marks.  </a:t>
            </a:r>
          </a:p>
          <a:p>
            <a:r>
              <a:rPr lang="en-IN" b="1" dirty="0"/>
              <a:t>8. REPORT FORM </a:t>
            </a:r>
          </a:p>
          <a:p>
            <a:r>
              <a:rPr lang="en-IN" dirty="0"/>
              <a:t>With the help of this option from menu user of the system can see or take the print out of various reports provided by the system. </a:t>
            </a:r>
          </a:p>
          <a:p>
            <a:r>
              <a:rPr lang="en-IN" b="1" dirty="0"/>
              <a:t>9. GOODBYE FORM </a:t>
            </a:r>
          </a:p>
          <a:p>
            <a:r>
              <a:rPr lang="en-IN" dirty="0"/>
              <a:t>This form is activating when user select the exit option from menu or close the application. This form shows the good-bye message to the user and also say thanks to the user for using this application </a:t>
            </a:r>
          </a:p>
        </p:txBody>
      </p:sp>
    </p:spTree>
    <p:extLst>
      <p:ext uri="{BB962C8B-B14F-4D97-AF65-F5344CB8AC3E}">
        <p14:creationId xmlns:p14="http://schemas.microsoft.com/office/powerpoint/2010/main" val="200896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182D-021D-4CF1-A682-BB01FFC03943}"/>
              </a:ext>
            </a:extLst>
          </p:cNvPr>
          <p:cNvSpPr>
            <a:spLocks noGrp="1"/>
          </p:cNvSpPr>
          <p:nvPr>
            <p:ph type="title"/>
          </p:nvPr>
        </p:nvSpPr>
        <p:spPr/>
        <p:txBody>
          <a:bodyPr>
            <a:normAutofit/>
          </a:bodyPr>
          <a:lstStyle/>
          <a:p>
            <a:r>
              <a:rPr lang="en-IN" u="sng" dirty="0"/>
              <a:t>FUTURE SCOPE OF THE PROJECT</a:t>
            </a:r>
            <a:r>
              <a:rPr lang="en-IN" dirty="0"/>
              <a:t> </a:t>
            </a:r>
            <a:br>
              <a:rPr lang="en-IN" b="1" u="sng" dirty="0"/>
            </a:br>
            <a:endParaRPr lang="en-IN" dirty="0"/>
          </a:p>
        </p:txBody>
      </p:sp>
      <p:sp>
        <p:nvSpPr>
          <p:cNvPr id="3" name="Content Placeholder 2">
            <a:extLst>
              <a:ext uri="{FF2B5EF4-FFF2-40B4-BE49-F238E27FC236}">
                <a16:creationId xmlns:a16="http://schemas.microsoft.com/office/drawing/2014/main" id="{C888C4A7-A69A-48A7-A8F8-F33BE8131D27}"/>
              </a:ext>
            </a:extLst>
          </p:cNvPr>
          <p:cNvSpPr>
            <a:spLocks noGrp="1"/>
          </p:cNvSpPr>
          <p:nvPr>
            <p:ph idx="1"/>
          </p:nvPr>
        </p:nvSpPr>
        <p:spPr/>
        <p:txBody>
          <a:bodyPr/>
          <a:lstStyle/>
          <a:p>
            <a:r>
              <a:rPr lang="en-IN" dirty="0"/>
              <a:t>Nothing is perfect in this world. So, we are also no exception. Although, we have tried our best to present the information effectively, yet, there can be further enhancement in the Application. We have taken care of all the critical aspects, which need to take care of during the development of the Project.  </a:t>
            </a:r>
          </a:p>
          <a:p>
            <a:r>
              <a:rPr lang="en-IN" dirty="0"/>
              <a:t>Like the things this project also has some limitations and can further be enhances by some one, because there are certain drawbacks that do not permit the system to be 100% accurate. </a:t>
            </a:r>
          </a:p>
          <a:p>
            <a:endParaRPr lang="en-IN" dirty="0"/>
          </a:p>
        </p:txBody>
      </p:sp>
    </p:spTree>
    <p:extLst>
      <p:ext uri="{BB962C8B-B14F-4D97-AF65-F5344CB8AC3E}">
        <p14:creationId xmlns:p14="http://schemas.microsoft.com/office/powerpoint/2010/main" val="418545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C70-CBAD-40DF-AD30-2E6418B0CF01}"/>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C8E8A579-0568-465B-A8E2-0BC5465B664E}"/>
              </a:ext>
            </a:extLst>
          </p:cNvPr>
          <p:cNvSpPr>
            <a:spLocks noGrp="1"/>
          </p:cNvSpPr>
          <p:nvPr>
            <p:ph idx="1"/>
          </p:nvPr>
        </p:nvSpPr>
        <p:spPr/>
        <p:txBody>
          <a:bodyPr/>
          <a:lstStyle/>
          <a:p>
            <a:r>
              <a:rPr lang="en-IN" dirty="0"/>
              <a:t>The title of the project is “School Management system”. This project will handle whole the activities of the school. SMS has most of the facilities that a modern school requires to computerize its day-to-day jobs. It provides facilities to keep the records of student, fees, teaching and non-teaching staff with all their required details along with all required transaction handling. It has facilities to generate various types of reports, which are required by the management during normal business operations to operate the business effectively. </a:t>
            </a:r>
          </a:p>
        </p:txBody>
      </p:sp>
    </p:spTree>
    <p:extLst>
      <p:ext uri="{BB962C8B-B14F-4D97-AF65-F5344CB8AC3E}">
        <p14:creationId xmlns:p14="http://schemas.microsoft.com/office/powerpoint/2010/main" val="331837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DC62-CF22-434D-9EE2-B8D41EFF6D1F}"/>
              </a:ext>
            </a:extLst>
          </p:cNvPr>
          <p:cNvSpPr>
            <a:spLocks noGrp="1"/>
          </p:cNvSpPr>
          <p:nvPr>
            <p:ph type="title"/>
          </p:nvPr>
        </p:nvSpPr>
        <p:spPr/>
        <p:txBody>
          <a:bodyPr>
            <a:normAutofit/>
          </a:bodyPr>
          <a:lstStyle/>
          <a:p>
            <a:r>
              <a:rPr lang="en-IN" b="1" u="sng" dirty="0"/>
              <a:t>OBJECTIVES</a:t>
            </a:r>
            <a:r>
              <a:rPr lang="en-IN" b="1" dirty="0"/>
              <a:t> </a:t>
            </a:r>
            <a:br>
              <a:rPr lang="en-IN" b="1" u="sng" dirty="0"/>
            </a:br>
            <a:endParaRPr lang="en-IN" dirty="0"/>
          </a:p>
        </p:txBody>
      </p:sp>
      <p:sp>
        <p:nvSpPr>
          <p:cNvPr id="3" name="Content Placeholder 2">
            <a:extLst>
              <a:ext uri="{FF2B5EF4-FFF2-40B4-BE49-F238E27FC236}">
                <a16:creationId xmlns:a16="http://schemas.microsoft.com/office/drawing/2014/main" id="{2141B94C-53C9-421D-ADB5-6DB48FB680F1}"/>
              </a:ext>
            </a:extLst>
          </p:cNvPr>
          <p:cNvSpPr>
            <a:spLocks noGrp="1"/>
          </p:cNvSpPr>
          <p:nvPr>
            <p:ph idx="1"/>
          </p:nvPr>
        </p:nvSpPr>
        <p:spPr/>
        <p:txBody>
          <a:bodyPr>
            <a:normAutofit fontScale="92500" lnSpcReduction="20000"/>
          </a:bodyPr>
          <a:lstStyle/>
          <a:p>
            <a:r>
              <a:rPr lang="en-IN" dirty="0"/>
              <a:t>This project is based on the RDBMS technology; the main objective of this project is to computerize the manual system &amp; reduce the time consumption.   </a:t>
            </a:r>
          </a:p>
          <a:p>
            <a:r>
              <a:rPr lang="en-IN" dirty="0"/>
              <a:t>In other words we can say that our project has the following objectives:- </a:t>
            </a:r>
          </a:p>
          <a:p>
            <a:pPr lvl="0" fontAlgn="base"/>
            <a:r>
              <a:rPr lang="en-IN" dirty="0"/>
              <a:t>Make all the system computerize </a:t>
            </a:r>
          </a:p>
          <a:p>
            <a:pPr lvl="0" fontAlgn="base"/>
            <a:r>
              <a:rPr lang="en-IN" dirty="0"/>
              <a:t>Reduce time consumption </a:t>
            </a:r>
          </a:p>
          <a:p>
            <a:pPr lvl="0" fontAlgn="base"/>
            <a:r>
              <a:rPr lang="en-IN" dirty="0"/>
              <a:t>Reduce error scope </a:t>
            </a:r>
          </a:p>
          <a:p>
            <a:pPr lvl="0" fontAlgn="base"/>
            <a:r>
              <a:rPr lang="en-IN" dirty="0"/>
              <a:t>All system managements are automated  </a:t>
            </a:r>
          </a:p>
          <a:p>
            <a:pPr lvl="0" fontAlgn="base"/>
            <a:r>
              <a:rPr lang="en-IN" dirty="0"/>
              <a:t>Centralized database management  </a:t>
            </a:r>
          </a:p>
          <a:p>
            <a:pPr lvl="0" fontAlgn="base"/>
            <a:r>
              <a:rPr lang="en-IN" dirty="0"/>
              <a:t>Easy operations for operator of the system </a:t>
            </a:r>
          </a:p>
          <a:p>
            <a:pPr lvl="0" fontAlgn="base"/>
            <a:r>
              <a:rPr lang="en-IN" dirty="0"/>
              <a:t>No paper work requirement </a:t>
            </a:r>
          </a:p>
          <a:p>
            <a:endParaRPr lang="en-IN" dirty="0"/>
          </a:p>
        </p:txBody>
      </p:sp>
    </p:spTree>
    <p:extLst>
      <p:ext uri="{BB962C8B-B14F-4D97-AF65-F5344CB8AC3E}">
        <p14:creationId xmlns:p14="http://schemas.microsoft.com/office/powerpoint/2010/main" val="80978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F370-5229-4AF7-A65F-A6DF0FBDBC03}"/>
              </a:ext>
            </a:extLst>
          </p:cNvPr>
          <p:cNvSpPr>
            <a:spLocks noGrp="1"/>
          </p:cNvSpPr>
          <p:nvPr>
            <p:ph type="title"/>
          </p:nvPr>
        </p:nvSpPr>
        <p:spPr>
          <a:xfrm>
            <a:off x="874220" y="404592"/>
            <a:ext cx="9404723" cy="1400530"/>
          </a:xfrm>
        </p:spPr>
        <p:txBody>
          <a:bodyPr/>
          <a:lstStyle/>
          <a:p>
            <a:r>
              <a:rPr lang="en-IN" b="1" u="sng" dirty="0"/>
              <a:t>TOOLS/PLATFORM</a:t>
            </a:r>
            <a:r>
              <a:rPr lang="en-IN" b="1" dirty="0"/>
              <a:t> </a:t>
            </a:r>
            <a:br>
              <a:rPr lang="en-IN" b="1" u="sng" dirty="0"/>
            </a:br>
            <a:endParaRPr lang="en-IN" sz="3200" dirty="0"/>
          </a:p>
        </p:txBody>
      </p:sp>
      <p:sp>
        <p:nvSpPr>
          <p:cNvPr id="3" name="Content Placeholder 2">
            <a:extLst>
              <a:ext uri="{FF2B5EF4-FFF2-40B4-BE49-F238E27FC236}">
                <a16:creationId xmlns:a16="http://schemas.microsoft.com/office/drawing/2014/main" id="{EBBD510B-7A1F-47EA-BF13-FB5A1989C61C}"/>
              </a:ext>
            </a:extLst>
          </p:cNvPr>
          <p:cNvSpPr>
            <a:spLocks noGrp="1"/>
          </p:cNvSpPr>
          <p:nvPr>
            <p:ph idx="1"/>
          </p:nvPr>
        </p:nvSpPr>
        <p:spPr/>
        <p:txBody>
          <a:bodyPr/>
          <a:lstStyle/>
          <a:p>
            <a:r>
              <a:rPr lang="en-IN" dirty="0"/>
              <a:t>This project is develop using the tools, which are most suited for development of the Application Package. These tools are as follows: - </a:t>
            </a:r>
            <a:br>
              <a:rPr lang="en-IN" dirty="0"/>
            </a:br>
            <a:r>
              <a:rPr lang="en-IN" dirty="0"/>
              <a:t> </a:t>
            </a:r>
            <a:br>
              <a:rPr lang="en-IN" dirty="0"/>
            </a:br>
            <a:r>
              <a:rPr lang="en-IN" dirty="0"/>
              <a:t>MYSQL(For Database Storage as Back end)</a:t>
            </a:r>
          </a:p>
          <a:p>
            <a:endParaRPr lang="en-IN" dirty="0"/>
          </a:p>
        </p:txBody>
      </p:sp>
    </p:spTree>
    <p:extLst>
      <p:ext uri="{BB962C8B-B14F-4D97-AF65-F5344CB8AC3E}">
        <p14:creationId xmlns:p14="http://schemas.microsoft.com/office/powerpoint/2010/main" val="353298286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CB9-6DBD-404C-803C-FE9380550303}"/>
              </a:ext>
            </a:extLst>
          </p:cNvPr>
          <p:cNvSpPr>
            <a:spLocks noGrp="1"/>
          </p:cNvSpPr>
          <p:nvPr>
            <p:ph type="title"/>
          </p:nvPr>
        </p:nvSpPr>
        <p:spPr/>
        <p:txBody>
          <a:bodyPr>
            <a:normAutofit fontScale="90000"/>
          </a:bodyPr>
          <a:lstStyle/>
          <a:p>
            <a:r>
              <a:rPr lang="en-IN" dirty="0"/>
              <a:t>“School Management System”    </a:t>
            </a:r>
            <a:br>
              <a:rPr lang="en-IN" dirty="0"/>
            </a:br>
            <a:r>
              <a:rPr lang="en-IN" dirty="0"/>
              <a:t>DATA FLOW DIAGRAMS (DFD’S)  </a:t>
            </a:r>
            <a:br>
              <a:rPr lang="en-IN" dirty="0"/>
            </a:br>
            <a:endParaRPr lang="en-IN" dirty="0"/>
          </a:p>
        </p:txBody>
      </p:sp>
      <p:sp>
        <p:nvSpPr>
          <p:cNvPr id="21" name="Content Placeholder 20">
            <a:extLst>
              <a:ext uri="{FF2B5EF4-FFF2-40B4-BE49-F238E27FC236}">
                <a16:creationId xmlns:a16="http://schemas.microsoft.com/office/drawing/2014/main" id="{F26E4824-5AC9-47A8-919B-17907FED17FE}"/>
              </a:ext>
            </a:extLst>
          </p:cNvPr>
          <p:cNvSpPr>
            <a:spLocks noGrp="1"/>
          </p:cNvSpPr>
          <p:nvPr>
            <p:ph idx="1"/>
          </p:nvPr>
        </p:nvSpPr>
        <p:spPr/>
        <p:txBody>
          <a:bodyPr/>
          <a:lstStyle/>
          <a:p>
            <a:r>
              <a:rPr lang="en-IN" dirty="0"/>
              <a:t>The DFD was first developed by Larry </a:t>
            </a:r>
            <a:r>
              <a:rPr lang="en-IN" dirty="0" err="1"/>
              <a:t>Constiane</a:t>
            </a:r>
            <a:r>
              <a:rPr lang="en-IN" dirty="0"/>
              <a:t> as a way of expressing system in a graphical form. A DFD, also known as Bubble Chart, has a purpose of clarifying system requirement and identifying major transformation that will become the programs in the system design.</a:t>
            </a:r>
          </a:p>
        </p:txBody>
      </p:sp>
    </p:spTree>
    <p:extLst>
      <p:ext uri="{BB962C8B-B14F-4D97-AF65-F5344CB8AC3E}">
        <p14:creationId xmlns:p14="http://schemas.microsoft.com/office/powerpoint/2010/main" val="174838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46AE-C1FD-4298-97BD-DA00C6E3B69F}"/>
              </a:ext>
            </a:extLst>
          </p:cNvPr>
          <p:cNvSpPr>
            <a:spLocks noGrp="1"/>
          </p:cNvSpPr>
          <p:nvPr>
            <p:ph type="title"/>
          </p:nvPr>
        </p:nvSpPr>
        <p:spPr>
          <a:xfrm>
            <a:off x="674544" y="223927"/>
            <a:ext cx="9404723" cy="765558"/>
          </a:xfrm>
        </p:spPr>
        <p:txBody>
          <a:bodyPr>
            <a:normAutofit fontScale="90000"/>
          </a:bodyPr>
          <a:lstStyle/>
          <a:p>
            <a:r>
              <a:rPr lang="en-IN" b="1" u="sng" dirty="0"/>
              <a:t>DFD SYMBOLS</a:t>
            </a:r>
            <a:r>
              <a:rPr lang="en-IN" b="1" dirty="0"/>
              <a:t>  </a:t>
            </a:r>
            <a:br>
              <a:rPr lang="en-IN" b="1" u="sng" dirty="0"/>
            </a:br>
            <a:endParaRPr lang="en-IN" dirty="0"/>
          </a:p>
        </p:txBody>
      </p:sp>
      <p:sp>
        <p:nvSpPr>
          <p:cNvPr id="3" name="Content Placeholder 2">
            <a:extLst>
              <a:ext uri="{FF2B5EF4-FFF2-40B4-BE49-F238E27FC236}">
                <a16:creationId xmlns:a16="http://schemas.microsoft.com/office/drawing/2014/main" id="{EC667EC1-9532-46B5-927E-5E1F9843DB98}"/>
              </a:ext>
            </a:extLst>
          </p:cNvPr>
          <p:cNvSpPr>
            <a:spLocks noGrp="1"/>
          </p:cNvSpPr>
          <p:nvPr>
            <p:ph idx="1"/>
          </p:nvPr>
        </p:nvSpPr>
        <p:spPr>
          <a:xfrm>
            <a:off x="679656" y="573743"/>
            <a:ext cx="11073319" cy="5855335"/>
          </a:xfrm>
        </p:spPr>
        <p:txBody>
          <a:bodyPr/>
          <a:lstStyle/>
          <a:p>
            <a:r>
              <a:rPr lang="en-IN" sz="2400" dirty="0"/>
              <a:t>A </a:t>
            </a:r>
            <a:r>
              <a:rPr lang="en-IN" sz="2400" b="1" dirty="0"/>
              <a:t>SQUARE</a:t>
            </a:r>
            <a:r>
              <a:rPr lang="en-IN" sz="2400" dirty="0"/>
              <a:t> defines a source or destination of system data  </a:t>
            </a:r>
          </a:p>
          <a:p>
            <a:endParaRPr lang="en-IN" dirty="0"/>
          </a:p>
          <a:p>
            <a:endParaRPr lang="en-IN" dirty="0"/>
          </a:p>
          <a:p>
            <a:r>
              <a:rPr lang="en-IN" sz="2400" dirty="0"/>
              <a:t>An </a:t>
            </a:r>
            <a:r>
              <a:rPr lang="en-IN" sz="2400" b="1" dirty="0"/>
              <a:t>ARROW</a:t>
            </a:r>
            <a:r>
              <a:rPr lang="en-IN" sz="2400" dirty="0"/>
              <a:t> identifies data flow or data in motion. It is a pipeline through which information flow.  </a:t>
            </a:r>
          </a:p>
          <a:p>
            <a:endParaRPr lang="en-IN" dirty="0"/>
          </a:p>
          <a:p>
            <a:r>
              <a:rPr lang="en-IN" sz="2400" dirty="0"/>
              <a:t>A </a:t>
            </a:r>
            <a:r>
              <a:rPr lang="en-IN" sz="2400" b="1" dirty="0"/>
              <a:t>CIRCLE</a:t>
            </a:r>
            <a:r>
              <a:rPr lang="en-IN" sz="2400" dirty="0"/>
              <a:t> or a </a:t>
            </a:r>
            <a:r>
              <a:rPr lang="en-IN" sz="2400" b="1" dirty="0"/>
              <a:t>BUBBLE</a:t>
            </a:r>
            <a:r>
              <a:rPr lang="en-IN" sz="2400" dirty="0"/>
              <a:t>  (Some people use an over bubble) represents a process transform in coming data flow into outgoing data flow.</a:t>
            </a:r>
          </a:p>
          <a:p>
            <a:endParaRPr lang="en-IN" dirty="0"/>
          </a:p>
          <a:p>
            <a:r>
              <a:rPr lang="en-IN" sz="2400" dirty="0"/>
              <a:t>An </a:t>
            </a:r>
            <a:r>
              <a:rPr lang="en-IN" sz="2400" b="1" dirty="0"/>
              <a:t>OPEN RECTANGLE </a:t>
            </a:r>
            <a:r>
              <a:rPr lang="en-IN" sz="2400" dirty="0"/>
              <a:t>is a data store or data at rest or a temporary rest repository of data.</a:t>
            </a:r>
          </a:p>
        </p:txBody>
      </p:sp>
      <p:sp>
        <p:nvSpPr>
          <p:cNvPr id="4" name="Rectangle 3">
            <a:extLst>
              <a:ext uri="{FF2B5EF4-FFF2-40B4-BE49-F238E27FC236}">
                <a16:creationId xmlns:a16="http://schemas.microsoft.com/office/drawing/2014/main" id="{4D28021F-572C-4D31-9CCE-59EA4E9BC0D1}"/>
              </a:ext>
            </a:extLst>
          </p:cNvPr>
          <p:cNvSpPr>
            <a:spLocks noChangeArrowheads="1"/>
          </p:cNvSpPr>
          <p:nvPr/>
        </p:nvSpPr>
        <p:spPr bwMode="auto">
          <a:xfrm>
            <a:off x="120316"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pSp>
        <p:nvGrpSpPr>
          <p:cNvPr id="5" name="Group 4">
            <a:extLst>
              <a:ext uri="{FF2B5EF4-FFF2-40B4-BE49-F238E27FC236}">
                <a16:creationId xmlns:a16="http://schemas.microsoft.com/office/drawing/2014/main" id="{FCDB75E8-BED3-4B34-8D94-CBE6D3ED9C2F}"/>
              </a:ext>
            </a:extLst>
          </p:cNvPr>
          <p:cNvGrpSpPr/>
          <p:nvPr/>
        </p:nvGrpSpPr>
        <p:grpSpPr>
          <a:xfrm>
            <a:off x="2693469" y="1299806"/>
            <a:ext cx="1485900" cy="591820"/>
            <a:chOff x="0" y="0"/>
            <a:chExt cx="1485900" cy="591820"/>
          </a:xfrm>
        </p:grpSpPr>
        <p:sp>
          <p:nvSpPr>
            <p:cNvPr id="6" name="Shape 792">
              <a:extLst>
                <a:ext uri="{FF2B5EF4-FFF2-40B4-BE49-F238E27FC236}">
                  <a16:creationId xmlns:a16="http://schemas.microsoft.com/office/drawing/2014/main" id="{F4F267FA-32F4-4963-B9AE-BA0DE24D54C6}"/>
                </a:ext>
              </a:extLst>
            </p:cNvPr>
            <p:cNvSpPr/>
            <p:nvPr/>
          </p:nvSpPr>
          <p:spPr>
            <a:xfrm>
              <a:off x="0" y="0"/>
              <a:ext cx="1485900" cy="591820"/>
            </a:xfrm>
            <a:custGeom>
              <a:avLst/>
              <a:gdLst/>
              <a:ahLst/>
              <a:cxnLst/>
              <a:rect l="0" t="0" r="0" b="0"/>
              <a:pathLst>
                <a:path w="1485900" h="591820">
                  <a:moveTo>
                    <a:pt x="0" y="591820"/>
                  </a:moveTo>
                  <a:lnTo>
                    <a:pt x="1485900" y="591820"/>
                  </a:lnTo>
                  <a:lnTo>
                    <a:pt x="1485900" y="0"/>
                  </a:lnTo>
                  <a:lnTo>
                    <a:pt x="0" y="0"/>
                  </a:lnTo>
                  <a:close/>
                </a:path>
              </a:pathLst>
            </a:custGeom>
            <a:ln w="9525" cap="rnd">
              <a:miter lim="127000"/>
            </a:ln>
          </p:spPr>
          <p:style>
            <a:lnRef idx="1">
              <a:srgbClr val="000000"/>
            </a:lnRef>
            <a:fillRef idx="0">
              <a:srgbClr val="000000">
                <a:alpha val="0"/>
              </a:srgbClr>
            </a:fillRef>
            <a:effectRef idx="0">
              <a:scrgbClr r="0" g="0" b="0"/>
            </a:effectRef>
            <a:fontRef idx="none"/>
          </p:style>
          <p:txBody>
            <a:bodyPr/>
            <a:lstStyle/>
            <a:p>
              <a:endParaRPr lang="en-IN" dirty="0"/>
            </a:p>
          </p:txBody>
        </p:sp>
      </p:grpSp>
      <p:grpSp>
        <p:nvGrpSpPr>
          <p:cNvPr id="7" name="Group 6">
            <a:extLst>
              <a:ext uri="{FF2B5EF4-FFF2-40B4-BE49-F238E27FC236}">
                <a16:creationId xmlns:a16="http://schemas.microsoft.com/office/drawing/2014/main" id="{D38E423D-ACBC-472F-A650-20E29C05F250}"/>
              </a:ext>
            </a:extLst>
          </p:cNvPr>
          <p:cNvGrpSpPr/>
          <p:nvPr/>
        </p:nvGrpSpPr>
        <p:grpSpPr>
          <a:xfrm>
            <a:off x="2747444" y="2956197"/>
            <a:ext cx="1377950" cy="190500"/>
            <a:chOff x="0" y="0"/>
            <a:chExt cx="1377950" cy="190500"/>
          </a:xfrm>
        </p:grpSpPr>
        <p:sp>
          <p:nvSpPr>
            <p:cNvPr id="8" name="Shape 793">
              <a:extLst>
                <a:ext uri="{FF2B5EF4-FFF2-40B4-BE49-F238E27FC236}">
                  <a16:creationId xmlns:a16="http://schemas.microsoft.com/office/drawing/2014/main" id="{A7662B0F-6E06-4AC7-A52B-05C987FDFE83}"/>
                </a:ext>
              </a:extLst>
            </p:cNvPr>
            <p:cNvSpPr/>
            <p:nvPr/>
          </p:nvSpPr>
          <p:spPr>
            <a:xfrm>
              <a:off x="0" y="114300"/>
              <a:ext cx="1377950" cy="76200"/>
            </a:xfrm>
            <a:custGeom>
              <a:avLst/>
              <a:gdLst/>
              <a:ahLst/>
              <a:cxnLst/>
              <a:rect l="0" t="0" r="0" b="0"/>
              <a:pathLst>
                <a:path w="1377950" h="76200">
                  <a:moveTo>
                    <a:pt x="1301750" y="0"/>
                  </a:moveTo>
                  <a:lnTo>
                    <a:pt x="1377950" y="38100"/>
                  </a:lnTo>
                  <a:lnTo>
                    <a:pt x="1301750" y="76200"/>
                  </a:lnTo>
                  <a:lnTo>
                    <a:pt x="1301750" y="44450"/>
                  </a:lnTo>
                  <a:lnTo>
                    <a:pt x="6350" y="44450"/>
                  </a:lnTo>
                  <a:cubicBezTo>
                    <a:pt x="2794" y="44450"/>
                    <a:pt x="0" y="41656"/>
                    <a:pt x="0" y="38100"/>
                  </a:cubicBezTo>
                  <a:cubicBezTo>
                    <a:pt x="0" y="34544"/>
                    <a:pt x="2794" y="31750"/>
                    <a:pt x="6350" y="31750"/>
                  </a:cubicBezTo>
                  <a:lnTo>
                    <a:pt x="1301750" y="31750"/>
                  </a:lnTo>
                  <a:lnTo>
                    <a:pt x="1301750" y="0"/>
                  </a:lnTo>
                  <a:close/>
                </a:path>
              </a:pathLst>
            </a:custGeom>
            <a:ln w="0" cap="rnd">
              <a:miter lim="127000"/>
            </a:ln>
          </p:spPr>
          <p:style>
            <a:lnRef idx="0">
              <a:srgbClr val="000000">
                <a:alpha val="0"/>
              </a:srgbClr>
            </a:lnRef>
            <a:fillRef idx="1">
              <a:srgbClr val="000000"/>
            </a:fillRef>
            <a:effectRef idx="0">
              <a:scrgbClr r="0" g="0" b="0"/>
            </a:effectRef>
            <a:fontRef idx="none"/>
          </p:style>
          <p:txBody>
            <a:bodyPr/>
            <a:lstStyle/>
            <a:p>
              <a:endParaRPr lang="en-IN" dirty="0"/>
            </a:p>
          </p:txBody>
        </p:sp>
        <p:sp>
          <p:nvSpPr>
            <p:cNvPr id="9" name="Shape 794">
              <a:extLst>
                <a:ext uri="{FF2B5EF4-FFF2-40B4-BE49-F238E27FC236}">
                  <a16:creationId xmlns:a16="http://schemas.microsoft.com/office/drawing/2014/main" id="{EC21B6E4-6EA3-4A9F-BC26-E75B0989B91E}"/>
                </a:ext>
              </a:extLst>
            </p:cNvPr>
            <p:cNvSpPr/>
            <p:nvPr/>
          </p:nvSpPr>
          <p:spPr>
            <a:xfrm>
              <a:off x="6350" y="0"/>
              <a:ext cx="1263650" cy="76200"/>
            </a:xfrm>
            <a:custGeom>
              <a:avLst/>
              <a:gdLst/>
              <a:ahLst/>
              <a:cxnLst/>
              <a:rect l="0" t="0" r="0" b="0"/>
              <a:pathLst>
                <a:path w="1263650" h="76200">
                  <a:moveTo>
                    <a:pt x="76200" y="0"/>
                  </a:moveTo>
                  <a:lnTo>
                    <a:pt x="76200" y="31750"/>
                  </a:lnTo>
                  <a:lnTo>
                    <a:pt x="1257300" y="31750"/>
                  </a:lnTo>
                  <a:cubicBezTo>
                    <a:pt x="1260856" y="31750"/>
                    <a:pt x="1263650" y="34544"/>
                    <a:pt x="1263650" y="38100"/>
                  </a:cubicBezTo>
                  <a:cubicBezTo>
                    <a:pt x="1263650" y="41656"/>
                    <a:pt x="1260856" y="44450"/>
                    <a:pt x="1257300" y="44450"/>
                  </a:cubicBezTo>
                  <a:lnTo>
                    <a:pt x="76200" y="44450"/>
                  </a:lnTo>
                  <a:lnTo>
                    <a:pt x="76200" y="76200"/>
                  </a:lnTo>
                  <a:lnTo>
                    <a:pt x="0" y="38100"/>
                  </a:lnTo>
                  <a:lnTo>
                    <a:pt x="76200" y="0"/>
                  </a:lnTo>
                  <a:close/>
                </a:path>
              </a:pathLst>
            </a:custGeom>
            <a:ln w="0" cap="rnd">
              <a:miter lim="127000"/>
            </a:ln>
          </p:spPr>
          <p:style>
            <a:lnRef idx="0">
              <a:srgbClr val="000000">
                <a:alpha val="0"/>
              </a:srgbClr>
            </a:lnRef>
            <a:fillRef idx="1">
              <a:srgbClr val="000000"/>
            </a:fillRef>
            <a:effectRef idx="0">
              <a:scrgbClr r="0" g="0" b="0"/>
            </a:effectRef>
            <a:fontRef idx="none"/>
          </p:style>
          <p:txBody>
            <a:bodyPr/>
            <a:lstStyle/>
            <a:p>
              <a:endParaRPr lang="en-IN" dirty="0"/>
            </a:p>
          </p:txBody>
        </p:sp>
      </p:grpSp>
      <p:grpSp>
        <p:nvGrpSpPr>
          <p:cNvPr id="10" name="Group 9">
            <a:extLst>
              <a:ext uri="{FF2B5EF4-FFF2-40B4-BE49-F238E27FC236}">
                <a16:creationId xmlns:a16="http://schemas.microsoft.com/office/drawing/2014/main" id="{53D24437-F436-4202-8B1C-23505BC412C1}"/>
              </a:ext>
            </a:extLst>
          </p:cNvPr>
          <p:cNvGrpSpPr/>
          <p:nvPr/>
        </p:nvGrpSpPr>
        <p:grpSpPr>
          <a:xfrm>
            <a:off x="2871269" y="4096968"/>
            <a:ext cx="1028700" cy="685800"/>
            <a:chOff x="0" y="0"/>
            <a:chExt cx="1028700" cy="685800"/>
          </a:xfrm>
        </p:grpSpPr>
        <p:sp>
          <p:nvSpPr>
            <p:cNvPr id="11" name="Shape 796">
              <a:extLst>
                <a:ext uri="{FF2B5EF4-FFF2-40B4-BE49-F238E27FC236}">
                  <a16:creationId xmlns:a16="http://schemas.microsoft.com/office/drawing/2014/main" id="{02724573-3161-4304-92A8-ACC3635EECC1}"/>
                </a:ext>
              </a:extLst>
            </p:cNvPr>
            <p:cNvSpPr/>
            <p:nvPr/>
          </p:nvSpPr>
          <p:spPr>
            <a:xfrm>
              <a:off x="0" y="0"/>
              <a:ext cx="1028700" cy="685800"/>
            </a:xfrm>
            <a:custGeom>
              <a:avLst/>
              <a:gdLst/>
              <a:ahLst/>
              <a:cxnLst/>
              <a:rect l="0" t="0" r="0" b="0"/>
              <a:pathLst>
                <a:path w="1028700" h="685800">
                  <a:moveTo>
                    <a:pt x="514350" y="0"/>
                  </a:moveTo>
                  <a:cubicBezTo>
                    <a:pt x="230251" y="0"/>
                    <a:pt x="0" y="153543"/>
                    <a:pt x="0" y="342900"/>
                  </a:cubicBezTo>
                  <a:cubicBezTo>
                    <a:pt x="0" y="532257"/>
                    <a:pt x="230251" y="685800"/>
                    <a:pt x="514350" y="685800"/>
                  </a:cubicBezTo>
                  <a:cubicBezTo>
                    <a:pt x="798449" y="685800"/>
                    <a:pt x="1028700" y="532257"/>
                    <a:pt x="1028700" y="342900"/>
                  </a:cubicBezTo>
                  <a:cubicBezTo>
                    <a:pt x="1028700" y="153543"/>
                    <a:pt x="798449" y="0"/>
                    <a:pt x="51435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dirty="0"/>
            </a:p>
          </p:txBody>
        </p:sp>
      </p:grpSp>
      <p:grpSp>
        <p:nvGrpSpPr>
          <p:cNvPr id="12" name="Group 11">
            <a:extLst>
              <a:ext uri="{FF2B5EF4-FFF2-40B4-BE49-F238E27FC236}">
                <a16:creationId xmlns:a16="http://schemas.microsoft.com/office/drawing/2014/main" id="{8F852183-738A-42E4-846C-9AFB15D117B1}"/>
              </a:ext>
            </a:extLst>
          </p:cNvPr>
          <p:cNvGrpSpPr/>
          <p:nvPr/>
        </p:nvGrpSpPr>
        <p:grpSpPr>
          <a:xfrm>
            <a:off x="2814119" y="5715635"/>
            <a:ext cx="1143000" cy="584200"/>
            <a:chOff x="0" y="0"/>
            <a:chExt cx="1143000" cy="584200"/>
          </a:xfrm>
        </p:grpSpPr>
        <p:sp>
          <p:nvSpPr>
            <p:cNvPr id="13" name="Shape 797">
              <a:extLst>
                <a:ext uri="{FF2B5EF4-FFF2-40B4-BE49-F238E27FC236}">
                  <a16:creationId xmlns:a16="http://schemas.microsoft.com/office/drawing/2014/main" id="{6073683B-BC44-43BF-898C-8F1600907486}"/>
                </a:ext>
              </a:extLst>
            </p:cNvPr>
            <p:cNvSpPr/>
            <p:nvPr/>
          </p:nvSpPr>
          <p:spPr>
            <a:xfrm>
              <a:off x="0" y="0"/>
              <a:ext cx="1143000" cy="0"/>
            </a:xfrm>
            <a:custGeom>
              <a:avLst/>
              <a:gdLst/>
              <a:ahLst/>
              <a:cxnLst/>
              <a:rect l="0" t="0" r="0" b="0"/>
              <a:pathLst>
                <a:path w="1143000">
                  <a:moveTo>
                    <a:pt x="0" y="0"/>
                  </a:moveTo>
                  <a:lnTo>
                    <a:pt x="1143000" y="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dirty="0"/>
            </a:p>
          </p:txBody>
        </p:sp>
        <p:sp>
          <p:nvSpPr>
            <p:cNvPr id="14" name="Shape 798">
              <a:extLst>
                <a:ext uri="{FF2B5EF4-FFF2-40B4-BE49-F238E27FC236}">
                  <a16:creationId xmlns:a16="http://schemas.microsoft.com/office/drawing/2014/main" id="{2B1AE3E0-5AAB-4604-A55D-041798A6560B}"/>
                </a:ext>
              </a:extLst>
            </p:cNvPr>
            <p:cNvSpPr/>
            <p:nvPr/>
          </p:nvSpPr>
          <p:spPr>
            <a:xfrm>
              <a:off x="0" y="0"/>
              <a:ext cx="0" cy="584200"/>
            </a:xfrm>
            <a:custGeom>
              <a:avLst/>
              <a:gdLst/>
              <a:ahLst/>
              <a:cxnLst/>
              <a:rect l="0" t="0" r="0" b="0"/>
              <a:pathLst>
                <a:path h="584200">
                  <a:moveTo>
                    <a:pt x="0" y="0"/>
                  </a:moveTo>
                  <a:lnTo>
                    <a:pt x="0" y="58420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dirty="0"/>
            </a:p>
          </p:txBody>
        </p:sp>
        <p:sp>
          <p:nvSpPr>
            <p:cNvPr id="15" name="Shape 799">
              <a:extLst>
                <a:ext uri="{FF2B5EF4-FFF2-40B4-BE49-F238E27FC236}">
                  <a16:creationId xmlns:a16="http://schemas.microsoft.com/office/drawing/2014/main" id="{4354B0AB-223B-4B35-851C-60B02BA8F55A}"/>
                </a:ext>
              </a:extLst>
            </p:cNvPr>
            <p:cNvSpPr/>
            <p:nvPr/>
          </p:nvSpPr>
          <p:spPr>
            <a:xfrm>
              <a:off x="0" y="584200"/>
              <a:ext cx="1143000" cy="0"/>
            </a:xfrm>
            <a:custGeom>
              <a:avLst/>
              <a:gdLst/>
              <a:ahLst/>
              <a:cxnLst/>
              <a:rect l="0" t="0" r="0" b="0"/>
              <a:pathLst>
                <a:path w="1143000">
                  <a:moveTo>
                    <a:pt x="0" y="0"/>
                  </a:moveTo>
                  <a:lnTo>
                    <a:pt x="1143000" y="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dirty="0"/>
            </a:p>
          </p:txBody>
        </p:sp>
      </p:grpSp>
    </p:spTree>
    <p:extLst>
      <p:ext uri="{BB962C8B-B14F-4D97-AF65-F5344CB8AC3E}">
        <p14:creationId xmlns:p14="http://schemas.microsoft.com/office/powerpoint/2010/main" val="2778170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7B27-31D1-422B-9AD8-123D94A0A097}"/>
              </a:ext>
            </a:extLst>
          </p:cNvPr>
          <p:cNvSpPr>
            <a:spLocks noGrp="1"/>
          </p:cNvSpPr>
          <p:nvPr>
            <p:ph type="title"/>
          </p:nvPr>
        </p:nvSpPr>
        <p:spPr/>
        <p:txBody>
          <a:bodyPr/>
          <a:lstStyle/>
          <a:p>
            <a:r>
              <a:rPr lang="en-IN" b="1" u="sng" dirty="0"/>
              <a:t>PROCESSING OF SMS</a:t>
            </a:r>
            <a:endParaRPr lang="en-IN" dirty="0"/>
          </a:p>
        </p:txBody>
      </p:sp>
      <p:sp>
        <p:nvSpPr>
          <p:cNvPr id="3" name="Content Placeholder 2">
            <a:extLst>
              <a:ext uri="{FF2B5EF4-FFF2-40B4-BE49-F238E27FC236}">
                <a16:creationId xmlns:a16="http://schemas.microsoft.com/office/drawing/2014/main" id="{330F848C-B1E2-4A20-BF3B-39A7637D65C0}"/>
              </a:ext>
            </a:extLst>
          </p:cNvPr>
          <p:cNvSpPr>
            <a:spLocks noGrp="1"/>
          </p:cNvSpPr>
          <p:nvPr>
            <p:ph idx="1"/>
          </p:nvPr>
        </p:nvSpPr>
        <p:spPr>
          <a:xfrm>
            <a:off x="714121" y="1201554"/>
            <a:ext cx="11049563" cy="5534526"/>
          </a:xfrm>
        </p:spPr>
        <p:txBody>
          <a:bodyPr/>
          <a:lstStyle/>
          <a:p>
            <a:endParaRPr lang="en-IN" dirty="0"/>
          </a:p>
          <a:p>
            <a:endParaRPr lang="en-IN" dirty="0"/>
          </a:p>
          <a:p>
            <a:endParaRPr lang="en-IN" dirty="0"/>
          </a:p>
          <a:p>
            <a:r>
              <a:rPr lang="en-IN" dirty="0"/>
              <a:t>A School has to deal with two external entities: - </a:t>
            </a:r>
          </a:p>
          <a:p>
            <a:pPr lvl="1" fontAlgn="base"/>
            <a:r>
              <a:rPr lang="en-IN" dirty="0"/>
              <a:t>The School  </a:t>
            </a:r>
          </a:p>
          <a:p>
            <a:pPr lvl="1" fontAlgn="base"/>
            <a:r>
              <a:rPr lang="en-IN" dirty="0"/>
              <a:t>The management Committee</a:t>
            </a:r>
          </a:p>
          <a:p>
            <a:endParaRPr lang="en-IN" dirty="0"/>
          </a:p>
          <a:p>
            <a:endParaRPr lang="en-IN" dirty="0"/>
          </a:p>
          <a:p>
            <a:endParaRPr lang="en-IN" dirty="0"/>
          </a:p>
        </p:txBody>
      </p:sp>
      <p:grpSp>
        <p:nvGrpSpPr>
          <p:cNvPr id="4" name="Group 3">
            <a:extLst>
              <a:ext uri="{FF2B5EF4-FFF2-40B4-BE49-F238E27FC236}">
                <a16:creationId xmlns:a16="http://schemas.microsoft.com/office/drawing/2014/main" id="{B93C25CC-B2A2-41DA-AA9E-285E2DAB9CDC}"/>
              </a:ext>
            </a:extLst>
          </p:cNvPr>
          <p:cNvGrpSpPr/>
          <p:nvPr/>
        </p:nvGrpSpPr>
        <p:grpSpPr>
          <a:xfrm>
            <a:off x="1548048" y="1365475"/>
            <a:ext cx="8066214" cy="1169617"/>
            <a:chOff x="0" y="0"/>
            <a:chExt cx="5110193" cy="781376"/>
          </a:xfrm>
        </p:grpSpPr>
        <p:sp>
          <p:nvSpPr>
            <p:cNvPr id="5" name="Rectangle 4">
              <a:extLst>
                <a:ext uri="{FF2B5EF4-FFF2-40B4-BE49-F238E27FC236}">
                  <a16:creationId xmlns:a16="http://schemas.microsoft.com/office/drawing/2014/main" id="{A8944A86-9676-4699-9200-2C2F17DFAD57}"/>
                </a:ext>
              </a:extLst>
            </p:cNvPr>
            <p:cNvSpPr/>
            <p:nvPr/>
          </p:nvSpPr>
          <p:spPr>
            <a:xfrm>
              <a:off x="343535" y="206222"/>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8222F122-B734-49D9-AD9F-3B588DD2B1D0}"/>
                </a:ext>
              </a:extLst>
            </p:cNvPr>
            <p:cNvSpPr/>
            <p:nvPr/>
          </p:nvSpPr>
          <p:spPr>
            <a:xfrm>
              <a:off x="343535" y="556996"/>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 </a:t>
              </a:r>
            </a:p>
          </p:txBody>
        </p:sp>
        <p:sp>
          <p:nvSpPr>
            <p:cNvPr id="7" name="Shape 878">
              <a:extLst>
                <a:ext uri="{FF2B5EF4-FFF2-40B4-BE49-F238E27FC236}">
                  <a16:creationId xmlns:a16="http://schemas.microsoft.com/office/drawing/2014/main" id="{91D8C395-A896-4928-8598-0D9D946DBA47}"/>
                </a:ext>
              </a:extLst>
            </p:cNvPr>
            <p:cNvSpPr/>
            <p:nvPr/>
          </p:nvSpPr>
          <p:spPr>
            <a:xfrm>
              <a:off x="0" y="114300"/>
              <a:ext cx="1028700" cy="342900"/>
            </a:xfrm>
            <a:custGeom>
              <a:avLst/>
              <a:gdLst/>
              <a:ahLst/>
              <a:cxnLst/>
              <a:rect l="0" t="0" r="0" b="0"/>
              <a:pathLst>
                <a:path w="1028700" h="342900">
                  <a:moveTo>
                    <a:pt x="0" y="342900"/>
                  </a:moveTo>
                  <a:lnTo>
                    <a:pt x="1028700" y="342900"/>
                  </a:lnTo>
                  <a:lnTo>
                    <a:pt x="1028700" y="0"/>
                  </a:lnTo>
                  <a:lnTo>
                    <a:pt x="0" y="0"/>
                  </a:lnTo>
                  <a:close/>
                </a:path>
              </a:pathLst>
            </a:custGeom>
            <a:ln w="9525" cap="rnd">
              <a:miter lim="127000"/>
            </a:ln>
          </p:spPr>
          <p:style>
            <a:lnRef idx="1">
              <a:srgbClr val="000000"/>
            </a:lnRef>
            <a:fillRef idx="0">
              <a:srgbClr val="000000">
                <a:alpha val="0"/>
              </a:srgbClr>
            </a:fillRef>
            <a:effectRef idx="0">
              <a:scrgbClr r="0" g="0" b="0"/>
            </a:effectRef>
            <a:fontRef idx="none"/>
          </p:style>
          <p:txBody>
            <a:bodyPr/>
            <a:lstStyle/>
            <a:p>
              <a:endParaRPr lang="en-IN" dirty="0"/>
            </a:p>
          </p:txBody>
        </p:sp>
        <p:sp>
          <p:nvSpPr>
            <p:cNvPr id="8" name="Rectangle 7">
              <a:extLst>
                <a:ext uri="{FF2B5EF4-FFF2-40B4-BE49-F238E27FC236}">
                  <a16:creationId xmlns:a16="http://schemas.microsoft.com/office/drawing/2014/main" id="{1A1A6868-CBD2-4EBE-9367-6568FF49D357}"/>
                </a:ext>
              </a:extLst>
            </p:cNvPr>
            <p:cNvSpPr/>
            <p:nvPr/>
          </p:nvSpPr>
          <p:spPr>
            <a:xfrm>
              <a:off x="279528" y="172694"/>
              <a:ext cx="82602"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St</a:t>
              </a:r>
            </a:p>
          </p:txBody>
        </p:sp>
        <p:sp>
          <p:nvSpPr>
            <p:cNvPr id="9" name="Rectangle 8">
              <a:extLst>
                <a:ext uri="{FF2B5EF4-FFF2-40B4-BE49-F238E27FC236}">
                  <a16:creationId xmlns:a16="http://schemas.microsoft.com/office/drawing/2014/main" id="{ADD0CA89-C0B7-4F5C-8A91-9482468670D8}"/>
                </a:ext>
              </a:extLst>
            </p:cNvPr>
            <p:cNvSpPr/>
            <p:nvPr/>
          </p:nvSpPr>
          <p:spPr>
            <a:xfrm>
              <a:off x="362122" y="172694"/>
              <a:ext cx="44548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udent</a:t>
              </a:r>
            </a:p>
          </p:txBody>
        </p:sp>
        <p:sp>
          <p:nvSpPr>
            <p:cNvPr id="10" name="Rectangle 9">
              <a:extLst>
                <a:ext uri="{FF2B5EF4-FFF2-40B4-BE49-F238E27FC236}">
                  <a16:creationId xmlns:a16="http://schemas.microsoft.com/office/drawing/2014/main" id="{0368D922-E7A0-4AC1-9DF4-D2FB6A66D8BD}"/>
                </a:ext>
              </a:extLst>
            </p:cNvPr>
            <p:cNvSpPr/>
            <p:nvPr/>
          </p:nvSpPr>
          <p:spPr>
            <a:xfrm>
              <a:off x="745871" y="172694"/>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 </a:t>
              </a:r>
            </a:p>
          </p:txBody>
        </p:sp>
        <p:sp>
          <p:nvSpPr>
            <p:cNvPr id="11" name="Shape 883">
              <a:extLst>
                <a:ext uri="{FF2B5EF4-FFF2-40B4-BE49-F238E27FC236}">
                  <a16:creationId xmlns:a16="http://schemas.microsoft.com/office/drawing/2014/main" id="{079EE91A-3284-47B0-BA1F-D9CBC65FEEEB}"/>
                </a:ext>
              </a:extLst>
            </p:cNvPr>
            <p:cNvSpPr/>
            <p:nvPr/>
          </p:nvSpPr>
          <p:spPr>
            <a:xfrm>
              <a:off x="1828800" y="0"/>
              <a:ext cx="1257300" cy="685800"/>
            </a:xfrm>
            <a:custGeom>
              <a:avLst/>
              <a:gdLst/>
              <a:ahLst/>
              <a:cxnLst/>
              <a:rect l="0" t="0" r="0" b="0"/>
              <a:pathLst>
                <a:path w="1257300" h="685800">
                  <a:moveTo>
                    <a:pt x="628650" y="0"/>
                  </a:moveTo>
                  <a:cubicBezTo>
                    <a:pt x="281432" y="0"/>
                    <a:pt x="0" y="153543"/>
                    <a:pt x="0" y="342900"/>
                  </a:cubicBezTo>
                  <a:cubicBezTo>
                    <a:pt x="0" y="532257"/>
                    <a:pt x="281432" y="685800"/>
                    <a:pt x="628650" y="685800"/>
                  </a:cubicBezTo>
                  <a:cubicBezTo>
                    <a:pt x="975868" y="685800"/>
                    <a:pt x="1257300" y="532257"/>
                    <a:pt x="1257300" y="342900"/>
                  </a:cubicBezTo>
                  <a:cubicBezTo>
                    <a:pt x="1257300" y="153543"/>
                    <a:pt x="975868" y="0"/>
                    <a:pt x="62865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dirty="0"/>
            </a:p>
          </p:txBody>
        </p:sp>
        <p:sp>
          <p:nvSpPr>
            <p:cNvPr id="12" name="Rectangle 11">
              <a:extLst>
                <a:ext uri="{FF2B5EF4-FFF2-40B4-BE49-F238E27FC236}">
                  <a16:creationId xmlns:a16="http://schemas.microsoft.com/office/drawing/2014/main" id="{5958ED5B-CA4F-4172-BBC9-7741B32ADA13}"/>
                </a:ext>
              </a:extLst>
            </p:cNvPr>
            <p:cNvSpPr/>
            <p:nvPr/>
          </p:nvSpPr>
          <p:spPr>
            <a:xfrm>
              <a:off x="2246122" y="139166"/>
              <a:ext cx="60949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School </a:t>
              </a:r>
            </a:p>
          </p:txBody>
        </p:sp>
        <p:sp>
          <p:nvSpPr>
            <p:cNvPr id="13" name="Rectangle 12">
              <a:extLst>
                <a:ext uri="{FF2B5EF4-FFF2-40B4-BE49-F238E27FC236}">
                  <a16:creationId xmlns:a16="http://schemas.microsoft.com/office/drawing/2014/main" id="{2CA5C728-68D0-401C-8008-A4D389634061}"/>
                </a:ext>
              </a:extLst>
            </p:cNvPr>
            <p:cNvSpPr/>
            <p:nvPr/>
          </p:nvSpPr>
          <p:spPr>
            <a:xfrm>
              <a:off x="2270506" y="315950"/>
              <a:ext cx="4898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dirty="0">
                  <a:solidFill>
                    <a:srgbClr val="000000"/>
                  </a:solidFill>
                  <a:effectLst/>
                  <a:latin typeface="Times New Roman" panose="02020603050405020304" pitchFamily="18" charset="0"/>
                  <a:ea typeface="Times New Roman" panose="02020603050405020304" pitchFamily="18" charset="0"/>
                </a:rPr>
                <a:t>Management</a:t>
              </a:r>
            </a:p>
          </p:txBody>
        </p:sp>
        <p:sp>
          <p:nvSpPr>
            <p:cNvPr id="14" name="Rectangle 13">
              <a:extLst>
                <a:ext uri="{FF2B5EF4-FFF2-40B4-BE49-F238E27FC236}">
                  <a16:creationId xmlns:a16="http://schemas.microsoft.com/office/drawing/2014/main" id="{535DC19A-C5ED-47D6-AEBF-7329555EF6C2}"/>
                </a:ext>
              </a:extLst>
            </p:cNvPr>
            <p:cNvSpPr/>
            <p:nvPr/>
          </p:nvSpPr>
          <p:spPr>
            <a:xfrm>
              <a:off x="2642616" y="31595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5" name="Shape 888">
              <a:extLst>
                <a:ext uri="{FF2B5EF4-FFF2-40B4-BE49-F238E27FC236}">
                  <a16:creationId xmlns:a16="http://schemas.microsoft.com/office/drawing/2014/main" id="{FCF92210-7FA6-429F-AB3B-F378BF20ADB2}"/>
                </a:ext>
              </a:extLst>
            </p:cNvPr>
            <p:cNvSpPr/>
            <p:nvPr/>
          </p:nvSpPr>
          <p:spPr>
            <a:xfrm>
              <a:off x="3886200" y="114300"/>
              <a:ext cx="1028700" cy="571500"/>
            </a:xfrm>
            <a:custGeom>
              <a:avLst/>
              <a:gdLst/>
              <a:ahLst/>
              <a:cxnLst/>
              <a:rect l="0" t="0" r="0" b="0"/>
              <a:pathLst>
                <a:path w="1028700" h="571500">
                  <a:moveTo>
                    <a:pt x="0" y="571500"/>
                  </a:moveTo>
                  <a:lnTo>
                    <a:pt x="1028700" y="571500"/>
                  </a:lnTo>
                  <a:lnTo>
                    <a:pt x="102870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F305D186-1B46-4F76-BC14-27929BF63361}"/>
                </a:ext>
              </a:extLst>
            </p:cNvPr>
            <p:cNvSpPr/>
            <p:nvPr/>
          </p:nvSpPr>
          <p:spPr>
            <a:xfrm>
              <a:off x="4002278" y="166598"/>
              <a:ext cx="110791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Management </a:t>
              </a:r>
            </a:p>
          </p:txBody>
        </p:sp>
        <p:sp>
          <p:nvSpPr>
            <p:cNvPr id="17" name="Rectangle 16">
              <a:extLst>
                <a:ext uri="{FF2B5EF4-FFF2-40B4-BE49-F238E27FC236}">
                  <a16:creationId xmlns:a16="http://schemas.microsoft.com/office/drawing/2014/main" id="{8C18481A-C817-47F7-A8D1-649926AC363B}"/>
                </a:ext>
              </a:extLst>
            </p:cNvPr>
            <p:cNvSpPr/>
            <p:nvPr/>
          </p:nvSpPr>
          <p:spPr>
            <a:xfrm>
              <a:off x="4063238" y="349478"/>
              <a:ext cx="900124"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Committee</a:t>
              </a:r>
            </a:p>
          </p:txBody>
        </p:sp>
        <p:sp>
          <p:nvSpPr>
            <p:cNvPr id="18" name="Rectangle 17">
              <a:extLst>
                <a:ext uri="{FF2B5EF4-FFF2-40B4-BE49-F238E27FC236}">
                  <a16:creationId xmlns:a16="http://schemas.microsoft.com/office/drawing/2014/main" id="{488DA7D3-F044-4F4A-A1CC-97549EBD4E0C}"/>
                </a:ext>
              </a:extLst>
            </p:cNvPr>
            <p:cNvSpPr/>
            <p:nvPr/>
          </p:nvSpPr>
          <p:spPr>
            <a:xfrm>
              <a:off x="4740275" y="34947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19" name="Shape 892">
              <a:extLst>
                <a:ext uri="{FF2B5EF4-FFF2-40B4-BE49-F238E27FC236}">
                  <a16:creationId xmlns:a16="http://schemas.microsoft.com/office/drawing/2014/main" id="{4D438CCD-1A1C-4F09-9F74-EC1344B48388}"/>
                </a:ext>
              </a:extLst>
            </p:cNvPr>
            <p:cNvSpPr/>
            <p:nvPr/>
          </p:nvSpPr>
          <p:spPr>
            <a:xfrm>
              <a:off x="1022350" y="190500"/>
              <a:ext cx="920750" cy="76200"/>
            </a:xfrm>
            <a:custGeom>
              <a:avLst/>
              <a:gdLst/>
              <a:ahLst/>
              <a:cxnLst/>
              <a:rect l="0" t="0" r="0" b="0"/>
              <a:pathLst>
                <a:path w="920750" h="76200">
                  <a:moveTo>
                    <a:pt x="844550" y="0"/>
                  </a:moveTo>
                  <a:lnTo>
                    <a:pt x="920750" y="38100"/>
                  </a:lnTo>
                  <a:lnTo>
                    <a:pt x="844550" y="76200"/>
                  </a:lnTo>
                  <a:lnTo>
                    <a:pt x="844550" y="44450"/>
                  </a:lnTo>
                  <a:lnTo>
                    <a:pt x="6350" y="44450"/>
                  </a:lnTo>
                  <a:cubicBezTo>
                    <a:pt x="2794" y="44450"/>
                    <a:pt x="0" y="41656"/>
                    <a:pt x="0" y="38100"/>
                  </a:cubicBezTo>
                  <a:cubicBezTo>
                    <a:pt x="0" y="34544"/>
                    <a:pt x="2794" y="31750"/>
                    <a:pt x="6350" y="31750"/>
                  </a:cubicBezTo>
                  <a:lnTo>
                    <a:pt x="844550" y="31750"/>
                  </a:lnTo>
                  <a:lnTo>
                    <a:pt x="84455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20" name="Shape 893">
              <a:extLst>
                <a:ext uri="{FF2B5EF4-FFF2-40B4-BE49-F238E27FC236}">
                  <a16:creationId xmlns:a16="http://schemas.microsoft.com/office/drawing/2014/main" id="{4E5E284D-F58A-4C62-B6DB-CBED2D89D7DF}"/>
                </a:ext>
              </a:extLst>
            </p:cNvPr>
            <p:cNvSpPr/>
            <p:nvPr/>
          </p:nvSpPr>
          <p:spPr>
            <a:xfrm>
              <a:off x="3079750" y="304800"/>
              <a:ext cx="806450" cy="76200"/>
            </a:xfrm>
            <a:custGeom>
              <a:avLst/>
              <a:gdLst/>
              <a:ahLst/>
              <a:cxnLst/>
              <a:rect l="0" t="0" r="0" b="0"/>
              <a:pathLst>
                <a:path w="806450" h="76200">
                  <a:moveTo>
                    <a:pt x="730250" y="0"/>
                  </a:moveTo>
                  <a:lnTo>
                    <a:pt x="806450" y="38100"/>
                  </a:lnTo>
                  <a:lnTo>
                    <a:pt x="730250" y="76200"/>
                  </a:lnTo>
                  <a:lnTo>
                    <a:pt x="730250" y="44450"/>
                  </a:lnTo>
                  <a:lnTo>
                    <a:pt x="6350" y="44450"/>
                  </a:lnTo>
                  <a:cubicBezTo>
                    <a:pt x="2794" y="44450"/>
                    <a:pt x="0" y="41656"/>
                    <a:pt x="0" y="38100"/>
                  </a:cubicBezTo>
                  <a:cubicBezTo>
                    <a:pt x="0" y="34544"/>
                    <a:pt x="2794" y="31750"/>
                    <a:pt x="6350" y="31750"/>
                  </a:cubicBezTo>
                  <a:lnTo>
                    <a:pt x="730250" y="31750"/>
                  </a:lnTo>
                  <a:lnTo>
                    <a:pt x="73025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21" name="Shape 894">
              <a:extLst>
                <a:ext uri="{FF2B5EF4-FFF2-40B4-BE49-F238E27FC236}">
                  <a16:creationId xmlns:a16="http://schemas.microsoft.com/office/drawing/2014/main" id="{29FD3EB7-507F-4F7F-93A5-5703C36EC1CE}"/>
                </a:ext>
              </a:extLst>
            </p:cNvPr>
            <p:cNvSpPr/>
            <p:nvPr/>
          </p:nvSpPr>
          <p:spPr>
            <a:xfrm>
              <a:off x="1028700" y="419100"/>
              <a:ext cx="806450" cy="76200"/>
            </a:xfrm>
            <a:custGeom>
              <a:avLst/>
              <a:gdLst/>
              <a:ahLst/>
              <a:cxnLst/>
              <a:rect l="0" t="0" r="0" b="0"/>
              <a:pathLst>
                <a:path w="806450" h="76200">
                  <a:moveTo>
                    <a:pt x="76200" y="0"/>
                  </a:moveTo>
                  <a:lnTo>
                    <a:pt x="76200" y="31750"/>
                  </a:lnTo>
                  <a:lnTo>
                    <a:pt x="800100" y="31750"/>
                  </a:lnTo>
                  <a:cubicBezTo>
                    <a:pt x="803656" y="31750"/>
                    <a:pt x="806450" y="34544"/>
                    <a:pt x="806450" y="38100"/>
                  </a:cubicBezTo>
                  <a:cubicBezTo>
                    <a:pt x="806450" y="41656"/>
                    <a:pt x="803656" y="44450"/>
                    <a:pt x="800100" y="44450"/>
                  </a:cubicBezTo>
                  <a:lnTo>
                    <a:pt x="76200" y="44450"/>
                  </a:lnTo>
                  <a:lnTo>
                    <a:pt x="76200" y="76200"/>
                  </a:lnTo>
                  <a:lnTo>
                    <a:pt x="0" y="38100"/>
                  </a:lnTo>
                  <a:lnTo>
                    <a:pt x="7620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sp>
          <p:nvSpPr>
            <p:cNvPr id="22" name="Shape 895">
              <a:extLst>
                <a:ext uri="{FF2B5EF4-FFF2-40B4-BE49-F238E27FC236}">
                  <a16:creationId xmlns:a16="http://schemas.microsoft.com/office/drawing/2014/main" id="{46693DE0-03E6-4F03-8189-4483684D7583}"/>
                </a:ext>
              </a:extLst>
            </p:cNvPr>
            <p:cNvSpPr/>
            <p:nvPr/>
          </p:nvSpPr>
          <p:spPr>
            <a:xfrm>
              <a:off x="2971800" y="533400"/>
              <a:ext cx="920750" cy="76200"/>
            </a:xfrm>
            <a:custGeom>
              <a:avLst/>
              <a:gdLst/>
              <a:ahLst/>
              <a:cxnLst/>
              <a:rect l="0" t="0" r="0" b="0"/>
              <a:pathLst>
                <a:path w="920750" h="76200">
                  <a:moveTo>
                    <a:pt x="76200" y="0"/>
                  </a:moveTo>
                  <a:lnTo>
                    <a:pt x="76200" y="31750"/>
                  </a:lnTo>
                  <a:lnTo>
                    <a:pt x="914400" y="31750"/>
                  </a:lnTo>
                  <a:cubicBezTo>
                    <a:pt x="917956" y="31750"/>
                    <a:pt x="920750" y="34544"/>
                    <a:pt x="920750" y="38100"/>
                  </a:cubicBezTo>
                  <a:cubicBezTo>
                    <a:pt x="920750" y="41656"/>
                    <a:pt x="917956" y="44450"/>
                    <a:pt x="914400" y="44450"/>
                  </a:cubicBezTo>
                  <a:lnTo>
                    <a:pt x="76200" y="44450"/>
                  </a:lnTo>
                  <a:lnTo>
                    <a:pt x="76200" y="76200"/>
                  </a:lnTo>
                  <a:lnTo>
                    <a:pt x="0" y="38100"/>
                  </a:lnTo>
                  <a:lnTo>
                    <a:pt x="76200" y="0"/>
                  </a:lnTo>
                  <a:close/>
                </a:path>
              </a:pathLst>
            </a:custGeom>
            <a:ln w="0" cap="rnd">
              <a:miter lim="101600"/>
            </a:ln>
          </p:spPr>
          <p:style>
            <a:lnRef idx="0">
              <a:srgbClr val="000000">
                <a:alpha val="0"/>
              </a:srgbClr>
            </a:lnRef>
            <a:fillRef idx="1">
              <a:srgbClr val="000000"/>
            </a:fillRef>
            <a:effectRef idx="0">
              <a:scrgbClr r="0" g="0" b="0"/>
            </a:effectRef>
            <a:fontRef idx="none"/>
          </p:style>
          <p:txBody>
            <a:bodyPr/>
            <a:lstStyle/>
            <a:p>
              <a:endParaRPr lang="en-IN"/>
            </a:p>
          </p:txBody>
        </p:sp>
      </p:grpSp>
      <p:grpSp>
        <p:nvGrpSpPr>
          <p:cNvPr id="23" name="Group 22">
            <a:extLst>
              <a:ext uri="{FF2B5EF4-FFF2-40B4-BE49-F238E27FC236}">
                <a16:creationId xmlns:a16="http://schemas.microsoft.com/office/drawing/2014/main" id="{481F596D-FCAF-4879-B778-118E6E6EE7C2}"/>
              </a:ext>
            </a:extLst>
          </p:cNvPr>
          <p:cNvGrpSpPr/>
          <p:nvPr/>
        </p:nvGrpSpPr>
        <p:grpSpPr>
          <a:xfrm>
            <a:off x="360551" y="4322909"/>
            <a:ext cx="4771390" cy="1943735"/>
            <a:chOff x="0" y="0"/>
            <a:chExt cx="4771390" cy="1943735"/>
          </a:xfrm>
        </p:grpSpPr>
        <p:sp>
          <p:nvSpPr>
            <p:cNvPr id="24" name="Rectangle 23">
              <a:extLst>
                <a:ext uri="{FF2B5EF4-FFF2-40B4-BE49-F238E27FC236}">
                  <a16:creationId xmlns:a16="http://schemas.microsoft.com/office/drawing/2014/main" id="{F3042858-3357-4747-8A0F-59AD7068AC3A}"/>
                </a:ext>
              </a:extLst>
            </p:cNvPr>
            <p:cNvSpPr/>
            <p:nvPr/>
          </p:nvSpPr>
          <p:spPr>
            <a:xfrm>
              <a:off x="0" y="146786"/>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5" name="Rectangle 24">
              <a:extLst>
                <a:ext uri="{FF2B5EF4-FFF2-40B4-BE49-F238E27FC236}">
                  <a16:creationId xmlns:a16="http://schemas.microsoft.com/office/drawing/2014/main" id="{87802890-3BD3-4075-867D-C7F22B733467}"/>
                </a:ext>
              </a:extLst>
            </p:cNvPr>
            <p:cNvSpPr/>
            <p:nvPr/>
          </p:nvSpPr>
          <p:spPr>
            <a:xfrm>
              <a:off x="0" y="497306"/>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a:extLst>
                <a:ext uri="{FF2B5EF4-FFF2-40B4-BE49-F238E27FC236}">
                  <a16:creationId xmlns:a16="http://schemas.microsoft.com/office/drawing/2014/main" id="{DF2611A2-1C12-4F7F-A14D-483A105F2496}"/>
                </a:ext>
              </a:extLst>
            </p:cNvPr>
            <p:cNvSpPr/>
            <p:nvPr/>
          </p:nvSpPr>
          <p:spPr>
            <a:xfrm>
              <a:off x="0" y="84808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27" name="Shape 957">
              <a:extLst>
                <a:ext uri="{FF2B5EF4-FFF2-40B4-BE49-F238E27FC236}">
                  <a16:creationId xmlns:a16="http://schemas.microsoft.com/office/drawing/2014/main" id="{291F8AB3-3224-4412-9E88-130D5BF9D91F}"/>
                </a:ext>
              </a:extLst>
            </p:cNvPr>
            <p:cNvSpPr/>
            <p:nvPr/>
          </p:nvSpPr>
          <p:spPr>
            <a:xfrm>
              <a:off x="542290" y="114300"/>
              <a:ext cx="1257300" cy="342900"/>
            </a:xfrm>
            <a:custGeom>
              <a:avLst/>
              <a:gdLst/>
              <a:ahLst/>
              <a:cxnLst/>
              <a:rect l="0" t="0" r="0" b="0"/>
              <a:pathLst>
                <a:path w="1257300" h="342900">
                  <a:moveTo>
                    <a:pt x="0" y="342900"/>
                  </a:moveTo>
                  <a:lnTo>
                    <a:pt x="1257300" y="342900"/>
                  </a:lnTo>
                  <a:lnTo>
                    <a:pt x="1257300" y="0"/>
                  </a:lnTo>
                  <a:lnTo>
                    <a:pt x="0" y="0"/>
                  </a:lnTo>
                  <a:close/>
                </a:path>
              </a:pathLst>
            </a:custGeom>
            <a:ln w="9525" cap="rnd">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8" name="Rectangle 27">
              <a:extLst>
                <a:ext uri="{FF2B5EF4-FFF2-40B4-BE49-F238E27FC236}">
                  <a16:creationId xmlns:a16="http://schemas.microsoft.com/office/drawing/2014/main" id="{D906D32B-CEE0-47D9-AAF1-F9D24E2D19E7}"/>
                </a:ext>
              </a:extLst>
            </p:cNvPr>
            <p:cNvSpPr/>
            <p:nvPr/>
          </p:nvSpPr>
          <p:spPr>
            <a:xfrm>
              <a:off x="939038" y="174218"/>
              <a:ext cx="61939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Student</a:t>
              </a:r>
            </a:p>
          </p:txBody>
        </p:sp>
        <p:sp>
          <p:nvSpPr>
            <p:cNvPr id="29" name="Rectangle 28">
              <a:extLst>
                <a:ext uri="{FF2B5EF4-FFF2-40B4-BE49-F238E27FC236}">
                  <a16:creationId xmlns:a16="http://schemas.microsoft.com/office/drawing/2014/main" id="{035277EE-AA1B-4DD7-BF56-8F8E269DA290}"/>
                </a:ext>
              </a:extLst>
            </p:cNvPr>
            <p:cNvSpPr/>
            <p:nvPr/>
          </p:nvSpPr>
          <p:spPr>
            <a:xfrm>
              <a:off x="1405763" y="17421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0" name="Shape 961">
              <a:extLst>
                <a:ext uri="{FF2B5EF4-FFF2-40B4-BE49-F238E27FC236}">
                  <a16:creationId xmlns:a16="http://schemas.microsoft.com/office/drawing/2014/main" id="{70873B74-5FE0-4769-9BD3-1A932585A438}"/>
                </a:ext>
              </a:extLst>
            </p:cNvPr>
            <p:cNvSpPr/>
            <p:nvPr/>
          </p:nvSpPr>
          <p:spPr>
            <a:xfrm>
              <a:off x="3056890" y="0"/>
              <a:ext cx="1485900" cy="914400"/>
            </a:xfrm>
            <a:custGeom>
              <a:avLst/>
              <a:gdLst/>
              <a:ahLst/>
              <a:cxnLst/>
              <a:rect l="0" t="0" r="0" b="0"/>
              <a:pathLst>
                <a:path w="1485900" h="914400">
                  <a:moveTo>
                    <a:pt x="742950" y="0"/>
                  </a:moveTo>
                  <a:cubicBezTo>
                    <a:pt x="332613" y="0"/>
                    <a:pt x="0" y="204724"/>
                    <a:pt x="0" y="457200"/>
                  </a:cubicBezTo>
                  <a:cubicBezTo>
                    <a:pt x="0" y="709676"/>
                    <a:pt x="332613" y="914400"/>
                    <a:pt x="742950" y="914400"/>
                  </a:cubicBezTo>
                  <a:cubicBezTo>
                    <a:pt x="1153287" y="914400"/>
                    <a:pt x="1485900" y="709676"/>
                    <a:pt x="1485900" y="457200"/>
                  </a:cubicBezTo>
                  <a:cubicBezTo>
                    <a:pt x="1485900" y="204724"/>
                    <a:pt x="1153287" y="0"/>
                    <a:pt x="74295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31" name="Rectangle 30">
              <a:extLst>
                <a:ext uri="{FF2B5EF4-FFF2-40B4-BE49-F238E27FC236}">
                  <a16:creationId xmlns:a16="http://schemas.microsoft.com/office/drawing/2014/main" id="{523F75A9-2AB3-4C6B-B923-00A25CDF4C7B}"/>
                </a:ext>
              </a:extLst>
            </p:cNvPr>
            <p:cNvSpPr/>
            <p:nvPr/>
          </p:nvSpPr>
          <p:spPr>
            <a:xfrm>
              <a:off x="3591687" y="171170"/>
              <a:ext cx="60949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School </a:t>
              </a:r>
            </a:p>
          </p:txBody>
        </p:sp>
        <p:sp>
          <p:nvSpPr>
            <p:cNvPr id="32" name="Rectangle 31">
              <a:extLst>
                <a:ext uri="{FF2B5EF4-FFF2-40B4-BE49-F238E27FC236}">
                  <a16:creationId xmlns:a16="http://schemas.microsoft.com/office/drawing/2014/main" id="{E52E151D-5D4C-494D-BE24-A1CF1E45E33A}"/>
                </a:ext>
              </a:extLst>
            </p:cNvPr>
            <p:cNvSpPr/>
            <p:nvPr/>
          </p:nvSpPr>
          <p:spPr>
            <a:xfrm>
              <a:off x="3402711" y="347954"/>
              <a:ext cx="110791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Management </a:t>
              </a:r>
            </a:p>
          </p:txBody>
        </p:sp>
        <p:sp>
          <p:nvSpPr>
            <p:cNvPr id="33" name="Rectangle 32">
              <a:extLst>
                <a:ext uri="{FF2B5EF4-FFF2-40B4-BE49-F238E27FC236}">
                  <a16:creationId xmlns:a16="http://schemas.microsoft.com/office/drawing/2014/main" id="{9E7BECDD-2463-480C-86C1-A59F12B2D9A8}"/>
                </a:ext>
              </a:extLst>
            </p:cNvPr>
            <p:cNvSpPr/>
            <p:nvPr/>
          </p:nvSpPr>
          <p:spPr>
            <a:xfrm>
              <a:off x="3576447" y="524738"/>
              <a:ext cx="59895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System</a:t>
              </a:r>
            </a:p>
          </p:txBody>
        </p:sp>
        <p:sp>
          <p:nvSpPr>
            <p:cNvPr id="34" name="Rectangle 33">
              <a:extLst>
                <a:ext uri="{FF2B5EF4-FFF2-40B4-BE49-F238E27FC236}">
                  <a16:creationId xmlns:a16="http://schemas.microsoft.com/office/drawing/2014/main" id="{A3869E01-5EB0-4E4E-A426-64EDF0F1C1B6}"/>
                </a:ext>
              </a:extLst>
            </p:cNvPr>
            <p:cNvSpPr/>
            <p:nvPr/>
          </p:nvSpPr>
          <p:spPr>
            <a:xfrm>
              <a:off x="4024884" y="524738"/>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5" name="Shape 966">
              <a:extLst>
                <a:ext uri="{FF2B5EF4-FFF2-40B4-BE49-F238E27FC236}">
                  <a16:creationId xmlns:a16="http://schemas.microsoft.com/office/drawing/2014/main" id="{53FE5345-6751-4098-B078-A06D330BC4F8}"/>
                </a:ext>
              </a:extLst>
            </p:cNvPr>
            <p:cNvSpPr/>
            <p:nvPr/>
          </p:nvSpPr>
          <p:spPr>
            <a:xfrm>
              <a:off x="1793240" y="191135"/>
              <a:ext cx="1377950" cy="76200"/>
            </a:xfrm>
            <a:custGeom>
              <a:avLst/>
              <a:gdLst/>
              <a:ahLst/>
              <a:cxnLst/>
              <a:rect l="0" t="0" r="0" b="0"/>
              <a:pathLst>
                <a:path w="1377950" h="76200">
                  <a:moveTo>
                    <a:pt x="1301750" y="0"/>
                  </a:moveTo>
                  <a:lnTo>
                    <a:pt x="1377950" y="38100"/>
                  </a:lnTo>
                  <a:lnTo>
                    <a:pt x="1301750" y="76200"/>
                  </a:lnTo>
                  <a:lnTo>
                    <a:pt x="1301750" y="44450"/>
                  </a:lnTo>
                  <a:lnTo>
                    <a:pt x="6350" y="44450"/>
                  </a:lnTo>
                  <a:cubicBezTo>
                    <a:pt x="2794" y="44450"/>
                    <a:pt x="0" y="41656"/>
                    <a:pt x="0" y="38100"/>
                  </a:cubicBezTo>
                  <a:cubicBezTo>
                    <a:pt x="0" y="34544"/>
                    <a:pt x="2794" y="31750"/>
                    <a:pt x="6350" y="31750"/>
                  </a:cubicBezTo>
                  <a:lnTo>
                    <a:pt x="1301750" y="31750"/>
                  </a:lnTo>
                  <a:lnTo>
                    <a:pt x="130175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6" name="Shape 967">
              <a:extLst>
                <a:ext uri="{FF2B5EF4-FFF2-40B4-BE49-F238E27FC236}">
                  <a16:creationId xmlns:a16="http://schemas.microsoft.com/office/drawing/2014/main" id="{0ECE4DCE-C748-4463-BC80-71F5A38ED4BB}"/>
                </a:ext>
              </a:extLst>
            </p:cNvPr>
            <p:cNvSpPr/>
            <p:nvPr/>
          </p:nvSpPr>
          <p:spPr>
            <a:xfrm>
              <a:off x="1799590" y="419735"/>
              <a:ext cx="1263650" cy="76200"/>
            </a:xfrm>
            <a:custGeom>
              <a:avLst/>
              <a:gdLst/>
              <a:ahLst/>
              <a:cxnLst/>
              <a:rect l="0" t="0" r="0" b="0"/>
              <a:pathLst>
                <a:path w="1263650" h="76200">
                  <a:moveTo>
                    <a:pt x="76200" y="0"/>
                  </a:moveTo>
                  <a:lnTo>
                    <a:pt x="76200" y="31750"/>
                  </a:lnTo>
                  <a:lnTo>
                    <a:pt x="1257300" y="31750"/>
                  </a:lnTo>
                  <a:cubicBezTo>
                    <a:pt x="1260856" y="31750"/>
                    <a:pt x="1263650" y="34544"/>
                    <a:pt x="1263650" y="38100"/>
                  </a:cubicBezTo>
                  <a:cubicBezTo>
                    <a:pt x="1263650" y="41656"/>
                    <a:pt x="1260856" y="44450"/>
                    <a:pt x="1257300" y="44450"/>
                  </a:cubicBezTo>
                  <a:lnTo>
                    <a:pt x="76200" y="44450"/>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37" name="Rectangle 36">
              <a:extLst>
                <a:ext uri="{FF2B5EF4-FFF2-40B4-BE49-F238E27FC236}">
                  <a16:creationId xmlns:a16="http://schemas.microsoft.com/office/drawing/2014/main" id="{7E0B4487-A1DF-4762-AC8B-BAAB427C574E}"/>
                </a:ext>
              </a:extLst>
            </p:cNvPr>
            <p:cNvSpPr/>
            <p:nvPr/>
          </p:nvSpPr>
          <p:spPr>
            <a:xfrm>
              <a:off x="3472815" y="1655801"/>
              <a:ext cx="878872"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Admission</a:t>
              </a:r>
            </a:p>
          </p:txBody>
        </p:sp>
        <p:sp>
          <p:nvSpPr>
            <p:cNvPr id="38" name="Rectangle 37">
              <a:extLst>
                <a:ext uri="{FF2B5EF4-FFF2-40B4-BE49-F238E27FC236}">
                  <a16:creationId xmlns:a16="http://schemas.microsoft.com/office/drawing/2014/main" id="{00CFBA47-0942-4648-8466-6D77485B539A}"/>
                </a:ext>
              </a:extLst>
            </p:cNvPr>
            <p:cNvSpPr/>
            <p:nvPr/>
          </p:nvSpPr>
          <p:spPr>
            <a:xfrm>
              <a:off x="4134612" y="1655801"/>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39" name="Shape 970">
              <a:extLst>
                <a:ext uri="{FF2B5EF4-FFF2-40B4-BE49-F238E27FC236}">
                  <a16:creationId xmlns:a16="http://schemas.microsoft.com/office/drawing/2014/main" id="{A7A1477B-2478-4463-8AA2-728977A8AC82}"/>
                </a:ext>
              </a:extLst>
            </p:cNvPr>
            <p:cNvSpPr/>
            <p:nvPr/>
          </p:nvSpPr>
          <p:spPr>
            <a:xfrm>
              <a:off x="2828290" y="1600835"/>
              <a:ext cx="1943100" cy="0"/>
            </a:xfrm>
            <a:custGeom>
              <a:avLst/>
              <a:gdLst/>
              <a:ahLst/>
              <a:cxnLst/>
              <a:rect l="0" t="0" r="0" b="0"/>
              <a:pathLst>
                <a:path w="1943100">
                  <a:moveTo>
                    <a:pt x="0" y="0"/>
                  </a:moveTo>
                  <a:lnTo>
                    <a:pt x="1943100" y="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0" name="Shape 971">
              <a:extLst>
                <a:ext uri="{FF2B5EF4-FFF2-40B4-BE49-F238E27FC236}">
                  <a16:creationId xmlns:a16="http://schemas.microsoft.com/office/drawing/2014/main" id="{A4C6A7F9-FB36-4266-9941-C9241B839A84}"/>
                </a:ext>
              </a:extLst>
            </p:cNvPr>
            <p:cNvSpPr/>
            <p:nvPr/>
          </p:nvSpPr>
          <p:spPr>
            <a:xfrm>
              <a:off x="2828290" y="1943735"/>
              <a:ext cx="1943100" cy="0"/>
            </a:xfrm>
            <a:custGeom>
              <a:avLst/>
              <a:gdLst/>
              <a:ahLst/>
              <a:cxnLst/>
              <a:rect l="0" t="0" r="0" b="0"/>
              <a:pathLst>
                <a:path w="1943100">
                  <a:moveTo>
                    <a:pt x="0" y="0"/>
                  </a:moveTo>
                  <a:lnTo>
                    <a:pt x="1943100" y="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1" name="Shape 972">
              <a:extLst>
                <a:ext uri="{FF2B5EF4-FFF2-40B4-BE49-F238E27FC236}">
                  <a16:creationId xmlns:a16="http://schemas.microsoft.com/office/drawing/2014/main" id="{E9C9B854-83B8-4388-89CE-90F7D13EF5FC}"/>
                </a:ext>
              </a:extLst>
            </p:cNvPr>
            <p:cNvSpPr/>
            <p:nvPr/>
          </p:nvSpPr>
          <p:spPr>
            <a:xfrm>
              <a:off x="2828290" y="1600835"/>
              <a:ext cx="0" cy="342900"/>
            </a:xfrm>
            <a:custGeom>
              <a:avLst/>
              <a:gdLst/>
              <a:ahLst/>
              <a:cxnLst/>
              <a:rect l="0" t="0" r="0" b="0"/>
              <a:pathLst>
                <a:path h="342900">
                  <a:moveTo>
                    <a:pt x="0" y="0"/>
                  </a:moveTo>
                  <a:lnTo>
                    <a:pt x="0" y="34290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2" name="Shape 973">
              <a:extLst>
                <a:ext uri="{FF2B5EF4-FFF2-40B4-BE49-F238E27FC236}">
                  <a16:creationId xmlns:a16="http://schemas.microsoft.com/office/drawing/2014/main" id="{8A006F57-3AE8-456D-9850-6B4633593ADF}"/>
                </a:ext>
              </a:extLst>
            </p:cNvPr>
            <p:cNvSpPr/>
            <p:nvPr/>
          </p:nvSpPr>
          <p:spPr>
            <a:xfrm>
              <a:off x="3704590" y="908685"/>
              <a:ext cx="76200" cy="692150"/>
            </a:xfrm>
            <a:custGeom>
              <a:avLst/>
              <a:gdLst/>
              <a:ahLst/>
              <a:cxnLst/>
              <a:rect l="0" t="0" r="0" b="0"/>
              <a:pathLst>
                <a:path w="76200" h="692150">
                  <a:moveTo>
                    <a:pt x="38100" y="0"/>
                  </a:moveTo>
                  <a:cubicBezTo>
                    <a:pt x="41656" y="0"/>
                    <a:pt x="44450" y="2794"/>
                    <a:pt x="44450" y="6350"/>
                  </a:cubicBezTo>
                  <a:lnTo>
                    <a:pt x="44450" y="615950"/>
                  </a:lnTo>
                  <a:lnTo>
                    <a:pt x="76200" y="615950"/>
                  </a:lnTo>
                  <a:lnTo>
                    <a:pt x="38100" y="692150"/>
                  </a:lnTo>
                  <a:lnTo>
                    <a:pt x="0" y="615950"/>
                  </a:lnTo>
                  <a:lnTo>
                    <a:pt x="31750" y="615950"/>
                  </a:lnTo>
                  <a:lnTo>
                    <a:pt x="31750" y="6350"/>
                  </a:lnTo>
                  <a:cubicBezTo>
                    <a:pt x="31750" y="2794"/>
                    <a:pt x="34544" y="0"/>
                    <a:pt x="3810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43" name="Shape 974">
              <a:extLst>
                <a:ext uri="{FF2B5EF4-FFF2-40B4-BE49-F238E27FC236}">
                  <a16:creationId xmlns:a16="http://schemas.microsoft.com/office/drawing/2014/main" id="{BFFDEFA7-9DDA-4B40-BECD-42F87BF763F8}"/>
                </a:ext>
              </a:extLst>
            </p:cNvPr>
            <p:cNvSpPr/>
            <p:nvPr/>
          </p:nvSpPr>
          <p:spPr>
            <a:xfrm>
              <a:off x="4047490" y="915035"/>
              <a:ext cx="76200" cy="692150"/>
            </a:xfrm>
            <a:custGeom>
              <a:avLst/>
              <a:gdLst/>
              <a:ahLst/>
              <a:cxnLst/>
              <a:rect l="0" t="0" r="0" b="0"/>
              <a:pathLst>
                <a:path w="76200" h="692150">
                  <a:moveTo>
                    <a:pt x="38100" y="0"/>
                  </a:moveTo>
                  <a:lnTo>
                    <a:pt x="76200" y="76200"/>
                  </a:lnTo>
                  <a:lnTo>
                    <a:pt x="44450" y="76200"/>
                  </a:lnTo>
                  <a:lnTo>
                    <a:pt x="44450" y="685800"/>
                  </a:lnTo>
                  <a:cubicBezTo>
                    <a:pt x="44450" y="689356"/>
                    <a:pt x="41656" y="692150"/>
                    <a:pt x="38100" y="692150"/>
                  </a:cubicBezTo>
                  <a:cubicBezTo>
                    <a:pt x="34544" y="692150"/>
                    <a:pt x="31750" y="689356"/>
                    <a:pt x="31750" y="685800"/>
                  </a:cubicBezTo>
                  <a:lnTo>
                    <a:pt x="31750" y="76200"/>
                  </a:lnTo>
                  <a:lnTo>
                    <a:pt x="0" y="76200"/>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grpSp>
      <p:grpSp>
        <p:nvGrpSpPr>
          <p:cNvPr id="44" name="Group 43">
            <a:extLst>
              <a:ext uri="{FF2B5EF4-FFF2-40B4-BE49-F238E27FC236}">
                <a16:creationId xmlns:a16="http://schemas.microsoft.com/office/drawing/2014/main" id="{9D786ACE-F7B1-4296-AF34-06794871C385}"/>
              </a:ext>
            </a:extLst>
          </p:cNvPr>
          <p:cNvGrpSpPr/>
          <p:nvPr/>
        </p:nvGrpSpPr>
        <p:grpSpPr>
          <a:xfrm>
            <a:off x="6132094" y="4301416"/>
            <a:ext cx="4000500" cy="1860355"/>
            <a:chOff x="0" y="0"/>
            <a:chExt cx="4000500" cy="1828800"/>
          </a:xfrm>
        </p:grpSpPr>
        <p:sp>
          <p:nvSpPr>
            <p:cNvPr id="45" name="Shape 976">
              <a:extLst>
                <a:ext uri="{FF2B5EF4-FFF2-40B4-BE49-F238E27FC236}">
                  <a16:creationId xmlns:a16="http://schemas.microsoft.com/office/drawing/2014/main" id="{9AEE7BC3-1549-4457-BC7C-2416039ED51A}"/>
                </a:ext>
              </a:extLst>
            </p:cNvPr>
            <p:cNvSpPr/>
            <p:nvPr/>
          </p:nvSpPr>
          <p:spPr>
            <a:xfrm>
              <a:off x="0" y="114300"/>
              <a:ext cx="1257300" cy="342900"/>
            </a:xfrm>
            <a:custGeom>
              <a:avLst/>
              <a:gdLst/>
              <a:ahLst/>
              <a:cxnLst/>
              <a:rect l="0" t="0" r="0" b="0"/>
              <a:pathLst>
                <a:path w="1257300" h="342900">
                  <a:moveTo>
                    <a:pt x="0" y="342900"/>
                  </a:moveTo>
                  <a:lnTo>
                    <a:pt x="1257300" y="342900"/>
                  </a:lnTo>
                  <a:lnTo>
                    <a:pt x="1257300" y="0"/>
                  </a:lnTo>
                  <a:lnTo>
                    <a:pt x="0" y="0"/>
                  </a:lnTo>
                  <a:close/>
                </a:path>
              </a:pathLst>
            </a:custGeom>
            <a:ln w="9525" cap="rnd">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46" name="Rectangle 45">
              <a:extLst>
                <a:ext uri="{FF2B5EF4-FFF2-40B4-BE49-F238E27FC236}">
                  <a16:creationId xmlns:a16="http://schemas.microsoft.com/office/drawing/2014/main" id="{ACFC97A3-EB4E-4846-9686-5E5F80DF273A}"/>
                </a:ext>
              </a:extLst>
            </p:cNvPr>
            <p:cNvSpPr/>
            <p:nvPr/>
          </p:nvSpPr>
          <p:spPr>
            <a:xfrm>
              <a:off x="480568" y="173584"/>
              <a:ext cx="395452"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Staff</a:t>
              </a:r>
            </a:p>
          </p:txBody>
        </p:sp>
        <p:sp>
          <p:nvSpPr>
            <p:cNvPr id="47" name="Rectangle 46">
              <a:extLst>
                <a:ext uri="{FF2B5EF4-FFF2-40B4-BE49-F238E27FC236}">
                  <a16:creationId xmlns:a16="http://schemas.microsoft.com/office/drawing/2014/main" id="{1BED3051-811A-4E15-BA67-D5F55D145AD3}"/>
                </a:ext>
              </a:extLst>
            </p:cNvPr>
            <p:cNvSpPr/>
            <p:nvPr/>
          </p:nvSpPr>
          <p:spPr>
            <a:xfrm>
              <a:off x="776605" y="173584"/>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48" name="Shape 980">
              <a:extLst>
                <a:ext uri="{FF2B5EF4-FFF2-40B4-BE49-F238E27FC236}">
                  <a16:creationId xmlns:a16="http://schemas.microsoft.com/office/drawing/2014/main" id="{4319E447-E739-4E73-823D-C42E3AC1548F}"/>
                </a:ext>
              </a:extLst>
            </p:cNvPr>
            <p:cNvSpPr/>
            <p:nvPr/>
          </p:nvSpPr>
          <p:spPr>
            <a:xfrm>
              <a:off x="2514600" y="0"/>
              <a:ext cx="1485900" cy="914400"/>
            </a:xfrm>
            <a:custGeom>
              <a:avLst/>
              <a:gdLst/>
              <a:ahLst/>
              <a:cxnLst/>
              <a:rect l="0" t="0" r="0" b="0"/>
              <a:pathLst>
                <a:path w="1485900" h="914400">
                  <a:moveTo>
                    <a:pt x="742950" y="0"/>
                  </a:moveTo>
                  <a:cubicBezTo>
                    <a:pt x="332613" y="0"/>
                    <a:pt x="0" y="204724"/>
                    <a:pt x="0" y="457200"/>
                  </a:cubicBezTo>
                  <a:cubicBezTo>
                    <a:pt x="0" y="709676"/>
                    <a:pt x="332613" y="914400"/>
                    <a:pt x="742950" y="914400"/>
                  </a:cubicBezTo>
                  <a:cubicBezTo>
                    <a:pt x="1153287" y="914400"/>
                    <a:pt x="1485900" y="709676"/>
                    <a:pt x="1485900" y="457200"/>
                  </a:cubicBezTo>
                  <a:cubicBezTo>
                    <a:pt x="1485900" y="204724"/>
                    <a:pt x="1153287" y="0"/>
                    <a:pt x="74295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49" name="Rectangle 48">
              <a:extLst>
                <a:ext uri="{FF2B5EF4-FFF2-40B4-BE49-F238E27FC236}">
                  <a16:creationId xmlns:a16="http://schemas.microsoft.com/office/drawing/2014/main" id="{2322D318-C149-4E87-BB64-2CC8E04AE0BD}"/>
                </a:ext>
              </a:extLst>
            </p:cNvPr>
            <p:cNvSpPr/>
            <p:nvPr/>
          </p:nvSpPr>
          <p:spPr>
            <a:xfrm>
              <a:off x="3050921" y="173584"/>
              <a:ext cx="60949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School </a:t>
              </a:r>
            </a:p>
          </p:txBody>
        </p:sp>
        <p:sp>
          <p:nvSpPr>
            <p:cNvPr id="50" name="Rectangle 49">
              <a:extLst>
                <a:ext uri="{FF2B5EF4-FFF2-40B4-BE49-F238E27FC236}">
                  <a16:creationId xmlns:a16="http://schemas.microsoft.com/office/drawing/2014/main" id="{81FA48DD-B948-4D4C-852C-92EB81C43D19}"/>
                </a:ext>
              </a:extLst>
            </p:cNvPr>
            <p:cNvSpPr/>
            <p:nvPr/>
          </p:nvSpPr>
          <p:spPr>
            <a:xfrm>
              <a:off x="2861945" y="347320"/>
              <a:ext cx="110791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Management </a:t>
              </a:r>
            </a:p>
          </p:txBody>
        </p:sp>
        <p:sp>
          <p:nvSpPr>
            <p:cNvPr id="51" name="Rectangle 50">
              <a:extLst>
                <a:ext uri="{FF2B5EF4-FFF2-40B4-BE49-F238E27FC236}">
                  <a16:creationId xmlns:a16="http://schemas.microsoft.com/office/drawing/2014/main" id="{750687E2-0C26-4520-A3F8-522C6060820A}"/>
                </a:ext>
              </a:extLst>
            </p:cNvPr>
            <p:cNvSpPr/>
            <p:nvPr/>
          </p:nvSpPr>
          <p:spPr>
            <a:xfrm>
              <a:off x="3035681" y="530200"/>
              <a:ext cx="598955"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System</a:t>
              </a:r>
            </a:p>
          </p:txBody>
        </p:sp>
        <p:sp>
          <p:nvSpPr>
            <p:cNvPr id="52" name="Rectangle 51">
              <a:extLst>
                <a:ext uri="{FF2B5EF4-FFF2-40B4-BE49-F238E27FC236}">
                  <a16:creationId xmlns:a16="http://schemas.microsoft.com/office/drawing/2014/main" id="{A379A8F5-E763-4AA7-AE87-4A7592263D39}"/>
                </a:ext>
              </a:extLst>
            </p:cNvPr>
            <p:cNvSpPr/>
            <p:nvPr/>
          </p:nvSpPr>
          <p:spPr>
            <a:xfrm>
              <a:off x="3484118" y="53020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53" name="Shape 985">
              <a:extLst>
                <a:ext uri="{FF2B5EF4-FFF2-40B4-BE49-F238E27FC236}">
                  <a16:creationId xmlns:a16="http://schemas.microsoft.com/office/drawing/2014/main" id="{DAA8B41B-78EB-48E1-BD6A-BD4F2848B6F7}"/>
                </a:ext>
              </a:extLst>
            </p:cNvPr>
            <p:cNvSpPr/>
            <p:nvPr/>
          </p:nvSpPr>
          <p:spPr>
            <a:xfrm>
              <a:off x="1250950" y="190500"/>
              <a:ext cx="1377950" cy="76200"/>
            </a:xfrm>
            <a:custGeom>
              <a:avLst/>
              <a:gdLst/>
              <a:ahLst/>
              <a:cxnLst/>
              <a:rect l="0" t="0" r="0" b="0"/>
              <a:pathLst>
                <a:path w="1377950" h="76200">
                  <a:moveTo>
                    <a:pt x="1301750" y="0"/>
                  </a:moveTo>
                  <a:lnTo>
                    <a:pt x="1377950" y="38100"/>
                  </a:lnTo>
                  <a:lnTo>
                    <a:pt x="1301750" y="76200"/>
                  </a:lnTo>
                  <a:lnTo>
                    <a:pt x="1301750" y="44450"/>
                  </a:lnTo>
                  <a:lnTo>
                    <a:pt x="6350" y="44450"/>
                  </a:lnTo>
                  <a:cubicBezTo>
                    <a:pt x="2794" y="44450"/>
                    <a:pt x="0" y="41656"/>
                    <a:pt x="0" y="38100"/>
                  </a:cubicBezTo>
                  <a:cubicBezTo>
                    <a:pt x="0" y="34544"/>
                    <a:pt x="2794" y="31750"/>
                    <a:pt x="6350" y="31750"/>
                  </a:cubicBezTo>
                  <a:lnTo>
                    <a:pt x="1301750" y="31750"/>
                  </a:lnTo>
                  <a:lnTo>
                    <a:pt x="130175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54" name="Shape 986">
              <a:extLst>
                <a:ext uri="{FF2B5EF4-FFF2-40B4-BE49-F238E27FC236}">
                  <a16:creationId xmlns:a16="http://schemas.microsoft.com/office/drawing/2014/main" id="{249C9F4E-170D-4D24-B06A-5864FE59A728}"/>
                </a:ext>
              </a:extLst>
            </p:cNvPr>
            <p:cNvSpPr/>
            <p:nvPr/>
          </p:nvSpPr>
          <p:spPr>
            <a:xfrm>
              <a:off x="1257300" y="419100"/>
              <a:ext cx="1263650" cy="76200"/>
            </a:xfrm>
            <a:custGeom>
              <a:avLst/>
              <a:gdLst/>
              <a:ahLst/>
              <a:cxnLst/>
              <a:rect l="0" t="0" r="0" b="0"/>
              <a:pathLst>
                <a:path w="1263650" h="76200">
                  <a:moveTo>
                    <a:pt x="76200" y="0"/>
                  </a:moveTo>
                  <a:lnTo>
                    <a:pt x="76200" y="31750"/>
                  </a:lnTo>
                  <a:lnTo>
                    <a:pt x="1257300" y="31750"/>
                  </a:lnTo>
                  <a:cubicBezTo>
                    <a:pt x="1260856" y="31750"/>
                    <a:pt x="1263650" y="34544"/>
                    <a:pt x="1263650" y="38100"/>
                  </a:cubicBezTo>
                  <a:cubicBezTo>
                    <a:pt x="1263650" y="41656"/>
                    <a:pt x="1260856" y="44450"/>
                    <a:pt x="1257300" y="44450"/>
                  </a:cubicBezTo>
                  <a:lnTo>
                    <a:pt x="76200" y="44450"/>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55" name="Rectangle 54">
              <a:extLst>
                <a:ext uri="{FF2B5EF4-FFF2-40B4-BE49-F238E27FC236}">
                  <a16:creationId xmlns:a16="http://schemas.microsoft.com/office/drawing/2014/main" id="{4A1A069F-C607-4A84-8A08-A815BE981B14}"/>
                </a:ext>
              </a:extLst>
            </p:cNvPr>
            <p:cNvSpPr/>
            <p:nvPr/>
          </p:nvSpPr>
          <p:spPr>
            <a:xfrm>
              <a:off x="825373" y="1542390"/>
              <a:ext cx="395452"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Staff</a:t>
              </a:r>
            </a:p>
          </p:txBody>
        </p:sp>
        <p:sp>
          <p:nvSpPr>
            <p:cNvPr id="56" name="Rectangle 55">
              <a:extLst>
                <a:ext uri="{FF2B5EF4-FFF2-40B4-BE49-F238E27FC236}">
                  <a16:creationId xmlns:a16="http://schemas.microsoft.com/office/drawing/2014/main" id="{C9D4BF9C-662A-4506-A709-1F7311F4F67C}"/>
                </a:ext>
              </a:extLst>
            </p:cNvPr>
            <p:cNvSpPr/>
            <p:nvPr/>
          </p:nvSpPr>
          <p:spPr>
            <a:xfrm>
              <a:off x="1121029" y="1542390"/>
              <a:ext cx="50673" cy="224380"/>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p>
          </p:txBody>
        </p:sp>
        <p:sp>
          <p:nvSpPr>
            <p:cNvPr id="57" name="Shape 989">
              <a:extLst>
                <a:ext uri="{FF2B5EF4-FFF2-40B4-BE49-F238E27FC236}">
                  <a16:creationId xmlns:a16="http://schemas.microsoft.com/office/drawing/2014/main" id="{1616B0FB-8F93-4EEE-A525-006EC6E9771F}"/>
                </a:ext>
              </a:extLst>
            </p:cNvPr>
            <p:cNvSpPr/>
            <p:nvPr/>
          </p:nvSpPr>
          <p:spPr>
            <a:xfrm>
              <a:off x="0" y="1485900"/>
              <a:ext cx="1943100" cy="0"/>
            </a:xfrm>
            <a:custGeom>
              <a:avLst/>
              <a:gdLst/>
              <a:ahLst/>
              <a:cxnLst/>
              <a:rect l="0" t="0" r="0" b="0"/>
              <a:pathLst>
                <a:path w="1943100">
                  <a:moveTo>
                    <a:pt x="0" y="0"/>
                  </a:moveTo>
                  <a:lnTo>
                    <a:pt x="1943100" y="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8" name="Shape 990">
              <a:extLst>
                <a:ext uri="{FF2B5EF4-FFF2-40B4-BE49-F238E27FC236}">
                  <a16:creationId xmlns:a16="http://schemas.microsoft.com/office/drawing/2014/main" id="{E800BAE3-67CA-4DE9-AF11-8A8DA946A326}"/>
                </a:ext>
              </a:extLst>
            </p:cNvPr>
            <p:cNvSpPr/>
            <p:nvPr/>
          </p:nvSpPr>
          <p:spPr>
            <a:xfrm>
              <a:off x="0" y="1828800"/>
              <a:ext cx="1943100" cy="0"/>
            </a:xfrm>
            <a:custGeom>
              <a:avLst/>
              <a:gdLst/>
              <a:ahLst/>
              <a:cxnLst/>
              <a:rect l="0" t="0" r="0" b="0"/>
              <a:pathLst>
                <a:path w="1943100">
                  <a:moveTo>
                    <a:pt x="0" y="0"/>
                  </a:moveTo>
                  <a:lnTo>
                    <a:pt x="1943100" y="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59" name="Shape 991">
              <a:extLst>
                <a:ext uri="{FF2B5EF4-FFF2-40B4-BE49-F238E27FC236}">
                  <a16:creationId xmlns:a16="http://schemas.microsoft.com/office/drawing/2014/main" id="{E3DDD7DD-FB28-4194-BB4B-CE97789B560B}"/>
                </a:ext>
              </a:extLst>
            </p:cNvPr>
            <p:cNvSpPr/>
            <p:nvPr/>
          </p:nvSpPr>
          <p:spPr>
            <a:xfrm>
              <a:off x="0" y="1485900"/>
              <a:ext cx="0" cy="342900"/>
            </a:xfrm>
            <a:custGeom>
              <a:avLst/>
              <a:gdLst/>
              <a:ahLst/>
              <a:cxnLst/>
              <a:rect l="0" t="0" r="0" b="0"/>
              <a:pathLst>
                <a:path h="342900">
                  <a:moveTo>
                    <a:pt x="0" y="0"/>
                  </a:moveTo>
                  <a:lnTo>
                    <a:pt x="0" y="342900"/>
                  </a:lnTo>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0" name="Shape 992">
              <a:extLst>
                <a:ext uri="{FF2B5EF4-FFF2-40B4-BE49-F238E27FC236}">
                  <a16:creationId xmlns:a16="http://schemas.microsoft.com/office/drawing/2014/main" id="{A3416676-6BB5-466D-97CD-411C636CC014}"/>
                </a:ext>
              </a:extLst>
            </p:cNvPr>
            <p:cNvSpPr/>
            <p:nvPr/>
          </p:nvSpPr>
          <p:spPr>
            <a:xfrm>
              <a:off x="571500" y="678561"/>
              <a:ext cx="2064639" cy="815213"/>
            </a:xfrm>
            <a:custGeom>
              <a:avLst/>
              <a:gdLst/>
              <a:ahLst/>
              <a:cxnLst/>
              <a:rect l="0" t="0" r="0" b="0"/>
              <a:pathLst>
                <a:path w="2064639" h="815213">
                  <a:moveTo>
                    <a:pt x="2055114" y="1270"/>
                  </a:moveTo>
                  <a:cubicBezTo>
                    <a:pt x="2058416" y="0"/>
                    <a:pt x="2062099" y="1651"/>
                    <a:pt x="2063369" y="4953"/>
                  </a:cubicBezTo>
                  <a:cubicBezTo>
                    <a:pt x="2064639" y="8255"/>
                    <a:pt x="2062988" y="11938"/>
                    <a:pt x="2059686" y="13208"/>
                  </a:cubicBezTo>
                  <a:lnTo>
                    <a:pt x="73287" y="785599"/>
                  </a:lnTo>
                  <a:lnTo>
                    <a:pt x="84836" y="815213"/>
                  </a:lnTo>
                  <a:lnTo>
                    <a:pt x="0" y="807339"/>
                  </a:lnTo>
                  <a:lnTo>
                    <a:pt x="57150" y="744220"/>
                  </a:lnTo>
                  <a:lnTo>
                    <a:pt x="68685" y="773799"/>
                  </a:lnTo>
                  <a:lnTo>
                    <a:pt x="2055114" y="127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61" name="Shape 993">
              <a:extLst>
                <a:ext uri="{FF2B5EF4-FFF2-40B4-BE49-F238E27FC236}">
                  <a16:creationId xmlns:a16="http://schemas.microsoft.com/office/drawing/2014/main" id="{6DC5164D-F0E1-49C5-95C2-E70018D5EDF6}"/>
                </a:ext>
              </a:extLst>
            </p:cNvPr>
            <p:cNvSpPr/>
            <p:nvPr/>
          </p:nvSpPr>
          <p:spPr>
            <a:xfrm>
              <a:off x="1364488" y="904113"/>
              <a:ext cx="1607312" cy="588899"/>
            </a:xfrm>
            <a:custGeom>
              <a:avLst/>
              <a:gdLst/>
              <a:ahLst/>
              <a:cxnLst/>
              <a:rect l="0" t="0" r="0" b="0"/>
              <a:pathLst>
                <a:path w="1607312" h="588899">
                  <a:moveTo>
                    <a:pt x="1522730" y="0"/>
                  </a:moveTo>
                  <a:lnTo>
                    <a:pt x="1607312" y="10287"/>
                  </a:lnTo>
                  <a:lnTo>
                    <a:pt x="1548384" y="71755"/>
                  </a:lnTo>
                  <a:lnTo>
                    <a:pt x="1537697" y="41863"/>
                  </a:lnTo>
                  <a:lnTo>
                    <a:pt x="9271" y="587756"/>
                  </a:lnTo>
                  <a:cubicBezTo>
                    <a:pt x="5969" y="588899"/>
                    <a:pt x="2286" y="587248"/>
                    <a:pt x="1143" y="583946"/>
                  </a:cubicBezTo>
                  <a:cubicBezTo>
                    <a:pt x="0" y="580644"/>
                    <a:pt x="1651" y="576961"/>
                    <a:pt x="4953" y="575818"/>
                  </a:cubicBezTo>
                  <a:lnTo>
                    <a:pt x="1533423" y="29909"/>
                  </a:lnTo>
                  <a:lnTo>
                    <a:pt x="152273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61019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40FF-5D7D-4C6D-A0DD-D7F8DFF56E07}"/>
              </a:ext>
            </a:extLst>
          </p:cNvPr>
          <p:cNvSpPr>
            <a:spLocks noGrp="1"/>
          </p:cNvSpPr>
          <p:nvPr>
            <p:ph type="title"/>
          </p:nvPr>
        </p:nvSpPr>
        <p:spPr>
          <a:xfrm>
            <a:off x="1018599" y="229428"/>
            <a:ext cx="9404723" cy="684972"/>
          </a:xfrm>
        </p:spPr>
        <p:txBody>
          <a:bodyPr>
            <a:normAutofit fontScale="90000"/>
          </a:bodyPr>
          <a:lstStyle/>
          <a:p>
            <a:r>
              <a:rPr lang="en-IN" b="1" u="sng" dirty="0"/>
              <a:t>DATABASE DESIGN</a:t>
            </a:r>
            <a:r>
              <a:rPr lang="en-IN" dirty="0"/>
              <a:t> </a:t>
            </a:r>
            <a:br>
              <a:rPr lang="en-IN" b="1" u="sng" dirty="0"/>
            </a:br>
            <a:endParaRPr lang="en-IN" dirty="0"/>
          </a:p>
        </p:txBody>
      </p:sp>
      <p:graphicFrame>
        <p:nvGraphicFramePr>
          <p:cNvPr id="32" name="Content Placeholder 31">
            <a:extLst>
              <a:ext uri="{FF2B5EF4-FFF2-40B4-BE49-F238E27FC236}">
                <a16:creationId xmlns:a16="http://schemas.microsoft.com/office/drawing/2014/main" id="{AE4CFC08-0C8A-4644-A7E6-8104F325CC03}"/>
              </a:ext>
            </a:extLst>
          </p:cNvPr>
          <p:cNvGraphicFramePr>
            <a:graphicFrameLocks noGrp="1"/>
          </p:cNvGraphicFramePr>
          <p:nvPr>
            <p:ph idx="1"/>
            <p:extLst>
              <p:ext uri="{D42A27DB-BD31-4B8C-83A1-F6EECF244321}">
                <p14:modId xmlns:p14="http://schemas.microsoft.com/office/powerpoint/2010/main" val="2114909267"/>
              </p:ext>
            </p:extLst>
          </p:nvPr>
        </p:nvGraphicFramePr>
        <p:xfrm>
          <a:off x="693457" y="1939132"/>
          <a:ext cx="7584268" cy="4575928"/>
        </p:xfrm>
        <a:graphic>
          <a:graphicData uri="http://schemas.openxmlformats.org/drawingml/2006/table">
            <a:tbl>
              <a:tblPr firstRow="1" firstCol="1" bandRow="1">
                <a:tableStyleId>{5C22544A-7EE6-4342-B048-85BDC9FD1C3A}</a:tableStyleId>
              </a:tblPr>
              <a:tblGrid>
                <a:gridCol w="1798409">
                  <a:extLst>
                    <a:ext uri="{9D8B030D-6E8A-4147-A177-3AD203B41FA5}">
                      <a16:colId xmlns:a16="http://schemas.microsoft.com/office/drawing/2014/main" val="4247769269"/>
                    </a:ext>
                  </a:extLst>
                </a:gridCol>
                <a:gridCol w="25400">
                  <a:extLst>
                    <a:ext uri="{9D8B030D-6E8A-4147-A177-3AD203B41FA5}">
                      <a16:colId xmlns:a16="http://schemas.microsoft.com/office/drawing/2014/main" val="758170811"/>
                    </a:ext>
                  </a:extLst>
                </a:gridCol>
                <a:gridCol w="2671589">
                  <a:extLst>
                    <a:ext uri="{9D8B030D-6E8A-4147-A177-3AD203B41FA5}">
                      <a16:colId xmlns:a16="http://schemas.microsoft.com/office/drawing/2014/main" val="60188811"/>
                    </a:ext>
                  </a:extLst>
                </a:gridCol>
                <a:gridCol w="25400">
                  <a:extLst>
                    <a:ext uri="{9D8B030D-6E8A-4147-A177-3AD203B41FA5}">
                      <a16:colId xmlns:a16="http://schemas.microsoft.com/office/drawing/2014/main" val="3258024113"/>
                    </a:ext>
                  </a:extLst>
                </a:gridCol>
                <a:gridCol w="3063470">
                  <a:extLst>
                    <a:ext uri="{9D8B030D-6E8A-4147-A177-3AD203B41FA5}">
                      <a16:colId xmlns:a16="http://schemas.microsoft.com/office/drawing/2014/main" val="2793278437"/>
                    </a:ext>
                  </a:extLst>
                </a:gridCol>
              </a:tblGrid>
              <a:tr h="234120">
                <a:tc>
                  <a:txBody>
                    <a:bodyPr/>
                    <a:lstStyle/>
                    <a:p>
                      <a:pPr marL="6350" indent="-6350" algn="l">
                        <a:lnSpc>
                          <a:spcPct val="107000"/>
                        </a:lnSpc>
                        <a:spcAft>
                          <a:spcPts val="0"/>
                        </a:spcAft>
                      </a:pPr>
                      <a:r>
                        <a:rPr lang="en-IN" sz="1000">
                          <a:effectLst/>
                        </a:rPr>
                        <a:t>Field Name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NULL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Type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11723778"/>
                  </a:ext>
                </a:extLst>
              </a:tr>
              <a:tr h="315976">
                <a:tc>
                  <a:txBody>
                    <a:bodyPr/>
                    <a:lstStyle/>
                    <a:p>
                      <a:pPr marL="6350" indent="-6350" algn="l">
                        <a:lnSpc>
                          <a:spcPct val="107000"/>
                        </a:lnSpc>
                        <a:spcAft>
                          <a:spcPts val="0"/>
                        </a:spcAft>
                      </a:pPr>
                      <a:r>
                        <a:rPr lang="en-IN" sz="1000">
                          <a:effectLst/>
                        </a:rPr>
                        <a:t>EMPNO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Not Null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NUMBER (5)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225695"/>
                  </a:ext>
                </a:extLst>
              </a:tr>
              <a:tr h="315976">
                <a:tc>
                  <a:txBody>
                    <a:bodyPr/>
                    <a:lstStyle/>
                    <a:p>
                      <a:pPr marL="6350" indent="-6350" algn="l">
                        <a:lnSpc>
                          <a:spcPct val="107000"/>
                        </a:lnSpc>
                        <a:spcAft>
                          <a:spcPts val="0"/>
                        </a:spcAft>
                      </a:pPr>
                      <a:r>
                        <a:rPr lang="en-IN" sz="1000">
                          <a:effectLst/>
                        </a:rPr>
                        <a:t>EMPNAME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(30)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691795076"/>
                  </a:ext>
                </a:extLst>
              </a:tr>
              <a:tr h="315976">
                <a:tc>
                  <a:txBody>
                    <a:bodyPr/>
                    <a:lstStyle/>
                    <a:p>
                      <a:pPr marL="6350" indent="-6350" algn="l">
                        <a:lnSpc>
                          <a:spcPct val="107000"/>
                        </a:lnSpc>
                        <a:spcAft>
                          <a:spcPts val="0"/>
                        </a:spcAft>
                      </a:pPr>
                      <a:r>
                        <a:rPr lang="en-IN" sz="1000">
                          <a:effectLst/>
                        </a:rPr>
                        <a:t>ADDRESS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VARCHAR (30)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320456820"/>
                  </a:ext>
                </a:extLst>
              </a:tr>
              <a:tr h="315976">
                <a:tc>
                  <a:txBody>
                    <a:bodyPr/>
                    <a:lstStyle/>
                    <a:p>
                      <a:pPr marL="6350" indent="-6350" algn="l">
                        <a:lnSpc>
                          <a:spcPct val="107000"/>
                        </a:lnSpc>
                        <a:spcAft>
                          <a:spcPts val="0"/>
                        </a:spcAft>
                      </a:pPr>
                      <a:r>
                        <a:rPr lang="en-IN" sz="1000">
                          <a:effectLst/>
                        </a:rPr>
                        <a:t>CITY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(15)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00853844"/>
                  </a:ext>
                </a:extLst>
              </a:tr>
              <a:tr h="315976">
                <a:tc>
                  <a:txBody>
                    <a:bodyPr/>
                    <a:lstStyle/>
                    <a:p>
                      <a:pPr marL="6350" indent="-6350" algn="l">
                        <a:lnSpc>
                          <a:spcPct val="107000"/>
                        </a:lnSpc>
                        <a:spcAft>
                          <a:spcPts val="0"/>
                        </a:spcAft>
                      </a:pPr>
                      <a:r>
                        <a:rPr lang="en-IN" sz="1000">
                          <a:effectLst/>
                        </a:rPr>
                        <a:t>PIN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VARCAHR (6)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10229012"/>
                  </a:ext>
                </a:extLst>
              </a:tr>
              <a:tr h="315976">
                <a:tc>
                  <a:txBody>
                    <a:bodyPr/>
                    <a:lstStyle/>
                    <a:p>
                      <a:pPr marL="6350" indent="-6350" algn="l">
                        <a:lnSpc>
                          <a:spcPct val="107000"/>
                        </a:lnSpc>
                        <a:spcAft>
                          <a:spcPts val="0"/>
                        </a:spcAft>
                      </a:pPr>
                      <a:r>
                        <a:rPr lang="en-IN" sz="1000">
                          <a:effectLst/>
                        </a:rPr>
                        <a:t>STATE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(15)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98952032"/>
                  </a:ext>
                </a:extLst>
              </a:tr>
              <a:tr h="315976">
                <a:tc>
                  <a:txBody>
                    <a:bodyPr/>
                    <a:lstStyle/>
                    <a:p>
                      <a:pPr marL="6350" indent="-6350" algn="l">
                        <a:lnSpc>
                          <a:spcPct val="107000"/>
                        </a:lnSpc>
                        <a:spcAft>
                          <a:spcPts val="0"/>
                        </a:spcAft>
                      </a:pPr>
                      <a:r>
                        <a:rPr lang="en-IN" sz="1000">
                          <a:effectLst/>
                        </a:rPr>
                        <a:t>PHONE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(15)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05447119"/>
                  </a:ext>
                </a:extLst>
              </a:tr>
              <a:tr h="315976">
                <a:tc>
                  <a:txBody>
                    <a:bodyPr/>
                    <a:lstStyle/>
                    <a:p>
                      <a:pPr marL="6350" indent="-6350" algn="l">
                        <a:lnSpc>
                          <a:spcPct val="107000"/>
                        </a:lnSpc>
                        <a:spcAft>
                          <a:spcPts val="0"/>
                        </a:spcAft>
                      </a:pPr>
                      <a:r>
                        <a:rPr lang="en-IN" sz="1000">
                          <a:effectLst/>
                        </a:rPr>
                        <a:t>MOBILE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(13)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194914808"/>
                  </a:ext>
                </a:extLst>
              </a:tr>
              <a:tr h="315976">
                <a:tc>
                  <a:txBody>
                    <a:bodyPr/>
                    <a:lstStyle/>
                    <a:p>
                      <a:pPr marL="6350" indent="-6350" algn="l">
                        <a:lnSpc>
                          <a:spcPct val="107000"/>
                        </a:lnSpc>
                        <a:spcAft>
                          <a:spcPts val="0"/>
                        </a:spcAft>
                      </a:pPr>
                      <a:r>
                        <a:rPr lang="en-IN" sz="1000">
                          <a:effectLst/>
                        </a:rPr>
                        <a:t>EMAIL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(30)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98665730"/>
                  </a:ext>
                </a:extLst>
              </a:tr>
              <a:tr h="315976">
                <a:tc>
                  <a:txBody>
                    <a:bodyPr/>
                    <a:lstStyle/>
                    <a:p>
                      <a:pPr marL="6350" indent="-6350" algn="l">
                        <a:lnSpc>
                          <a:spcPct val="107000"/>
                        </a:lnSpc>
                        <a:spcAft>
                          <a:spcPts val="0"/>
                        </a:spcAft>
                      </a:pPr>
                      <a:r>
                        <a:rPr lang="en-IN" sz="1000">
                          <a:effectLst/>
                        </a:rPr>
                        <a:t>SEX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VARCAHR (1)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724668185"/>
                  </a:ext>
                </a:extLst>
              </a:tr>
              <a:tr h="315976">
                <a:tc gridSpan="2">
                  <a:txBody>
                    <a:bodyPr/>
                    <a:lstStyle/>
                    <a:p>
                      <a:pPr marL="6350" indent="-6350" algn="l">
                        <a:lnSpc>
                          <a:spcPct val="107000"/>
                        </a:lnSpc>
                        <a:spcAft>
                          <a:spcPts val="0"/>
                        </a:spcAft>
                      </a:pPr>
                      <a:r>
                        <a:rPr lang="en-IN" sz="1000">
                          <a:effectLst/>
                        </a:rPr>
                        <a:t>M_STATUS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a:effectLst/>
                        </a:rPr>
                        <a:t>VARCAHR (15)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99557158"/>
                  </a:ext>
                </a:extLst>
              </a:tr>
              <a:tr h="315976">
                <a:tc gridSpan="2">
                  <a:txBody>
                    <a:bodyPr/>
                    <a:lstStyle/>
                    <a:p>
                      <a:pPr marL="6350" indent="-6350" algn="l">
                        <a:lnSpc>
                          <a:spcPct val="107000"/>
                        </a:lnSpc>
                        <a:spcAft>
                          <a:spcPts val="0"/>
                        </a:spcAft>
                      </a:pPr>
                      <a:r>
                        <a:rPr lang="en-IN" sz="1000">
                          <a:effectLst/>
                        </a:rPr>
                        <a:t>DOB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DATE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0485202"/>
                  </a:ext>
                </a:extLst>
              </a:tr>
              <a:tr h="315976">
                <a:tc gridSpan="2">
                  <a:txBody>
                    <a:bodyPr/>
                    <a:lstStyle/>
                    <a:p>
                      <a:pPr marL="6350" indent="-6350" algn="l">
                        <a:lnSpc>
                          <a:spcPct val="107000"/>
                        </a:lnSpc>
                        <a:spcAft>
                          <a:spcPts val="0"/>
                        </a:spcAft>
                      </a:pPr>
                      <a:r>
                        <a:rPr lang="en-IN" sz="1000">
                          <a:effectLst/>
                        </a:rPr>
                        <a:t>DOJ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DATE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60159036"/>
                  </a:ext>
                </a:extLst>
              </a:tr>
              <a:tr h="234120">
                <a:tc gridSpan="2">
                  <a:txBody>
                    <a:bodyPr/>
                    <a:lstStyle/>
                    <a:p>
                      <a:pPr marL="6350" indent="-6350" algn="l">
                        <a:lnSpc>
                          <a:spcPct val="107000"/>
                        </a:lnSpc>
                        <a:spcAft>
                          <a:spcPts val="0"/>
                        </a:spcAft>
                      </a:pPr>
                      <a:r>
                        <a:rPr lang="en-IN" sz="1000">
                          <a:effectLst/>
                        </a:rPr>
                        <a:t>DEPT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IN"/>
                    </a:p>
                  </a:txBody>
                  <a:tcPr/>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just">
                        <a:lnSpc>
                          <a:spcPct val="107000"/>
                        </a:lnSpc>
                        <a:spcAft>
                          <a:spcPts val="0"/>
                        </a:spcAft>
                      </a:pPr>
                      <a:r>
                        <a:rPr lang="en-IN" sz="1000" dirty="0">
                          <a:effectLst/>
                        </a:rPr>
                        <a:t>VARCAHR (30)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998131784"/>
                  </a:ext>
                </a:extLst>
              </a:tr>
            </a:tbl>
          </a:graphicData>
        </a:graphic>
      </p:graphicFrame>
      <p:sp>
        <p:nvSpPr>
          <p:cNvPr id="4" name="Rectangle 22">
            <a:extLst>
              <a:ext uri="{FF2B5EF4-FFF2-40B4-BE49-F238E27FC236}">
                <a16:creationId xmlns:a16="http://schemas.microsoft.com/office/drawing/2014/main" id="{F1092988-50F6-4B42-A2B1-E62A8B61C45C}"/>
              </a:ext>
            </a:extLst>
          </p:cNvPr>
          <p:cNvSpPr>
            <a:spLocks noChangeArrowheads="1"/>
          </p:cNvSpPr>
          <p:nvPr/>
        </p:nvSpPr>
        <p:spPr bwMode="auto">
          <a:xfrm>
            <a:off x="144379" y="1138989"/>
            <a:ext cx="11518232" cy="149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9" name="Rectangle 28">
            <a:extLst>
              <a:ext uri="{FF2B5EF4-FFF2-40B4-BE49-F238E27FC236}">
                <a16:creationId xmlns:a16="http://schemas.microsoft.com/office/drawing/2014/main" id="{9F8B9EC9-E184-40AD-A16D-8850F2E5FFE5}"/>
              </a:ext>
            </a:extLst>
          </p:cNvPr>
          <p:cNvSpPr/>
          <p:nvPr/>
        </p:nvSpPr>
        <p:spPr>
          <a:xfrm>
            <a:off x="529388" y="1266642"/>
            <a:ext cx="9893933" cy="679673"/>
          </a:xfrm>
          <a:prstGeom prst="rect">
            <a:avLst/>
          </a:prstGeom>
        </p:spPr>
        <p:txBody>
          <a:bodyPr wrap="square">
            <a:spAutoFit/>
          </a:bodyPr>
          <a:lstStyle/>
          <a:p>
            <a:pPr marL="219075" marR="188595" indent="457835" algn="just">
              <a:lnSpc>
                <a:spcPct val="110000"/>
              </a:lnSpc>
              <a:spcAft>
                <a:spcPts val="20"/>
              </a:spcAft>
            </a:pPr>
            <a:r>
              <a:rPr lang="en-IN" dirty="0">
                <a:solidFill>
                  <a:srgbClr val="000000"/>
                </a:solidFill>
                <a:latin typeface="Times New Roman" panose="02020603050405020304" pitchFamily="18" charset="0"/>
                <a:ea typeface="Times New Roman" panose="02020603050405020304" pitchFamily="18" charset="0"/>
              </a:rPr>
              <a:t>Database Design in most important in any project. We are using the following table to store the information related to staff of school  1.  </a:t>
            </a:r>
            <a:r>
              <a:rPr lang="en-IN" b="1" dirty="0">
                <a:solidFill>
                  <a:srgbClr val="000000"/>
                </a:solidFill>
                <a:latin typeface="Times New Roman" panose="02020603050405020304" pitchFamily="18" charset="0"/>
                <a:ea typeface="Times New Roman" panose="02020603050405020304" pitchFamily="18" charset="0"/>
              </a:rPr>
              <a:t>STAFF</a:t>
            </a:r>
            <a:r>
              <a:rPr lang="en-IN" dirty="0">
                <a:solidFill>
                  <a:srgbClr val="000000"/>
                </a:solidFill>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15555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D964-972F-417B-955A-28D334262452}"/>
              </a:ext>
            </a:extLst>
          </p:cNvPr>
          <p:cNvSpPr>
            <a:spLocks noGrp="1"/>
          </p:cNvSpPr>
          <p:nvPr>
            <p:ph type="title"/>
          </p:nvPr>
        </p:nvSpPr>
        <p:spPr/>
        <p:txBody>
          <a:bodyPr/>
          <a:lstStyle/>
          <a:p>
            <a:r>
              <a:rPr lang="en-IN" dirty="0"/>
              <a:t>2. STUDENTS</a:t>
            </a:r>
          </a:p>
        </p:txBody>
      </p:sp>
      <p:graphicFrame>
        <p:nvGraphicFramePr>
          <p:cNvPr id="4" name="Content Placeholder 3">
            <a:extLst>
              <a:ext uri="{FF2B5EF4-FFF2-40B4-BE49-F238E27FC236}">
                <a16:creationId xmlns:a16="http://schemas.microsoft.com/office/drawing/2014/main" id="{DA30EA34-8136-4C6E-B7BD-DFEFF8C0BF1B}"/>
              </a:ext>
            </a:extLst>
          </p:cNvPr>
          <p:cNvGraphicFramePr>
            <a:graphicFrameLocks noGrp="1"/>
          </p:cNvGraphicFramePr>
          <p:nvPr>
            <p:ph idx="1"/>
            <p:extLst>
              <p:ext uri="{D42A27DB-BD31-4B8C-83A1-F6EECF244321}">
                <p14:modId xmlns:p14="http://schemas.microsoft.com/office/powerpoint/2010/main" val="2101139109"/>
              </p:ext>
            </p:extLst>
          </p:nvPr>
        </p:nvGraphicFramePr>
        <p:xfrm>
          <a:off x="655347" y="1507695"/>
          <a:ext cx="6749771" cy="4070254"/>
        </p:xfrm>
        <a:graphic>
          <a:graphicData uri="http://schemas.openxmlformats.org/drawingml/2006/table">
            <a:tbl>
              <a:tblPr firstRow="1" firstCol="1" bandRow="1">
                <a:tableStyleId>{5C22544A-7EE6-4342-B048-85BDC9FD1C3A}</a:tableStyleId>
              </a:tblPr>
              <a:tblGrid>
                <a:gridCol w="1349662">
                  <a:extLst>
                    <a:ext uri="{9D8B030D-6E8A-4147-A177-3AD203B41FA5}">
                      <a16:colId xmlns:a16="http://schemas.microsoft.com/office/drawing/2014/main" val="4219297418"/>
                    </a:ext>
                  </a:extLst>
                </a:gridCol>
                <a:gridCol w="25400">
                  <a:extLst>
                    <a:ext uri="{9D8B030D-6E8A-4147-A177-3AD203B41FA5}">
                      <a16:colId xmlns:a16="http://schemas.microsoft.com/office/drawing/2014/main" val="1829356392"/>
                    </a:ext>
                  </a:extLst>
                </a:gridCol>
                <a:gridCol w="1998625">
                  <a:extLst>
                    <a:ext uri="{9D8B030D-6E8A-4147-A177-3AD203B41FA5}">
                      <a16:colId xmlns:a16="http://schemas.microsoft.com/office/drawing/2014/main" val="2501399367"/>
                    </a:ext>
                  </a:extLst>
                </a:gridCol>
                <a:gridCol w="25400">
                  <a:extLst>
                    <a:ext uri="{9D8B030D-6E8A-4147-A177-3AD203B41FA5}">
                      <a16:colId xmlns:a16="http://schemas.microsoft.com/office/drawing/2014/main" val="2847468092"/>
                    </a:ext>
                  </a:extLst>
                </a:gridCol>
                <a:gridCol w="3350684">
                  <a:extLst>
                    <a:ext uri="{9D8B030D-6E8A-4147-A177-3AD203B41FA5}">
                      <a16:colId xmlns:a16="http://schemas.microsoft.com/office/drawing/2014/main" val="1583014355"/>
                    </a:ext>
                  </a:extLst>
                </a:gridCol>
              </a:tblGrid>
              <a:tr h="218702">
                <a:tc>
                  <a:txBody>
                    <a:bodyPr/>
                    <a:lstStyle/>
                    <a:p>
                      <a:pPr marL="6350" indent="-6350" algn="l">
                        <a:lnSpc>
                          <a:spcPct val="107000"/>
                        </a:lnSpc>
                        <a:spcAft>
                          <a:spcPts val="0"/>
                        </a:spcAft>
                      </a:pPr>
                      <a:r>
                        <a:rPr lang="en-IN" sz="1000">
                          <a:effectLst/>
                        </a:rPr>
                        <a:t>Field Name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tabLst>
                          <a:tab pos="915035" algn="ctr"/>
                        </a:tabLst>
                      </a:pPr>
                      <a:r>
                        <a:rPr lang="en-IN" sz="1000">
                          <a:effectLst/>
                        </a:rPr>
                        <a:t>NULL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a:txBody>
                    <a:bodyPr/>
                    <a:lstStyle/>
                    <a:p>
                      <a:pPr marL="6350" indent="-6350" algn="l">
                        <a:lnSpc>
                          <a:spcPct val="107000"/>
                        </a:lnSpc>
                        <a:spcAft>
                          <a:spcPts val="0"/>
                        </a:spcAft>
                      </a:pPr>
                      <a:r>
                        <a:rPr lang="en-IN" sz="1000">
                          <a:effectLst/>
                        </a:rPr>
                        <a:t>Type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56112296"/>
                  </a:ext>
                </a:extLst>
              </a:tr>
              <a:tr h="295167">
                <a:tc>
                  <a:txBody>
                    <a:bodyPr/>
                    <a:lstStyle/>
                    <a:p>
                      <a:pPr marL="6350" indent="-6350" algn="l">
                        <a:lnSpc>
                          <a:spcPct val="107000"/>
                        </a:lnSpc>
                        <a:spcAft>
                          <a:spcPts val="0"/>
                        </a:spcAft>
                      </a:pPr>
                      <a:r>
                        <a:rPr lang="en-IN" sz="1000">
                          <a:effectLst/>
                        </a:rPr>
                        <a:t>REGNO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gridSpan="2">
                  <a:txBody>
                    <a:bodyPr/>
                    <a:lstStyle/>
                    <a:p>
                      <a:pPr marL="6350" indent="-6350" algn="l">
                        <a:lnSpc>
                          <a:spcPct val="107000"/>
                        </a:lnSpc>
                        <a:spcAft>
                          <a:spcPts val="0"/>
                        </a:spcAft>
                      </a:pPr>
                      <a:r>
                        <a:rPr lang="en-IN" sz="1000">
                          <a:effectLst/>
                        </a:rPr>
                        <a:t>NOT NULL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IN"/>
                    </a:p>
                  </a:txBody>
                  <a:tcPr/>
                </a:tc>
                <a:tc>
                  <a:txBody>
                    <a:bodyPr/>
                    <a:lstStyle/>
                    <a:p>
                      <a:pPr marL="6350" indent="-6350" algn="l">
                        <a:lnSpc>
                          <a:spcPct val="107000"/>
                        </a:lnSpc>
                        <a:spcAft>
                          <a:spcPts val="0"/>
                        </a:spcAft>
                      </a:pPr>
                      <a:r>
                        <a:rPr lang="en-IN" sz="1000" dirty="0">
                          <a:effectLst/>
                        </a:rPr>
                        <a:t>INT (5)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14519995"/>
                  </a:ext>
                </a:extLst>
              </a:tr>
              <a:tr h="295167">
                <a:tc>
                  <a:txBody>
                    <a:bodyPr/>
                    <a:lstStyle/>
                    <a:p>
                      <a:pPr marL="6350" indent="-6350" algn="l">
                        <a:lnSpc>
                          <a:spcPct val="107000"/>
                        </a:lnSpc>
                        <a:spcAft>
                          <a:spcPts val="0"/>
                        </a:spcAft>
                      </a:pPr>
                      <a:r>
                        <a:rPr lang="en-IN" sz="1000">
                          <a:effectLst/>
                        </a:rPr>
                        <a:t>ROLLNO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NOTNULL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INT (5)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727766322"/>
                  </a:ext>
                </a:extLst>
              </a:tr>
              <a:tr h="295167">
                <a:tc>
                  <a:txBody>
                    <a:bodyPr/>
                    <a:lstStyle/>
                    <a:p>
                      <a:pPr marL="6350" indent="-6350" algn="l">
                        <a:lnSpc>
                          <a:spcPct val="107000"/>
                        </a:lnSpc>
                        <a:spcAft>
                          <a:spcPts val="0"/>
                        </a:spcAft>
                      </a:pPr>
                      <a:r>
                        <a:rPr lang="en-IN" sz="1000">
                          <a:effectLst/>
                        </a:rPr>
                        <a:t>CLASS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(4)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29509466"/>
                  </a:ext>
                </a:extLst>
              </a:tr>
              <a:tr h="295167">
                <a:tc>
                  <a:txBody>
                    <a:bodyPr/>
                    <a:lstStyle/>
                    <a:p>
                      <a:pPr marL="6350" indent="-6350" algn="l">
                        <a:lnSpc>
                          <a:spcPct val="107000"/>
                        </a:lnSpc>
                        <a:spcAft>
                          <a:spcPts val="0"/>
                        </a:spcAft>
                      </a:pPr>
                      <a:r>
                        <a:rPr lang="en-IN" sz="1000">
                          <a:effectLst/>
                        </a:rPr>
                        <a:t>NAME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(25)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54450592"/>
                  </a:ext>
                </a:extLst>
              </a:tr>
              <a:tr h="295167">
                <a:tc>
                  <a:txBody>
                    <a:bodyPr/>
                    <a:lstStyle/>
                    <a:p>
                      <a:pPr marL="6350" indent="-6350" algn="l">
                        <a:lnSpc>
                          <a:spcPct val="107000"/>
                        </a:lnSpc>
                        <a:spcAft>
                          <a:spcPts val="0"/>
                        </a:spcAft>
                      </a:pPr>
                      <a:r>
                        <a:rPr lang="en-IN" sz="1000">
                          <a:effectLst/>
                        </a:rPr>
                        <a:t>FNAME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(25)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49960238"/>
                  </a:ext>
                </a:extLst>
              </a:tr>
              <a:tr h="295167">
                <a:tc>
                  <a:txBody>
                    <a:bodyPr/>
                    <a:lstStyle/>
                    <a:p>
                      <a:pPr marL="6350" indent="-6350" algn="l">
                        <a:lnSpc>
                          <a:spcPct val="107000"/>
                        </a:lnSpc>
                        <a:spcAft>
                          <a:spcPts val="0"/>
                        </a:spcAft>
                      </a:pPr>
                      <a:r>
                        <a:rPr lang="en-IN" sz="1000">
                          <a:effectLst/>
                        </a:rPr>
                        <a:t>MNAME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(25)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25034373"/>
                  </a:ext>
                </a:extLst>
              </a:tr>
              <a:tr h="295167">
                <a:tc>
                  <a:txBody>
                    <a:bodyPr/>
                    <a:lstStyle/>
                    <a:p>
                      <a:pPr marL="6350" indent="-6350" algn="l">
                        <a:lnSpc>
                          <a:spcPct val="107000"/>
                        </a:lnSpc>
                        <a:spcAft>
                          <a:spcPts val="0"/>
                        </a:spcAft>
                      </a:pPr>
                      <a:r>
                        <a:rPr lang="en-IN" sz="1000">
                          <a:effectLst/>
                        </a:rPr>
                        <a:t>DOB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DATE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00475466"/>
                  </a:ext>
                </a:extLst>
              </a:tr>
              <a:tr h="295167">
                <a:tc>
                  <a:txBody>
                    <a:bodyPr/>
                    <a:lstStyle/>
                    <a:p>
                      <a:pPr marL="6350" indent="-6350" algn="l">
                        <a:lnSpc>
                          <a:spcPct val="107000"/>
                        </a:lnSpc>
                        <a:spcAft>
                          <a:spcPts val="0"/>
                        </a:spcAft>
                      </a:pPr>
                      <a:r>
                        <a:rPr lang="en-IN" sz="1000">
                          <a:effectLst/>
                        </a:rPr>
                        <a:t>DOR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DATE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999300544"/>
                  </a:ext>
                </a:extLst>
              </a:tr>
              <a:tr h="295167">
                <a:tc>
                  <a:txBody>
                    <a:bodyPr/>
                    <a:lstStyle/>
                    <a:p>
                      <a:pPr marL="6350" indent="-6350" algn="l">
                        <a:lnSpc>
                          <a:spcPct val="107000"/>
                        </a:lnSpc>
                        <a:spcAft>
                          <a:spcPts val="0"/>
                        </a:spcAft>
                      </a:pPr>
                      <a:r>
                        <a:rPr lang="en-IN" sz="1000">
                          <a:effectLst/>
                        </a:rPr>
                        <a:t>ADDRESS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(30)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93276727"/>
                  </a:ext>
                </a:extLst>
              </a:tr>
              <a:tr h="295167">
                <a:tc>
                  <a:txBody>
                    <a:bodyPr/>
                    <a:lstStyle/>
                    <a:p>
                      <a:pPr marL="6350" indent="-6350" algn="l">
                        <a:lnSpc>
                          <a:spcPct val="107000"/>
                        </a:lnSpc>
                        <a:spcAft>
                          <a:spcPts val="0"/>
                        </a:spcAft>
                      </a:pPr>
                      <a:r>
                        <a:rPr lang="en-IN" sz="1000">
                          <a:effectLst/>
                        </a:rPr>
                        <a:t>CITY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(15)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786312112"/>
                  </a:ext>
                </a:extLst>
              </a:tr>
              <a:tr h="295167">
                <a:tc>
                  <a:txBody>
                    <a:bodyPr/>
                    <a:lstStyle/>
                    <a:p>
                      <a:pPr marL="6350" indent="-6350" algn="l">
                        <a:lnSpc>
                          <a:spcPct val="107000"/>
                        </a:lnSpc>
                        <a:spcAft>
                          <a:spcPts val="0"/>
                        </a:spcAft>
                      </a:pPr>
                      <a:r>
                        <a:rPr lang="en-IN" sz="1000">
                          <a:effectLst/>
                        </a:rPr>
                        <a:t>STATE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(15)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63271370"/>
                  </a:ext>
                </a:extLst>
              </a:tr>
              <a:tr h="295167">
                <a:tc>
                  <a:txBody>
                    <a:bodyPr/>
                    <a:lstStyle/>
                    <a:p>
                      <a:pPr marL="6350" indent="-6350" algn="l">
                        <a:lnSpc>
                          <a:spcPct val="107000"/>
                        </a:lnSpc>
                        <a:spcAft>
                          <a:spcPts val="0"/>
                        </a:spcAft>
                      </a:pPr>
                      <a:r>
                        <a:rPr lang="en-IN" sz="1000">
                          <a:effectLst/>
                        </a:rPr>
                        <a:t>PIN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(6)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05772072"/>
                  </a:ext>
                </a:extLst>
              </a:tr>
              <a:tr h="309548">
                <a:tc>
                  <a:txBody>
                    <a:bodyPr/>
                    <a:lstStyle/>
                    <a:p>
                      <a:pPr marL="6350" indent="-6350" algn="l">
                        <a:lnSpc>
                          <a:spcPct val="107000"/>
                        </a:lnSpc>
                        <a:spcAft>
                          <a:spcPts val="1280"/>
                        </a:spcAft>
                      </a:pPr>
                      <a:r>
                        <a:rPr lang="en-IN" sz="1000" dirty="0">
                          <a:effectLst/>
                        </a:rPr>
                        <a:t>PHONE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800"/>
                        </a:spcAft>
                      </a:pPr>
                      <a:r>
                        <a:rPr lang="en-IN" sz="1000">
                          <a:effectLst/>
                        </a:rPr>
                        <a:t> </a:t>
                      </a:r>
                      <a:endParaRPr lang="en-IN"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indent="-6350" algn="l">
                        <a:lnSpc>
                          <a:spcPct val="107000"/>
                        </a:lnSpc>
                        <a:spcAft>
                          <a:spcPts val="0"/>
                        </a:spcAft>
                      </a:pPr>
                      <a:r>
                        <a:rPr lang="en-IN" sz="1000" dirty="0">
                          <a:effectLst/>
                        </a:rPr>
                        <a:t>VARCHAR (15) </a:t>
                      </a:r>
                      <a:endParaRPr lang="en-IN"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3785965"/>
                  </a:ext>
                </a:extLst>
              </a:tr>
            </a:tbl>
          </a:graphicData>
        </a:graphic>
      </p:graphicFrame>
    </p:spTree>
    <p:extLst>
      <p:ext uri="{BB962C8B-B14F-4D97-AF65-F5344CB8AC3E}">
        <p14:creationId xmlns:p14="http://schemas.microsoft.com/office/powerpoint/2010/main" val="296029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676</TotalTime>
  <Words>1087</Words>
  <Application>Microsoft Office PowerPoint</Application>
  <PresentationFormat>Widescreen</PresentationFormat>
  <Paragraphs>292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vt:lpstr>
      <vt:lpstr>INTRODUCTION </vt:lpstr>
      <vt:lpstr>OBJECTIVES  </vt:lpstr>
      <vt:lpstr>TOOLS/PLATFORM  </vt:lpstr>
      <vt:lpstr>“School Management System”     DATA FLOW DIAGRAMS (DFD’S)   </vt:lpstr>
      <vt:lpstr>DFD SYMBOLS   </vt:lpstr>
      <vt:lpstr>PROCESSING OF SMS</vt:lpstr>
      <vt:lpstr>DATABASE DESIGN  </vt:lpstr>
      <vt:lpstr>2. STUDENTS</vt:lpstr>
      <vt:lpstr>3. FEE</vt:lpstr>
      <vt:lpstr>4. RESULT</vt:lpstr>
      <vt:lpstr>MODULES USE IN THE PROJECT  </vt:lpstr>
      <vt:lpstr>FUTURE SCOPE OF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Subrata Maity</dc:creator>
  <cp:lastModifiedBy>Subrata Maity</cp:lastModifiedBy>
  <cp:revision>15</cp:revision>
  <dcterms:created xsi:type="dcterms:W3CDTF">2019-03-07T05:53:11Z</dcterms:created>
  <dcterms:modified xsi:type="dcterms:W3CDTF">2019-03-07T17:14:27Z</dcterms:modified>
</cp:coreProperties>
</file>