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91" r:id="rId7"/>
    <p:sldId id="290" r:id="rId8"/>
    <p:sldId id="286" r:id="rId9"/>
    <p:sldId id="292" r:id="rId10"/>
    <p:sldId id="293" r:id="rId11"/>
    <p:sldId id="287" r:id="rId12"/>
    <p:sldId id="296" r:id="rId13"/>
    <p:sldId id="288" r:id="rId14"/>
    <p:sldId id="298" r:id="rId15"/>
    <p:sldId id="299" r:id="rId16"/>
    <p:sldId id="302" r:id="rId17"/>
    <p:sldId id="303" r:id="rId18"/>
    <p:sldId id="300" r:id="rId19"/>
    <p:sldId id="301" r:id="rId20"/>
    <p:sldId id="285" r:id="rId21"/>
    <p:sldId id="294" r:id="rId22"/>
    <p:sldId id="295" r:id="rId23"/>
    <p:sldId id="289" r:id="rId24"/>
    <p:sldId id="307" r:id="rId25"/>
    <p:sldId id="308" r:id="rId26"/>
    <p:sldId id="309" r:id="rId27"/>
    <p:sldId id="310" r:id="rId28"/>
    <p:sldId id="311" r:id="rId29"/>
    <p:sldId id="283" r:id="rId30"/>
    <p:sldId id="284" r:id="rId31"/>
    <p:sldId id="306" r:id="rId32"/>
  </p:sldIdLst>
  <p:sldSz cx="9144000" cy="6858000" type="screen4x3"/>
  <p:notesSz cx="1023302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69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27A27-62BE-4159-ADF6-B700E2DFB5FC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8C65A-B6F5-4568-BCFA-346787D8C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2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22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22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02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2B1F872-8F51-47F1-AA17-945B1328E04B}" type="datetime1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5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184F-251B-4055-9671-2A593FB843CD}" type="datetime1">
              <a:rPr lang="en-GB" smtClean="0"/>
              <a:t>19/05/2021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395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184F-251B-4055-9671-2A593FB843CD}" type="datetime1">
              <a:rPr lang="en-GB" smtClean="0"/>
              <a:t>19/05/2021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45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3B08-67E5-47A3-A513-0A570265EFAC}" type="datetime1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4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790-FD6E-4383-BF7B-AE58634904F8}" type="datetime1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9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82A1-E422-4CAB-8993-9C6C23262541}" type="datetime1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306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4C73-4DCF-4484-ABCB-63594EF6FF3F}" type="datetime1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1E97A0E8-F401-4B53-88CA-B26444DD73C9}" type="datetime1">
              <a:rPr lang="en-GB" smtClean="0"/>
              <a:t>19/05/2021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AFBB-BDEA-418D-8B9F-B92334D7DF21}" type="datetime1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3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4514-13FC-48D5-B073-F02D755166CB}" type="datetime1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78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C09E-E05E-4110-BBAE-5AB8A1F8724A}" type="datetime1">
              <a:rPr lang="en-GB" smtClean="0"/>
              <a:t>19/05/2021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9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5EF8-D140-4F14-8041-DCAFEF726B0A}" type="datetime1">
              <a:rPr lang="en-GB" smtClean="0"/>
              <a:t>19/05/2021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184F-251B-4055-9671-2A593FB843CD}" type="datetime1">
              <a:rPr lang="en-GB" smtClean="0"/>
              <a:t>19/05/2021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456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184F-251B-4055-9671-2A593FB843CD}" type="datetime1">
              <a:rPr lang="en-GB" smtClean="0"/>
              <a:t>19/05/2021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3286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44C-DAA6-4DD7-8C03-D717848A2A83}" type="datetime1">
              <a:rPr lang="en-GB" smtClean="0"/>
              <a:t>19/05/2021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019184F-251B-4055-9671-2A593FB843CD}" type="datetime1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6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12" y="1767002"/>
            <a:ext cx="9070776" cy="2166054"/>
          </a:xfrm>
        </p:spPr>
        <p:txBody>
          <a:bodyPr>
            <a:noAutofit/>
          </a:bodyPr>
          <a:lstStyle/>
          <a:p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Mini-Project </a:t>
            </a:r>
            <a:b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</a:t>
            </a:fld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63F836-D568-4E0E-948F-BFBBC7E1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50" y="4437112"/>
            <a:ext cx="6858000" cy="1655762"/>
          </a:xfrm>
        </p:spPr>
        <p:txBody>
          <a:bodyPr>
            <a:normAutofit fontScale="62500" lnSpcReduction="2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GVHD: TS.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Dũng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11: </a:t>
            </a:r>
          </a:p>
          <a:p>
            <a:pPr lvl="7"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 Văn Hòa - 20173122</a:t>
            </a:r>
          </a:p>
          <a:p>
            <a:pPr lvl="7" algn="l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Văn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- 20173313</a:t>
            </a:r>
          </a:p>
          <a:p>
            <a:pPr lvl="7"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- 20183578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61E8-E068-4A1D-96E3-5D88E1BD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Genetic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04AA1-0DEC-46A4-AC1D-42A0F367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A79B77-F9CB-44F8-9AE7-33F630076D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929"/>
            <a:ext cx="897403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85472B-CC85-4247-887E-56C1F791BCAC}"/>
              </a:ext>
            </a:extLst>
          </p:cNvPr>
          <p:cNvSpPr txBox="1"/>
          <p:nvPr/>
        </p:nvSpPr>
        <p:spPr>
          <a:xfrm>
            <a:off x="628650" y="1102650"/>
            <a:ext cx="355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39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26F7-EA1A-41AE-8BFD-5C28381A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0D22-328A-43DE-8DF1-79EE4F9D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Phương pháp mã hóa lời giải: mã hóa hoán vị</a:t>
            </a:r>
            <a:endParaRPr lang="vi-VN" sz="2400" b="0" i="0" u="none" strike="noStrike" dirty="0">
              <a:solidFill>
                <a:srgbClr val="3F3F3F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89323-3EA5-4D8A-89F6-2EDB339F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2528A-F086-4A76-B256-26755F9D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25" y="2193626"/>
            <a:ext cx="3438525" cy="3190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D72E02-01C4-4518-B5DA-060E27AC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044" y="5476541"/>
            <a:ext cx="3819885" cy="7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4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AF61-EB50-4C99-8095-5ED52645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Genetic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04944-F44F-4AF5-86DC-B13739BF0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Định </a:t>
                </a:r>
                <a:r>
                  <a:rPr lang="en-US" sz="2000" dirty="0" err="1"/>
                  <a:t>nghĩa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hàm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tính</a:t>
                </a:r>
                <a:r>
                  <a:rPr lang="en-US" sz="2000" dirty="0"/>
                  <a:t> fitness: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dirty="0" err="1"/>
                  <a:t>Gọi</a:t>
                </a:r>
                <a:r>
                  <a:rPr lang="en-US" sz="2000" dirty="0"/>
                  <a:t>:  - c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độ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dài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đường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từ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nút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nút</a:t>
                </a:r>
                <a:r>
                  <a:rPr lang="en-US" sz="2000" dirty="0"/>
                  <a:t> j</a:t>
                </a:r>
              </a:p>
              <a:p>
                <a:pPr marL="0" indent="0">
                  <a:buNone/>
                </a:pPr>
                <a:r>
                  <a:rPr lang="en-US" sz="2000" dirty="0"/>
                  <a:t>	  - p</a:t>
                </a:r>
                <a:r>
                  <a:rPr lang="en-US" sz="2000" baseline="-25000" dirty="0"/>
                  <a:t> </a:t>
                </a:r>
                <a:r>
                  <a:rPr lang="en-US" sz="2000" dirty="0" err="1"/>
                  <a:t>thời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người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hàng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đến</a:t>
                </a:r>
                <a:r>
                  <a:rPr lang="en-US" sz="2000" dirty="0"/>
                  <a:t> j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- e , l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ràng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buộc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thời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nút</a:t>
                </a:r>
                <a:r>
                  <a:rPr lang="en-US" sz="2000" dirty="0"/>
                  <a:t> j</a:t>
                </a:r>
              </a:p>
              <a:p>
                <a:pPr marL="0" indent="0">
                  <a:buNone/>
                </a:pPr>
                <a:r>
                  <a:rPr lang="en-US" sz="2000" dirty="0"/>
                  <a:t>	  - F ban </a:t>
                </a:r>
                <a:r>
                  <a:rPr lang="en-US" sz="2000" dirty="0" err="1"/>
                  <a:t>đầu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khởi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tạo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bằng</a:t>
                </a:r>
                <a:r>
                  <a:rPr lang="en-US" sz="2000" dirty="0"/>
                  <a:t>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F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+2∗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20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04944-F44F-4AF5-86DC-B13739BF0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7C6BA-F65E-48CD-A2AE-45E0A830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7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9CA-52A7-4669-B64F-389005B0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9A60-2F6D-4C6B-9FAE-C6841DD5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Toán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tử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lai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ghép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:</a:t>
            </a:r>
            <a:endParaRPr lang="en-US" sz="2100" b="0" i="0" u="none" strike="noStrike" dirty="0">
              <a:solidFill>
                <a:srgbClr val="3F3F3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Chọn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ngẫu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nhiên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hai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cá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thể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cha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mẹ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trong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quần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thể</a:t>
            </a:r>
            <a:endParaRPr lang="en-US" sz="2100" b="0" i="0" u="none" strike="noStrike" dirty="0">
              <a:solidFill>
                <a:srgbClr val="3F3F3F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Chọn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ngẫu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nhiên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hai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điểm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cắt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trên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gen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Thực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hiện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trao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đổi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chéo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gen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của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hai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cá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thể</a:t>
            </a:r>
            <a:endParaRPr lang="en-US" sz="2100" b="0" i="0" u="none" strike="noStrike" dirty="0">
              <a:solidFill>
                <a:srgbClr val="3F3F3F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Chỉnh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sửa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gen,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loại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bỏ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các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phần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tử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trùng</a:t>
            </a:r>
            <a:r>
              <a:rPr lang="en-US" sz="21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1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lặp</a:t>
            </a:r>
            <a:endParaRPr lang="en-US" sz="2100" b="0" i="0" u="none" strike="noStrike" dirty="0">
              <a:solidFill>
                <a:srgbClr val="3F3F3F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AE0F8-3AE1-4F86-AE5E-68845624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D58EC-D120-4AFD-BB49-0B21DDD2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429000"/>
            <a:ext cx="3456384" cy="282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1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281A-ABC0-46DC-8F1A-57F65A4F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B880-E78E-4CA1-94B5-68FB2714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Kiểm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sửa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gen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hợp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lệ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FE591-5561-408E-8FDC-27E4844E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07100-337C-4692-9435-6C9985F4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33587"/>
            <a:ext cx="53054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145B-C775-4098-BBBD-F1A468EB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466C-C2E6-4516-BDBB-2BF316301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Toán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tử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đột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biến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:</a:t>
            </a:r>
            <a:endParaRPr lang="en-US" sz="2000" b="0" i="0" u="none" strike="noStrike" dirty="0">
              <a:solidFill>
                <a:srgbClr val="3F3F3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Chọn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ngẫu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nhiên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hai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cá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thể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cha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mẹ</a:t>
            </a:r>
            <a:endParaRPr lang="en-US" sz="2000" b="0" i="0" u="none" strike="noStrike" dirty="0">
              <a:solidFill>
                <a:srgbClr val="3F3F3F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Chọn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ngẫu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nhiên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hai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điểm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cắt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trên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gen</a:t>
            </a:r>
          </a:p>
          <a:p>
            <a:pPr marL="742950" lvl="1" indent="-285750" rtl="0" fontAlgn="base"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Đảo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đoạn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gen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giữa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hai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điểm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cắt</a:t>
            </a: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2000" b="0" i="0" u="none" strike="noStrike" dirty="0" err="1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đó</a:t>
            </a:r>
            <a:endParaRPr lang="en-US" sz="2000" b="0" i="0" u="none" strike="noStrike" dirty="0">
              <a:solidFill>
                <a:srgbClr val="3F3F3F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652AC-A2E3-4738-81C5-1145A3D3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15</a:t>
            </a:fld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376201-7AE7-4BA0-82CE-DA144CC6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4818306" cy="255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79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00B9-04CD-4FF1-9B69-FF516FF3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7FF5-1460-491B-AD93-ACB3AC57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Các phương pháp chọn lọc:</a:t>
            </a:r>
            <a:endParaRPr lang="vi-VN" sz="3200" b="0" dirty="0">
              <a:effectLst/>
            </a:endParaRPr>
          </a:p>
          <a:p>
            <a:pPr marL="114300" indent="0" rtl="0">
              <a:spcBef>
                <a:spcPts val="375"/>
              </a:spcBef>
              <a:spcAft>
                <a:spcPts val="0"/>
              </a:spcAft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70% cá thể tốt nhất và 30% các thể tồi nhất để cho sang thế hệ sau</a:t>
            </a:r>
            <a:endParaRPr lang="vi-VN" sz="3200" b="0" dirty="0">
              <a:effectLst/>
            </a:endParaRPr>
          </a:p>
          <a:p>
            <a:pPr marL="114300" indent="0" rtl="0">
              <a:spcBef>
                <a:spcPts val="375"/>
              </a:spcBef>
              <a:spcAft>
                <a:spcPts val="0"/>
              </a:spcAft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Chọn lọc theo bánh xe roulette</a:t>
            </a:r>
            <a:endParaRPr lang="vi-VN" sz="3200" b="0" dirty="0">
              <a:effectLst/>
            </a:endParaRPr>
          </a:p>
          <a:p>
            <a:pPr marL="112712" indent="0" rtl="0">
              <a:spcBef>
                <a:spcPts val="375"/>
              </a:spcBef>
              <a:spcAft>
                <a:spcPts val="0"/>
              </a:spcAft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50% cá thể tốt nhất của thể hệ cha và 50% cá thể tốt nhất trong các con mới tạo ra</a:t>
            </a:r>
            <a:endParaRPr lang="vi-VN" sz="3200" b="0" dirty="0">
              <a:effectLst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Qua kết quả thực </a:t>
            </a:r>
            <a:r>
              <a:rPr lang="vi-VN" sz="2000" b="0" i="0" u="none" strike="noStrike" dirty="0">
                <a:solidFill>
                  <a:srgbClr val="3F3F3F"/>
                </a:solidFill>
                <a:effectLst/>
                <a:latin typeface="Calibri" panose="020F0502020204030204" pitchFamily="34" charset="0"/>
              </a:rPr>
              <a:t>nghiêm lựa chọn phương pháp 1 cho kết quả tốt hơn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D448-5B0D-4E25-A9AA-F1D33CBB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74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5377-6843-4C68-B00C-A6E252F0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MIP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3A444-535E-483A-9E44-E361425F7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3851"/>
                <a:ext cx="7886700" cy="48196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Ký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b="0" dirty="0">
                  <a:latin typeface="Arial" panose="020B0604020202020204" pitchFamily="34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quyết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j) = 1: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lộ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j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x(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)=0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ngược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x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1}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: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người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giao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ở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 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người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giao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sớm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yêu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sẽ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đợi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). 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,…, T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</a:p>
              <a:p>
                <a:pPr lvl="1"/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):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thời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điểm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người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giao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hàng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bắt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đầu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phục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vụ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tại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điểm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,…, T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</a:p>
              <a:p>
                <a:pPr lvl="1"/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là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biến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nhị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phân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b(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)=1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thì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p(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)&gt;=e(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và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ngược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lại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1}</a:t>
                </a:r>
              </a:p>
              <a:p>
                <a:pPr lvl="1"/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y(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):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độ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dài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lộ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trình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từ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0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đến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,…, C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</a:p>
              <a:p>
                <a:pPr lvl="1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3A444-535E-483A-9E44-E361425F7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3851"/>
                <a:ext cx="7886700" cy="4819650"/>
              </a:xfrm>
              <a:blipFill>
                <a:blip r:embed="rId2"/>
                <a:stretch>
                  <a:fillRect l="-1005" t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FE439-CA3E-4F20-843D-7E1E186A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2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46E7-BFE8-43CF-8E6C-C65F139D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MIP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B04B1-F885-4211-A021-BD0A6463B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1697"/>
                <a:ext cx="8191822" cy="4643461"/>
              </a:xfrm>
            </p:spPr>
            <p:txBody>
              <a:bodyPr>
                <a:noAutofit/>
              </a:bodyPr>
              <a:lstStyle/>
              <a:p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w(0) = 0, p(0) = 0, y(0) = 0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3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3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3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1, 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23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{1,…,</a:t>
                </a:r>
                <a:r>
                  <a:rPr lang="en-GB" sz="23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n-1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 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Ràng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buộc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cân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bằng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luồng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cho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các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điểm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0 &lt; 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&lt; n)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3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 1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3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3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</a:t>
                </a:r>
                <a:endParaRPr lang="en-GB" sz="23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d(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t(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== p(j) </a:t>
                </a:r>
                <a:r>
                  <a:rPr lang="en-US" sz="2300" dirty="0" err="1"/>
                  <a:t>nếu</a:t>
                </a:r>
                <a:r>
                  <a:rPr lang="en-US" sz="2300" dirty="0"/>
                  <a:t> </a:t>
                </a:r>
                <a:r>
                  <a:rPr lang="en-US" sz="2300" dirty="0" err="1"/>
                  <a:t>i</a:t>
                </a:r>
                <a:r>
                  <a:rPr lang="en-US" sz="2300" dirty="0"/>
                  <a:t> </a:t>
                </a:r>
                <a:r>
                  <a:rPr lang="en-US" sz="2300" b="0" i="0" dirty="0">
                    <a:solidFill>
                      <a:srgbClr val="666666"/>
                    </a:solidFill>
                    <a:effectLst/>
                    <a:latin typeface="fira sans"/>
                  </a:rPr>
                  <a:t>→ j</a:t>
                </a:r>
                <a:endParaRPr lang="en-GB" sz="23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d(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t(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INF*(1-x(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j)) </a:t>
                </a:r>
                <a14:m>
                  <m:oMath xmlns:m="http://schemas.openxmlformats.org/officeDocument/2006/math">
                    <m:r>
                      <a:rPr lang="en-GB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≥</m:t>
                    </m:r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p(j),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{0,…,n}</a:t>
                </a:r>
              </a:p>
              <a:p>
                <a:pPr lvl="1"/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d(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t(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INF*(x(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j) - 1) </a:t>
                </a:r>
                <a14:m>
                  <m:oMath xmlns:m="http://schemas.openxmlformats.org/officeDocument/2006/math">
                    <m:r>
                      <a:rPr lang="en-GB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</m:t>
                    </m:r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p(j),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{0,…,n}</a:t>
                </a:r>
              </a:p>
              <a:p>
                <a:r>
                  <a:rPr lang="en-US" sz="2300" dirty="0"/>
                  <a:t>y(</a:t>
                </a:r>
                <a:r>
                  <a:rPr lang="en-US" sz="2300" dirty="0" err="1"/>
                  <a:t>i</a:t>
                </a:r>
                <a:r>
                  <a:rPr lang="en-US" sz="2300" dirty="0"/>
                  <a:t>) + c(</a:t>
                </a:r>
                <a:r>
                  <a:rPr lang="en-US" sz="2300" dirty="0" err="1"/>
                  <a:t>i,j</a:t>
                </a:r>
                <a:r>
                  <a:rPr lang="en-US" sz="2300" dirty="0"/>
                  <a:t>) == y(j) </a:t>
                </a:r>
                <a:r>
                  <a:rPr lang="en-US" sz="2300" dirty="0" err="1"/>
                  <a:t>nếu</a:t>
                </a:r>
                <a:r>
                  <a:rPr lang="en-US" sz="2300" dirty="0"/>
                  <a:t> </a:t>
                </a:r>
                <a:r>
                  <a:rPr lang="en-US" sz="2300" dirty="0" err="1"/>
                  <a:t>i</a:t>
                </a:r>
                <a:r>
                  <a:rPr lang="en-US" sz="2300" dirty="0"/>
                  <a:t> </a:t>
                </a:r>
                <a:r>
                  <a:rPr lang="en-US" sz="2300" b="0" i="0" dirty="0">
                    <a:solidFill>
                      <a:srgbClr val="666666"/>
                    </a:solidFill>
                    <a:effectLst/>
                    <a:latin typeface="fira sans"/>
                  </a:rPr>
                  <a:t>→ j</a:t>
                </a:r>
                <a:endParaRPr lang="en-US" sz="2300" dirty="0"/>
              </a:p>
              <a:p>
                <a:pPr lvl="1"/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y(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c(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INF * (1-x(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j)) </a:t>
                </a:r>
                <a14:m>
                  <m:oMath xmlns:m="http://schemas.openxmlformats.org/officeDocument/2006/math">
                    <m:r>
                      <a:rPr lang="en-GB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≥</m:t>
                    </m:r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y(j),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{0,…,n}</a:t>
                </a:r>
              </a:p>
              <a:p>
                <a:pPr lvl="1"/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y(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c(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INF * (x(</a:t>
                </a:r>
                <a:r>
                  <a:rPr lang="en-GB" sz="23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j) - 1) </a:t>
                </a:r>
                <a14:m>
                  <m:oMath xmlns:m="http://schemas.openxmlformats.org/officeDocument/2006/math">
                    <m:r>
                      <a:rPr lang="en-GB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</m:t>
                    </m:r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y(j),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23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{0,…,n}</a:t>
                </a:r>
              </a:p>
              <a:p>
                <a:pPr lvl="1"/>
                <a:endParaRPr lang="en-GB" sz="23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B04B1-F885-4211-A021-BD0A6463B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1697"/>
                <a:ext cx="8191822" cy="4643461"/>
              </a:xfrm>
              <a:blipFill>
                <a:blip r:embed="rId2"/>
                <a:stretch>
                  <a:fillRect l="-2604" t="-3018" r="-149" b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C9F8B-2F36-4BDB-9AFF-9CC85FAA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3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3A0D-4C00-4FB1-9E2C-11F39F5E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MIP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09BC2-D7CE-4D4E-B71C-E73B2922F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3850"/>
                <a:ext cx="7886700" cy="481965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l(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), 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24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{0,1,…,</a:t>
                </a:r>
                <a:r>
                  <a:rPr lang="en-GB" sz="24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</a:p>
              <a:p>
                <a:r>
                  <a:rPr lang="en-US" sz="2400" dirty="0"/>
                  <a:t>b(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== 1 </a:t>
                </a:r>
                <a:r>
                  <a:rPr lang="en-US" sz="2400" dirty="0" err="1"/>
                  <a:t>nếu</a:t>
                </a:r>
                <a:r>
                  <a:rPr lang="en-US" sz="2400" dirty="0"/>
                  <a:t> 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p(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)&gt;=e(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  <a:endParaRPr lang="en-US" sz="2400" dirty="0"/>
              </a:p>
              <a:p>
                <a:pPr lvl="1"/>
                <a:r>
                  <a:rPr lang="en-US" sz="2000" dirty="0"/>
                  <a:t>INF * (b(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-1) + e(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p(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),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{0,1,…,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lang="en-US" sz="2000" dirty="0"/>
              </a:p>
              <a:p>
                <a:pPr lvl="1"/>
                <a:r>
                  <a:rPr lang="en-US" sz="2000" dirty="0"/>
                  <a:t>p(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– INF * b(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e(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),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{0,1,…,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</a:p>
              <a:p>
                <a:r>
                  <a:rPr lang="en-US" sz="2400" dirty="0"/>
                  <a:t>w(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= max(p(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), e(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))</a:t>
                </a:r>
              </a:p>
              <a:p>
                <a:pPr lvl="1"/>
                <a:r>
                  <a:rPr lang="en-US" sz="2000" dirty="0"/>
                  <a:t>w(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e(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),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{0,…,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lang="en-US" sz="2000" dirty="0"/>
              </a:p>
              <a:p>
                <a:pPr lvl="1"/>
                <a:r>
                  <a:rPr lang="en-US" sz="2000" dirty="0"/>
                  <a:t>w(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p(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),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{0,…,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lang="en-US" sz="2400" dirty="0"/>
              </a:p>
              <a:p>
                <a:pPr lvl="1"/>
                <a:r>
                  <a:rPr lang="en-US" sz="2000" dirty="0"/>
                  <a:t>w(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p(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+ INF * (1-b(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)),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{0,…,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lang="en-US" sz="2000" dirty="0"/>
              </a:p>
              <a:p>
                <a:pPr lvl="1"/>
                <a:r>
                  <a:rPr lang="en-US" sz="2000" dirty="0"/>
                  <a:t>w(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e(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+ INF * b(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),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{0,…,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Hàm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tiêu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thiểu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hóa</a:t>
                </a: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200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20040" lvl="1" indent="0" algn="ctr">
                  <a:buNone/>
                </a:pPr>
                <a:endParaRPr lang="en-GB" sz="3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09BC2-D7CE-4D4E-B71C-E73B2922F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3850"/>
                <a:ext cx="7886700" cy="4819651"/>
              </a:xfrm>
              <a:blipFill>
                <a:blip r:embed="rId2"/>
                <a:stretch>
                  <a:fillRect l="-1005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AD05-EC05-434C-869C-24E2F585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5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E60D-A759-4F48-BF44-C3724AF9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E249-272B-4DBA-B68E-3FBA5388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MIP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SEC)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CP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Genetic Algorithm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MIP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CBLSVR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Heuristic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8DAD2-1487-4C70-B7C3-1D5074D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72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C388-EC3F-4D60-8709-B89D2A69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CBLS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0AD3-FE68-4198-A448-FCA7CDC9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EarliestArrivalTimeVR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constraint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CEarliestArrivalTimeVR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violations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point.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TotalCostVR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02AA-ABDB-4FEE-9151-2EC75BA7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6606-6840-41FC-ACDA-E8528E5F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B00D-E59D-43AC-81D9-F0C6D386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hang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min.Kết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8F8BF-092A-488C-ADED-6DE5277B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60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1844-A61E-4DB5-8BA0-E9E1C31D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214D-ED0D-4E6B-B10A-772CB450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3851"/>
            <a:ext cx="8191822" cy="4483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f(x) min (x:0-&gt;n-1 ; f(x):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:0-x1-x2-…-x-0)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N:số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Timeviolations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][0||1]: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(i:0-&gt;n-1||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timeviolations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][0]: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Timeviolations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][1]: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  (i:0-&gt;n-1)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][j]: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0-&gt;n-1 ;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!=j)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][j]: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0-&gt;n-1 ;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!=j)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8343-C7A2-458A-A5D4-343C9423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20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9D6C-4476-4387-8E19-C42E29D0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8A80-0066-4ECA-B322-A66B503F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]: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(i:0-&gt;n-1)</a:t>
            </a:r>
          </a:p>
          <a:p>
            <a:pPr lvl="1"/>
            <a:r>
              <a:rPr lang="en-US" dirty="0" err="1"/>
              <a:t>X_min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((i:0-&gt;n-1)</a:t>
            </a:r>
          </a:p>
          <a:p>
            <a:pPr lvl="1"/>
            <a:r>
              <a:rPr lang="en-US" dirty="0"/>
              <a:t>Time[</a:t>
            </a:r>
            <a:r>
              <a:rPr lang="en-US" dirty="0" err="1"/>
              <a:t>i</a:t>
            </a:r>
            <a:r>
              <a:rPr lang="en-US" dirty="0"/>
              <a:t>]: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(i:0-&gt;n-1)</a:t>
            </a:r>
          </a:p>
          <a:p>
            <a:r>
              <a:rPr lang="en-US" dirty="0"/>
              <a:t>Vi </a:t>
            </a:r>
            <a:r>
              <a:rPr lang="en-US" dirty="0" err="1"/>
              <a:t>phạm</a:t>
            </a:r>
            <a:r>
              <a:rPr lang="en-US" dirty="0"/>
              <a:t>: Time(</a:t>
            </a:r>
            <a:r>
              <a:rPr lang="en-US" dirty="0" err="1"/>
              <a:t>i</a:t>
            </a:r>
            <a:r>
              <a:rPr lang="en-US" dirty="0"/>
              <a:t>)&gt;</a:t>
            </a:r>
            <a:r>
              <a:rPr lang="en-US" dirty="0" err="1"/>
              <a:t>timeviolations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][1]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4420C-5D54-47BB-97FE-FE5CF929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3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18EC-AC14-43B6-9CEA-B927A3E4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3C96-6734-4438-938E-45B6602A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14F0E-4FFB-489D-A532-556A7B08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24</a:t>
            </a:fld>
            <a:endParaRPr lang="en-GB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BB56088-ADF4-4A88-8EF1-35600C59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77" y="2074306"/>
            <a:ext cx="7048822" cy="177662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4257980-9E8C-4F30-9C23-0030BE4AD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7" y="3573016"/>
            <a:ext cx="7172927" cy="22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69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CC57-024D-4DF7-8273-845DE285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F5F5-2EE0-4801-9B38-3F0A9C44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6CD71-BF66-4851-9DA6-3C0668F7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25</a:t>
            </a:fld>
            <a:endParaRPr lang="en-GB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7449514-84B4-442D-ADCA-AAEF89AB0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90091"/>
            <a:ext cx="7416824" cy="22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17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26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052736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C6DC2C2-A296-4DDF-BBC1-D8A5F2AB6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733330"/>
              </p:ext>
            </p:extLst>
          </p:nvPr>
        </p:nvGraphicFramePr>
        <p:xfrm>
          <a:off x="146304" y="1196752"/>
          <a:ext cx="8818183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50">
                  <a:extLst>
                    <a:ext uri="{9D8B030D-6E8A-4147-A177-3AD203B41FA5}">
                      <a16:colId xmlns:a16="http://schemas.microsoft.com/office/drawing/2014/main" val="1667489795"/>
                    </a:ext>
                  </a:extLst>
                </a:gridCol>
                <a:gridCol w="1190771">
                  <a:extLst>
                    <a:ext uri="{9D8B030D-6E8A-4147-A177-3AD203B41FA5}">
                      <a16:colId xmlns:a16="http://schemas.microsoft.com/office/drawing/2014/main" val="1106884390"/>
                    </a:ext>
                  </a:extLst>
                </a:gridCol>
                <a:gridCol w="1389234">
                  <a:extLst>
                    <a:ext uri="{9D8B030D-6E8A-4147-A177-3AD203B41FA5}">
                      <a16:colId xmlns:a16="http://schemas.microsoft.com/office/drawing/2014/main" val="3780006935"/>
                    </a:ext>
                  </a:extLst>
                </a:gridCol>
                <a:gridCol w="1389234">
                  <a:extLst>
                    <a:ext uri="{9D8B030D-6E8A-4147-A177-3AD203B41FA5}">
                      <a16:colId xmlns:a16="http://schemas.microsoft.com/office/drawing/2014/main" val="173196291"/>
                    </a:ext>
                  </a:extLst>
                </a:gridCol>
                <a:gridCol w="1290002">
                  <a:extLst>
                    <a:ext uri="{9D8B030D-6E8A-4147-A177-3AD203B41FA5}">
                      <a16:colId xmlns:a16="http://schemas.microsoft.com/office/drawing/2014/main" val="1725774160"/>
                    </a:ext>
                  </a:extLst>
                </a:gridCol>
                <a:gridCol w="1190771">
                  <a:extLst>
                    <a:ext uri="{9D8B030D-6E8A-4147-A177-3AD203B41FA5}">
                      <a16:colId xmlns:a16="http://schemas.microsoft.com/office/drawing/2014/main" val="2564451965"/>
                    </a:ext>
                  </a:extLst>
                </a:gridCol>
                <a:gridCol w="1167221">
                  <a:extLst>
                    <a:ext uri="{9D8B030D-6E8A-4147-A177-3AD203B41FA5}">
                      <a16:colId xmlns:a16="http://schemas.microsoft.com/office/drawing/2014/main" val="1958784072"/>
                    </a:ext>
                  </a:extLst>
                </a:gridCol>
              </a:tblGrid>
              <a:tr h="396044">
                <a:tc rowSpan="2"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thước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MIP(SEC)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logic)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54881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725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565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31861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3766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47389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527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25537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40868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74103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106.339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19523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914,232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1127.666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16.326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1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38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1CA896E-BB79-4F0B-8624-7D5FA8C5E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133151"/>
              </p:ext>
            </p:extLst>
          </p:nvPr>
        </p:nvGraphicFramePr>
        <p:xfrm>
          <a:off x="146304" y="1885329"/>
          <a:ext cx="8640959" cy="402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15">
                  <a:extLst>
                    <a:ext uri="{9D8B030D-6E8A-4147-A177-3AD203B41FA5}">
                      <a16:colId xmlns:a16="http://schemas.microsoft.com/office/drawing/2014/main" val="1809756620"/>
                    </a:ext>
                  </a:extLst>
                </a:gridCol>
                <a:gridCol w="1422403">
                  <a:extLst>
                    <a:ext uri="{9D8B030D-6E8A-4147-A177-3AD203B41FA5}">
                      <a16:colId xmlns:a16="http://schemas.microsoft.com/office/drawing/2014/main" val="1106884390"/>
                    </a:ext>
                  </a:extLst>
                </a:gridCol>
                <a:gridCol w="1246298">
                  <a:extLst>
                    <a:ext uri="{9D8B030D-6E8A-4147-A177-3AD203B41FA5}">
                      <a16:colId xmlns:a16="http://schemas.microsoft.com/office/drawing/2014/main" val="309587300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85495081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82239025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68501973"/>
                    </a:ext>
                  </a:extLst>
                </a:gridCol>
                <a:gridCol w="1046911">
                  <a:extLst>
                    <a:ext uri="{9D8B030D-6E8A-4147-A177-3AD203B41FA5}">
                      <a16:colId xmlns:a16="http://schemas.microsoft.com/office/drawing/2014/main" val="853937687"/>
                    </a:ext>
                  </a:extLst>
                </a:gridCol>
              </a:tblGrid>
              <a:tr h="4383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ớc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Genetic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54881"/>
                  </a:ext>
                </a:extLst>
              </a:tr>
              <a:tr h="438345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f_min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f_max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f_avg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f_std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_dev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t_avg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7255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5654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318615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13.932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37662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1602.9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261442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78.094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119617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606.16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264.474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029042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4498.4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308.39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17427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27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9C846A-AB02-4454-B5FE-C367B7215F37}"/>
              </a:ext>
            </a:extLst>
          </p:cNvPr>
          <p:cNvSpPr txBox="1"/>
          <p:nvPr/>
        </p:nvSpPr>
        <p:spPr>
          <a:xfrm>
            <a:off x="146304" y="1326592"/>
            <a:ext cx="600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Chạy</a:t>
            </a:r>
            <a:r>
              <a:rPr lang="en-US" sz="2400" dirty="0"/>
              <a:t> 10 </a:t>
            </a:r>
            <a:r>
              <a:rPr lang="en-US" sz="2400" dirty="0" err="1"/>
              <a:t>lần</a:t>
            </a:r>
            <a:r>
              <a:rPr lang="en-US" sz="2400" dirty="0"/>
              <a:t>,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5 </a:t>
            </a:r>
            <a:r>
              <a:rPr lang="en-US" sz="2400" dirty="0" err="1"/>
              <a:t>phút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403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28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9C846A-AB02-4454-B5FE-C367B7215F37}"/>
              </a:ext>
            </a:extLst>
          </p:cNvPr>
          <p:cNvSpPr txBox="1"/>
          <p:nvPr/>
        </p:nvSpPr>
        <p:spPr>
          <a:xfrm>
            <a:off x="146304" y="1326592"/>
            <a:ext cx="600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Chạy</a:t>
            </a:r>
            <a:r>
              <a:rPr lang="en-US" sz="2400" dirty="0"/>
              <a:t> 10 </a:t>
            </a:r>
            <a:r>
              <a:rPr lang="en-US" sz="2400" dirty="0" err="1"/>
              <a:t>lần</a:t>
            </a:r>
            <a:endParaRPr lang="en-US" sz="2400" dirty="0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3B4824FD-0A44-488F-8199-AFCE49749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208671"/>
              </p:ext>
            </p:extLst>
          </p:nvPr>
        </p:nvGraphicFramePr>
        <p:xfrm>
          <a:off x="146304" y="1885329"/>
          <a:ext cx="8640959" cy="324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915">
                  <a:extLst>
                    <a:ext uri="{9D8B030D-6E8A-4147-A177-3AD203B41FA5}">
                      <a16:colId xmlns:a16="http://schemas.microsoft.com/office/drawing/2014/main" val="1809756620"/>
                    </a:ext>
                  </a:extLst>
                </a:gridCol>
                <a:gridCol w="1422403">
                  <a:extLst>
                    <a:ext uri="{9D8B030D-6E8A-4147-A177-3AD203B41FA5}">
                      <a16:colId xmlns:a16="http://schemas.microsoft.com/office/drawing/2014/main" val="1106884390"/>
                    </a:ext>
                  </a:extLst>
                </a:gridCol>
                <a:gridCol w="1246298">
                  <a:extLst>
                    <a:ext uri="{9D8B030D-6E8A-4147-A177-3AD203B41FA5}">
                      <a16:colId xmlns:a16="http://schemas.microsoft.com/office/drawing/2014/main" val="309587300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85495081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82239025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68501973"/>
                    </a:ext>
                  </a:extLst>
                </a:gridCol>
                <a:gridCol w="1046911">
                  <a:extLst>
                    <a:ext uri="{9D8B030D-6E8A-4147-A177-3AD203B41FA5}">
                      <a16:colId xmlns:a16="http://schemas.microsoft.com/office/drawing/2014/main" val="853937687"/>
                    </a:ext>
                  </a:extLst>
                </a:gridCol>
              </a:tblGrid>
              <a:tr h="4383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ớc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Heuristic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54881"/>
                  </a:ext>
                </a:extLst>
              </a:tr>
              <a:tr h="438345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f_min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f_max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f_avg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f_std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_dev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t_avg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7255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25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25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25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25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0.11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5654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445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445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445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445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0.13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318615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10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370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370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370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370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0.29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37662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20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832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832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832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832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261442"/>
                  </a:ext>
                </a:extLst>
              </a:tr>
              <a:tr h="438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80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3216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lâu</a:t>
                      </a:r>
                      <a:r>
                        <a:rPr lang="en-US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11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45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A97A-5C22-4881-A8D5-F1992CDE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D3A9-F518-4E43-A172-E69BC3A0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1,2,…, 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(s).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t0,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790B-B295-4316-AEFF-6522D0BE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4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E199-B9AA-4DD2-93C7-7B1E3085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0864-9BD4-4E1B-82BB-F303BF64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Descartes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, l(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2807-CA31-4A28-A42D-A5750E75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7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E15E-7D7F-4796-B82D-6D9D394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MIP (SEC)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4DF92-95D8-4047-9365-72E1EC25F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Ký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quyết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j) = 1: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lộ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j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x(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)=0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ngược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x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1}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: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người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giao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hàng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,…, T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):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thời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điểm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người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giao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hàng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bắt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đầu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phục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vụ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tại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điểm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,…, T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là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biến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nhị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phân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b(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)=1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thì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p(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)&gt;=e(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và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ngược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lại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1}</a:t>
                </a:r>
              </a:p>
              <a:p>
                <a:pPr lvl="1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4DF92-95D8-4047-9365-72E1EC25F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3E876-CE50-4CFC-86D4-1874EB3F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1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6072-E910-4FD4-9B1D-862EB737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MIP (SEC)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6E049-55B2-4474-9CB4-451C54341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1. w(0) = 0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đúng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đúng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cạnh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1,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{0,1,…,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n-1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3.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Ràng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cấm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chu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GB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</m:t>
                        </m:r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GB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≤ |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| - 1,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mọi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 {0,1,…,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n-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1}, |S|  2</a:t>
                </a:r>
                <a:endParaRPr lang="en-GB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4. w(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d(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t(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M(1-x(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j))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≥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p(j),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{0,…,n-1}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5. w(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d(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t(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i,j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+ M(x(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j) - 1)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p(j),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{0,…,n-1}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6. p(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{0,1,…,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n-1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</a:p>
              <a:p>
                <a:pPr marL="457200" lvl="1" indent="0">
                  <a:buNone/>
                </a:pP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6E049-55B2-4474-9CB4-451C54341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954F8-C2CA-4158-93BB-AA73EA44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5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FA0B-95E4-4CB5-BD3A-912195C7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MIP (SEC)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DADD6-E4BB-46AD-B903-462096B62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3851"/>
                <a:ext cx="7886700" cy="481965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7. M(b(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-1) + e(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{0,…,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n-1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8. p(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– Mb(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{0,…,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n-1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9. w(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{1,…,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n-1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10. w(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{1,…,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n-1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11. w(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+ M(1-b(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)),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{1,…,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n-1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12. w(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+ Mb(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{1,…,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n-1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Hàm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tiêu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thiểu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hóa</a:t>
                </a: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200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DADD6-E4BB-46AD-B903-462096B62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3851"/>
                <a:ext cx="7886700" cy="4819650"/>
              </a:xfrm>
              <a:blipFill>
                <a:blip r:embed="rId2"/>
                <a:stretch>
                  <a:fillRect l="-1005" t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260B-42E0-4938-8923-4CB77D6A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1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40BD-EBD7-415A-9EFD-7B75A0AE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D1F9E-6285-42FF-B52F-6598A82FC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3851"/>
                <a:ext cx="8263830" cy="44831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Tạo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logic n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trở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quyết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lộ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x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{1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,…,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n}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y(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dài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lộ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0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y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</a:t>
                </a:r>
              </a:p>
              <a:p>
                <a:pPr marL="457200" lvl="1" indent="0">
                  <a:buNone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,…,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C}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là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thời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điểm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người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giao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hàng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đến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điểm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,…,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T}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w(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là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thời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điểm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người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giao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hàng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bắt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đầu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phục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vụ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tại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điểm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miền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giá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trị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D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w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</a:t>
                </a:r>
                <a:r>
                  <a:rPr lang="en-GB" sz="2000" i="1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)) = {0</a:t>
                </a:r>
                <a:r>
                  <a:rPr lang="en-GB" sz="2000" i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,…,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T}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D1F9E-6285-42FF-B52F-6598A82FC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3851"/>
                <a:ext cx="8263830" cy="4483100"/>
              </a:xfrm>
              <a:blipFill>
                <a:blip r:embed="rId2"/>
                <a:stretch>
                  <a:fillRect l="-959" t="-2582" r="-221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0FA1F-2108-4428-873E-47C21296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4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091-B529-44E0-AC7C-802AD640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B6896-C9C1-4BA6-95D8-56D3CB601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3851"/>
                <a:ext cx="8335838" cy="44831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1. y(0) = 0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2. p(0) = 0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3. x(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i,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4. x(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x(j),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5. w(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max(p(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), e(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)),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6. x(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j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y(j) = y(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 + c(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j),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7. x(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j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p(j) = w(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 + d(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 + t(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j),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8. p(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l(</a:t>
                </a:r>
                <a:r>
                  <a:rPr lang="en-U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…,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Hàm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tiêu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thiểu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hóa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B6896-C9C1-4BA6-95D8-56D3CB601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3851"/>
                <a:ext cx="8335838" cy="4483100"/>
              </a:xfrm>
              <a:blipFill>
                <a:blip r:embed="rId2"/>
                <a:stretch>
                  <a:fillRect l="-804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8AE7B-B4ED-4FBA-B76E-8D2E4ED2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82755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-theme-by-anhd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45D10BB30FF24E9B27D17B2A30AB4D" ma:contentTypeVersion="0" ma:contentTypeDescription="Create a new document." ma:contentTypeScope="" ma:versionID="c1b84d9f5be6bbc2975bf838b3725a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24F7CD-B28B-4BEA-8F02-2F930DA499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F15E88-0A5C-4DF1-AEEA-3171A5E23C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818180-5F0F-402B-85F5-3D6544903F7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SoICT-PPT-template-hoi-thao-online-theme-by-anhdt</Template>
  <TotalTime>2045</TotalTime>
  <Words>2960</Words>
  <Application>Microsoft Office PowerPoint</Application>
  <PresentationFormat>On-screen Show (4:3)</PresentationFormat>
  <Paragraphs>398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fira sans</vt:lpstr>
      <vt:lpstr>Times New Roman</vt:lpstr>
      <vt:lpstr>SoICT-PPT-template-hoi-thao-online-theme-by-anhdt</vt:lpstr>
      <vt:lpstr>Báo cáo Mini-Project  Tối ưu lập kế hoạch: Giao hàng với ràng buộc về thời gian</vt:lpstr>
      <vt:lpstr>Nội dung trình bày</vt:lpstr>
      <vt:lpstr>1. Phát biểu bài toán</vt:lpstr>
      <vt:lpstr>2. Dữ liệu</vt:lpstr>
      <vt:lpstr>3. MIP (SEC)</vt:lpstr>
      <vt:lpstr>3. MIP (SEC)</vt:lpstr>
      <vt:lpstr>3. MIP (SEC)</vt:lpstr>
      <vt:lpstr>4. CP</vt:lpstr>
      <vt:lpstr>4. CP</vt:lpstr>
      <vt:lpstr>5. Genetic Algorithm</vt:lpstr>
      <vt:lpstr>5. Genetic Algorithm</vt:lpstr>
      <vt:lpstr>5. Genetic Algorithm</vt:lpstr>
      <vt:lpstr>5. Genetic Algorithm</vt:lpstr>
      <vt:lpstr>5. Genetic Algorithm</vt:lpstr>
      <vt:lpstr>5. Genetic Algorithm</vt:lpstr>
      <vt:lpstr>5. Genetic Algorithm</vt:lpstr>
      <vt:lpstr>6. MIP (Sử dụng điểm logic)</vt:lpstr>
      <vt:lpstr>6. MIP (Sử dụng điểm logic)</vt:lpstr>
      <vt:lpstr>6. MIP (Sử dụng điểm logic)</vt:lpstr>
      <vt:lpstr>7. CBLS</vt:lpstr>
      <vt:lpstr>8. Heuristic</vt:lpstr>
      <vt:lpstr>8. Heuristic</vt:lpstr>
      <vt:lpstr>8. Heuristic</vt:lpstr>
      <vt:lpstr>8. Heuristic</vt:lpstr>
      <vt:lpstr>8. Heuristic</vt:lpstr>
      <vt:lpstr>Bảng kết quả thử nghiệm</vt:lpstr>
      <vt:lpstr>Bảng kết quả thử nghiệm</vt:lpstr>
      <vt:lpstr>Bảng kết quả thử nghiệm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Mai Van Hoa 20173122</cp:lastModifiedBy>
  <cp:revision>238</cp:revision>
  <cp:lastPrinted>2017-09-05T07:38:20Z</cp:lastPrinted>
  <dcterms:created xsi:type="dcterms:W3CDTF">2017-06-06T12:12:12Z</dcterms:created>
  <dcterms:modified xsi:type="dcterms:W3CDTF">2021-05-19T10:30:45Z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0x010100D345D10BB30FF24E9B27D17B2A30AB4D</vt:lpwstr>
  </property>
</Properties>
</file>