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FA02EB-E771-6D7A-C329-D7378C724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Ccna</a:t>
            </a:r>
            <a:r>
              <a:rPr lang="en-US" sz="4000" dirty="0"/>
              <a:t>(200-301)</a:t>
            </a:r>
            <a:br>
              <a:rPr lang="en-US" sz="4000" dirty="0"/>
            </a:br>
            <a:r>
              <a:rPr lang="en-US" sz="4000" dirty="0" err="1"/>
              <a:t>ospf</a:t>
            </a:r>
            <a:r>
              <a:rPr lang="en-US" sz="4000" dirty="0"/>
              <a:t> link state protocol</a:t>
            </a:r>
            <a:endParaRPr lang="vi-VN" sz="40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CA989F-3CE0-E031-1305-C48436E3F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879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503B87-6767-EB32-49F6-C8114CE9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1C8F281C-28AC-0ABA-6D1D-7DA0A86860C5}"/>
              </a:ext>
            </a:extLst>
          </p:cNvPr>
          <p:cNvSpPr/>
          <p:nvPr/>
        </p:nvSpPr>
        <p:spPr>
          <a:xfrm>
            <a:off x="2213811" y="3080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71050736-8B84-4EA0-3198-3EFFEE749EDC}"/>
              </a:ext>
            </a:extLst>
          </p:cNvPr>
          <p:cNvSpPr/>
          <p:nvPr/>
        </p:nvSpPr>
        <p:spPr>
          <a:xfrm>
            <a:off x="1864659" y="3064967"/>
            <a:ext cx="1452282" cy="7002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  <a:endParaRPr lang="vi-VN" dirty="0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7327846-D40A-B5CE-6AFB-274249F9FD72}"/>
              </a:ext>
            </a:extLst>
          </p:cNvPr>
          <p:cNvCxnSpPr/>
          <p:nvPr/>
        </p:nvCxnSpPr>
        <p:spPr>
          <a:xfrm flipV="1">
            <a:off x="3316941" y="2922494"/>
            <a:ext cx="672353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161B06C-8CFC-051B-A2E2-C66C58AC2D16}"/>
              </a:ext>
            </a:extLst>
          </p:cNvPr>
          <p:cNvCxnSpPr>
            <a:stCxn id="5" idx="6"/>
          </p:cNvCxnSpPr>
          <p:nvPr/>
        </p:nvCxnSpPr>
        <p:spPr>
          <a:xfrm>
            <a:off x="3316941" y="3415072"/>
            <a:ext cx="663388" cy="6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FD5AB669-E12D-FAF2-B342-2A45AAADD026}"/>
              </a:ext>
            </a:extLst>
          </p:cNvPr>
          <p:cNvSpPr/>
          <p:nvPr/>
        </p:nvSpPr>
        <p:spPr>
          <a:xfrm>
            <a:off x="3998259" y="2471896"/>
            <a:ext cx="1452282" cy="7002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route</a:t>
            </a:r>
            <a:endParaRPr lang="vi-VN" dirty="0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363697EF-68F7-8AF9-78C7-FB0449A76300}"/>
              </a:ext>
            </a:extLst>
          </p:cNvPr>
          <p:cNvSpPr/>
          <p:nvPr/>
        </p:nvSpPr>
        <p:spPr>
          <a:xfrm>
            <a:off x="3954562" y="3860632"/>
            <a:ext cx="1478049" cy="726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Dynamic route</a:t>
            </a:r>
            <a:endParaRPr lang="vi-VN" dirty="0"/>
          </a:p>
        </p:txBody>
      </p: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379707F4-EB04-11F9-80B4-CF026B70582F}"/>
              </a:ext>
            </a:extLst>
          </p:cNvPr>
          <p:cNvCxnSpPr/>
          <p:nvPr/>
        </p:nvCxnSpPr>
        <p:spPr>
          <a:xfrm flipV="1">
            <a:off x="5432611" y="3765176"/>
            <a:ext cx="457201" cy="35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BA2022E-A38C-A7CA-820B-5F1EE65DCE99}"/>
              </a:ext>
            </a:extLst>
          </p:cNvPr>
          <p:cNvCxnSpPr>
            <a:stCxn id="12" idx="6"/>
          </p:cNvCxnSpPr>
          <p:nvPr/>
        </p:nvCxnSpPr>
        <p:spPr>
          <a:xfrm>
            <a:off x="5432611" y="4223703"/>
            <a:ext cx="466851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A5075441-EA65-6AFF-89BE-F996DDCA6AF4}"/>
              </a:ext>
            </a:extLst>
          </p:cNvPr>
          <p:cNvSpPr/>
          <p:nvPr/>
        </p:nvSpPr>
        <p:spPr>
          <a:xfrm>
            <a:off x="5889812" y="3429000"/>
            <a:ext cx="1147482" cy="6140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EGP</a:t>
            </a:r>
            <a:endParaRPr lang="vi-VN" dirty="0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6594C074-3B10-F433-EDD8-4CCCB1E23210}"/>
              </a:ext>
            </a:extLst>
          </p:cNvPr>
          <p:cNvSpPr/>
          <p:nvPr/>
        </p:nvSpPr>
        <p:spPr>
          <a:xfrm>
            <a:off x="5899462" y="4459941"/>
            <a:ext cx="1147482" cy="6140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IGP</a:t>
            </a:r>
            <a:endParaRPr lang="vi-VN" dirty="0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48588DD5-8DEB-1EDB-C2C7-D39EC2D185E4}"/>
              </a:ext>
            </a:extLst>
          </p:cNvPr>
          <p:cNvCxnSpPr>
            <a:cxnSpLocks/>
          </p:cNvCxnSpPr>
          <p:nvPr/>
        </p:nvCxnSpPr>
        <p:spPr>
          <a:xfrm>
            <a:off x="7046944" y="3729077"/>
            <a:ext cx="833032" cy="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32CCCB8-27D4-5BDF-4A19-A353ABF7F20A}"/>
              </a:ext>
            </a:extLst>
          </p:cNvPr>
          <p:cNvSpPr/>
          <p:nvPr/>
        </p:nvSpPr>
        <p:spPr>
          <a:xfrm>
            <a:off x="7879976" y="3415072"/>
            <a:ext cx="2178424" cy="737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BGP protocol(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AS</a:t>
            </a:r>
            <a:r>
              <a:rPr lang="en-US" dirty="0"/>
              <a:t>)</a:t>
            </a:r>
            <a:endParaRPr lang="vi-VN" dirty="0"/>
          </a:p>
        </p:txBody>
      </p: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516819B6-C8DC-FF5E-BA60-49CC8B5498A6}"/>
              </a:ext>
            </a:extLst>
          </p:cNvPr>
          <p:cNvCxnSpPr>
            <a:stCxn id="25" idx="6"/>
          </p:cNvCxnSpPr>
          <p:nvPr/>
        </p:nvCxnSpPr>
        <p:spPr>
          <a:xfrm>
            <a:off x="7046944" y="4766982"/>
            <a:ext cx="83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FDE24F05-D0B0-A441-FBB2-3C75D480DC10}"/>
              </a:ext>
            </a:extLst>
          </p:cNvPr>
          <p:cNvSpPr/>
          <p:nvPr/>
        </p:nvSpPr>
        <p:spPr>
          <a:xfrm>
            <a:off x="7879976" y="4459941"/>
            <a:ext cx="2716306" cy="8989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RIP, OSPF, EIGRP </a:t>
            </a:r>
            <a:r>
              <a:rPr lang="vi-VN" dirty="0" err="1"/>
              <a:t>protocol</a:t>
            </a:r>
            <a:r>
              <a:rPr lang="vi-VN" dirty="0"/>
              <a:t>(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trong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AS)</a:t>
            </a: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60057F6B-FDAA-A74D-913F-60DEBBC0B2E6}"/>
              </a:ext>
            </a:extLst>
          </p:cNvPr>
          <p:cNvSpPr/>
          <p:nvPr/>
        </p:nvSpPr>
        <p:spPr>
          <a:xfrm>
            <a:off x="10058400" y="5074015"/>
            <a:ext cx="45719" cy="53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22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BB5AE8-93D4-3AAE-72DE-6A6D49F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THỨC ĐỊNH TUYẾN(OSPF)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1BCD8F-8BE1-A3BF-20CD-91E896D2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1.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OSPF</a:t>
            </a:r>
            <a:br>
              <a:rPr lang="vi-VN" dirty="0"/>
            </a:br>
            <a:r>
              <a:rPr lang="vi-VN" dirty="0" err="1"/>
              <a:t>gồm</a:t>
            </a:r>
            <a:r>
              <a:rPr lang="vi-VN" dirty="0"/>
              <a:t> 4 </a:t>
            </a:r>
            <a:r>
              <a:rPr lang="vi-VN" dirty="0" err="1"/>
              <a:t>bước</a:t>
            </a:r>
            <a:r>
              <a:rPr lang="vi-VN" dirty="0"/>
              <a:t>:</a:t>
            </a:r>
          </a:p>
          <a:p>
            <a:r>
              <a:rPr lang="vi-VN" dirty="0" err="1"/>
              <a:t>Bước</a:t>
            </a:r>
            <a:r>
              <a:rPr lang="vi-VN" dirty="0"/>
              <a:t> 1: </a:t>
            </a:r>
            <a:r>
              <a:rPr lang="vi-VN" dirty="0" err="1"/>
              <a:t>bầu</a:t>
            </a:r>
            <a:r>
              <a:rPr lang="vi-VN" dirty="0"/>
              <a:t> </a:t>
            </a:r>
            <a:r>
              <a:rPr lang="vi-VN" dirty="0" err="1"/>
              <a:t>Router-id</a:t>
            </a:r>
            <a:br>
              <a:rPr lang="vi-VN" dirty="0"/>
            </a:br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láng</a:t>
            </a:r>
            <a:r>
              <a:rPr lang="vi-VN" dirty="0"/>
              <a:t> </a:t>
            </a:r>
            <a:r>
              <a:rPr lang="vi-VN" dirty="0" err="1"/>
              <a:t>giềng</a:t>
            </a:r>
            <a:br>
              <a:rPr lang="vi-VN" dirty="0"/>
            </a:br>
            <a:r>
              <a:rPr lang="vi-VN" dirty="0" err="1"/>
              <a:t>Bước</a:t>
            </a:r>
            <a:r>
              <a:rPr lang="vi-VN" dirty="0"/>
              <a:t> 3: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LSDP(</a:t>
            </a:r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 err="1"/>
              <a:t>Bước</a:t>
            </a:r>
            <a:r>
              <a:rPr lang="vi-VN" dirty="0"/>
              <a:t> 4: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tuyến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643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4B7B3D-9453-9B7A-DCB9-7BA6E5F1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517459-C266-3B1D-A581-17C37DB0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44014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vi-VN" dirty="0" err="1"/>
              <a:t>Bước</a:t>
            </a:r>
            <a:r>
              <a:rPr lang="vi-VN" dirty="0"/>
              <a:t> 1 : </a:t>
            </a:r>
            <a:r>
              <a:rPr lang="vi-VN" dirty="0" err="1"/>
              <a:t>Bầu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-ID</a:t>
            </a:r>
          </a:p>
          <a:p>
            <a:r>
              <a:rPr lang="vi-VN" dirty="0"/>
              <a:t>-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đều</a:t>
            </a:r>
            <a:r>
              <a:rPr lang="vi-VN" dirty="0"/>
              <a:t> </a:t>
            </a:r>
            <a:r>
              <a:rPr lang="vi-VN" dirty="0" err="1"/>
              <a:t>bầu</a:t>
            </a:r>
            <a:r>
              <a:rPr lang="vi-VN" dirty="0"/>
              <a:t> 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-ID</a:t>
            </a:r>
            <a:br>
              <a:rPr lang="vi-VN" dirty="0"/>
            </a:br>
            <a:r>
              <a:rPr lang="vi-VN" dirty="0"/>
              <a:t>-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-ID mang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IP</a:t>
            </a:r>
            <a:br>
              <a:rPr lang="vi-VN" dirty="0"/>
            </a:br>
            <a:r>
              <a:rPr lang="vi-VN" dirty="0"/>
              <a:t>-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đang </a:t>
            </a:r>
            <a:r>
              <a:rPr lang="vi-VN" dirty="0" err="1"/>
              <a:t>Active</a:t>
            </a:r>
            <a:r>
              <a:rPr lang="vi-VN" dirty="0"/>
              <a:t> =&gt;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đầu</a:t>
            </a:r>
            <a:br>
              <a:rPr lang="vi-VN" dirty="0"/>
            </a:br>
            <a:r>
              <a:rPr lang="vi-VN" dirty="0"/>
              <a:t>so </a:t>
            </a:r>
            <a:r>
              <a:rPr lang="vi-VN" dirty="0" err="1"/>
              <a:t>sánh</a:t>
            </a:r>
            <a:r>
              <a:rPr lang="vi-VN" dirty="0"/>
              <a:t> IP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ai </a:t>
            </a:r>
            <a:r>
              <a:rPr lang="vi-VN" dirty="0" err="1"/>
              <a:t>có</a:t>
            </a:r>
            <a:r>
              <a:rPr lang="vi-VN" dirty="0"/>
              <a:t> IP cao </a:t>
            </a:r>
            <a:br>
              <a:rPr lang="vi-VN" dirty="0"/>
            </a:b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id</a:t>
            </a:r>
            <a:br>
              <a:rPr lang="vi-VN" dirty="0"/>
            </a:br>
            <a:r>
              <a:rPr lang="vi-VN" dirty="0"/>
              <a:t>- </a:t>
            </a:r>
            <a:r>
              <a:rPr lang="vi-VN" dirty="0" err="1"/>
              <a:t>Đầu</a:t>
            </a:r>
            <a:r>
              <a:rPr lang="vi-VN" dirty="0"/>
              <a:t> tiên ưu tiên IP </a:t>
            </a:r>
            <a:r>
              <a:rPr lang="vi-VN" dirty="0" err="1"/>
              <a:t>loopback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VD </a:t>
            </a:r>
            <a:r>
              <a:rPr lang="vi-VN" dirty="0" err="1"/>
              <a:t>nếu</a:t>
            </a:r>
            <a:r>
              <a:rPr lang="vi-VN" dirty="0"/>
              <a:t> R1</a:t>
            </a:r>
            <a:br>
              <a:rPr lang="vi-VN" dirty="0"/>
            </a:b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ip</a:t>
            </a:r>
            <a:r>
              <a:rPr lang="vi-VN" dirty="0"/>
              <a:t> </a:t>
            </a:r>
            <a:r>
              <a:rPr lang="vi-VN" dirty="0" err="1"/>
              <a:t>loopback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R1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-ID</a:t>
            </a:r>
            <a:br>
              <a:rPr lang="vi-VN" dirty="0"/>
            </a:br>
            <a:r>
              <a:rPr lang="vi-VN" dirty="0"/>
              <a:t>-</a:t>
            </a:r>
            <a:r>
              <a:rPr lang="vi-VN" dirty="0" err="1"/>
              <a:t>Router</a:t>
            </a:r>
            <a:r>
              <a:rPr lang="vi-VN" dirty="0"/>
              <a:t>-ID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tinh VD: R1 = 1.1.1.1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B51C96D-0F01-B30A-48A5-7B5AE0FEE194}"/>
              </a:ext>
            </a:extLst>
          </p:cNvPr>
          <p:cNvSpPr/>
          <p:nvPr/>
        </p:nvSpPr>
        <p:spPr>
          <a:xfrm>
            <a:off x="7547931" y="2999756"/>
            <a:ext cx="89647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04007C15-A408-EA5F-4FF0-54482DB3E43F}"/>
              </a:ext>
            </a:extLst>
          </p:cNvPr>
          <p:cNvSpPr/>
          <p:nvPr/>
        </p:nvSpPr>
        <p:spPr>
          <a:xfrm>
            <a:off x="7547931" y="4545137"/>
            <a:ext cx="89647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R4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AD95522-337A-A796-7673-2DDA9A5A8A8D}"/>
              </a:ext>
            </a:extLst>
          </p:cNvPr>
          <p:cNvSpPr/>
          <p:nvPr/>
        </p:nvSpPr>
        <p:spPr>
          <a:xfrm>
            <a:off x="9278470" y="2210864"/>
            <a:ext cx="959223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R1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B60A7A07-1BD2-BE62-15D2-8657708970EA}"/>
              </a:ext>
            </a:extLst>
          </p:cNvPr>
          <p:cNvSpPr/>
          <p:nvPr/>
        </p:nvSpPr>
        <p:spPr>
          <a:xfrm>
            <a:off x="10838329" y="4512697"/>
            <a:ext cx="914400" cy="5613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R5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C06FCF8B-C92B-1509-2CE7-F4941B8B2DDF}"/>
              </a:ext>
            </a:extLst>
          </p:cNvPr>
          <p:cNvSpPr/>
          <p:nvPr/>
        </p:nvSpPr>
        <p:spPr>
          <a:xfrm>
            <a:off x="10838329" y="2999756"/>
            <a:ext cx="91440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R3</a:t>
            </a:r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E3548B6-08E5-F173-6C1F-56ABEA6E334E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8313116" y="2662323"/>
            <a:ext cx="1105829" cy="41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5B5429CD-6E93-AB58-8EF5-B0D15E7FCBB9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0097218" y="2662323"/>
            <a:ext cx="875022" cy="41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E538A870-D2BF-B0C4-9BC2-EC99264D2FA6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996166" y="3528673"/>
            <a:ext cx="0" cy="101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F559E9BA-454E-358C-7F81-92EBACEED3BD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11295529" y="3528673"/>
            <a:ext cx="0" cy="9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28F67D-58AB-0846-AD44-A0A72F21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589878-E2EA-8B9F-618C-244388AC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Bước</a:t>
            </a:r>
            <a:r>
              <a:rPr lang="vi-VN" dirty="0"/>
              <a:t> 2: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láng</a:t>
            </a:r>
            <a:r>
              <a:rPr lang="vi-VN" dirty="0"/>
              <a:t> </a:t>
            </a:r>
            <a:r>
              <a:rPr lang="vi-VN" dirty="0" err="1"/>
              <a:t>giềng</a:t>
            </a:r>
            <a:br>
              <a:rPr lang="vi-VN" dirty="0"/>
            </a:br>
            <a:r>
              <a:rPr lang="vi-VN" dirty="0"/>
              <a:t>- Sau khi </a:t>
            </a:r>
            <a:r>
              <a:rPr lang="vi-VN" dirty="0" err="1"/>
              <a:t>bầu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-ID </a:t>
            </a:r>
            <a:r>
              <a:rPr lang="vi-VN" dirty="0" err="1"/>
              <a:t>rồi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gữi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/>
              <a:t>ra </a:t>
            </a:r>
            <a:r>
              <a:rPr lang="vi-VN" dirty="0" err="1"/>
              <a:t>khỏi</a:t>
            </a:r>
            <a:r>
              <a:rPr lang="vi-VN" dirty="0"/>
              <a:t> </a:t>
            </a:r>
            <a:r>
              <a:rPr lang="vi-VN" dirty="0" err="1"/>
              <a:t>cổng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</a:t>
            </a:r>
            <a:r>
              <a:rPr lang="vi-VN" dirty="0" err="1"/>
              <a:t>Hello</a:t>
            </a:r>
            <a:r>
              <a:rPr lang="vi-VN" dirty="0"/>
              <a:t>. Trong </a:t>
            </a:r>
            <a:r>
              <a:rPr lang="vi-VN" dirty="0" err="1"/>
              <a:t>gói</a:t>
            </a:r>
            <a:br>
              <a:rPr lang="vi-VN" dirty="0"/>
            </a:br>
            <a:r>
              <a:rPr lang="vi-VN" dirty="0"/>
              <a:t>tin </a:t>
            </a:r>
            <a:r>
              <a:rPr lang="vi-VN" dirty="0" err="1"/>
              <a:t>Hello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duy</a:t>
            </a:r>
            <a:br>
              <a:rPr lang="vi-VN" dirty="0"/>
            </a:br>
            <a:r>
              <a:rPr lang="vi-VN" dirty="0" err="1"/>
              <a:t>trì</a:t>
            </a:r>
            <a:r>
              <a:rPr lang="vi-VN" dirty="0"/>
              <a:t> thông tin </a:t>
            </a:r>
            <a:r>
              <a:rPr lang="vi-VN" dirty="0" err="1"/>
              <a:t>láng</a:t>
            </a:r>
            <a:r>
              <a:rPr lang="vi-VN" dirty="0"/>
              <a:t> </a:t>
            </a:r>
            <a:r>
              <a:rPr lang="vi-VN" dirty="0" err="1"/>
              <a:t>giềng</a:t>
            </a:r>
            <a:endParaRPr lang="vi-VN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BCEAE837-4A5A-04B2-AB24-12CE3A04ECCB}"/>
              </a:ext>
            </a:extLst>
          </p:cNvPr>
          <p:cNvSpPr/>
          <p:nvPr/>
        </p:nvSpPr>
        <p:spPr>
          <a:xfrm>
            <a:off x="7547931" y="2999756"/>
            <a:ext cx="89647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R2</a:t>
            </a:r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8F21F88F-3640-0881-FA07-FD1EC8EF7104}"/>
              </a:ext>
            </a:extLst>
          </p:cNvPr>
          <p:cNvSpPr/>
          <p:nvPr/>
        </p:nvSpPr>
        <p:spPr>
          <a:xfrm>
            <a:off x="7547931" y="4545137"/>
            <a:ext cx="89647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R4</a:t>
            </a:r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1872EA77-1523-17FE-248F-290EE0E3ECBA}"/>
              </a:ext>
            </a:extLst>
          </p:cNvPr>
          <p:cNvSpPr/>
          <p:nvPr/>
        </p:nvSpPr>
        <p:spPr>
          <a:xfrm>
            <a:off x="9278470" y="2210864"/>
            <a:ext cx="959223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R1</a:t>
            </a:r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7DA397D-2820-A998-F20E-04DCFDA7D657}"/>
              </a:ext>
            </a:extLst>
          </p:cNvPr>
          <p:cNvSpPr/>
          <p:nvPr/>
        </p:nvSpPr>
        <p:spPr>
          <a:xfrm>
            <a:off x="10838329" y="4512697"/>
            <a:ext cx="914400" cy="5613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R5</a:t>
            </a: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3DFE2A6B-5D11-E010-DE1A-2EB37D74DC16}"/>
              </a:ext>
            </a:extLst>
          </p:cNvPr>
          <p:cNvSpPr/>
          <p:nvPr/>
        </p:nvSpPr>
        <p:spPr>
          <a:xfrm>
            <a:off x="10838329" y="2999756"/>
            <a:ext cx="914400" cy="528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R3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BDAC62F9-A658-D649-A45F-8323575A71B1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8313116" y="2662323"/>
            <a:ext cx="1105829" cy="41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2E8E3B-FD8D-0450-FAF6-6C73966072F2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10097218" y="2662323"/>
            <a:ext cx="875022" cy="414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ADF35AC4-2E5E-99B5-12F7-253444843178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7996166" y="3528673"/>
            <a:ext cx="0" cy="101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1112BFF-F4AD-2204-C66D-68F48680F655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11295529" y="3528673"/>
            <a:ext cx="0" cy="9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059BC8-7F7B-A45F-161C-2F15DFDD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5AEF54B-C49C-96D4-3702-6D779B50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901"/>
            <a:ext cx="9603275" cy="3450613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gói</a:t>
            </a:r>
            <a:r>
              <a:rPr lang="vi-VN" dirty="0"/>
              <a:t> tin </a:t>
            </a:r>
            <a:r>
              <a:rPr lang="vi-VN" dirty="0" err="1"/>
              <a:t>Hello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:</a:t>
            </a:r>
          </a:p>
          <a:p>
            <a:endParaRPr lang="vi-VN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542AE8F7-8CB7-0B9D-4816-4E0712BF968B}"/>
              </a:ext>
            </a:extLst>
          </p:cNvPr>
          <p:cNvSpPr/>
          <p:nvPr/>
        </p:nvSpPr>
        <p:spPr>
          <a:xfrm>
            <a:off x="1730188" y="3110753"/>
            <a:ext cx="105783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Hello</a:t>
            </a:r>
            <a:endParaRPr lang="vi-VN" dirty="0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B2D444BE-9453-15D8-AA06-2EEC0C7D057E}"/>
              </a:ext>
            </a:extLst>
          </p:cNvPr>
          <p:cNvCxnSpPr>
            <a:cxnSpLocks/>
          </p:cNvCxnSpPr>
          <p:nvPr/>
        </p:nvCxnSpPr>
        <p:spPr>
          <a:xfrm flipV="1">
            <a:off x="2788024" y="2689412"/>
            <a:ext cx="753035" cy="84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5F4D7F3-AA07-B299-71CF-48627E153F50}"/>
              </a:ext>
            </a:extLst>
          </p:cNvPr>
          <p:cNvSpPr/>
          <p:nvPr/>
        </p:nvSpPr>
        <p:spPr>
          <a:xfrm>
            <a:off x="3541059" y="2492188"/>
            <a:ext cx="271630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Area</a:t>
            </a:r>
            <a:r>
              <a:rPr lang="vi-VN" dirty="0"/>
              <a:t>-ID</a:t>
            </a:r>
            <a:br>
              <a:rPr lang="vi-VN" dirty="0"/>
            </a:br>
            <a:r>
              <a:rPr lang="vi-VN" dirty="0"/>
              <a:t>(</a:t>
            </a:r>
            <a:r>
              <a:rPr lang="vi-VN" dirty="0" err="1"/>
              <a:t>neibor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nhau)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BE0E81ED-176B-87FE-B8E9-C1C6CD37BBCD}"/>
              </a:ext>
            </a:extLst>
          </p:cNvPr>
          <p:cNvSpPr/>
          <p:nvPr/>
        </p:nvSpPr>
        <p:spPr>
          <a:xfrm>
            <a:off x="3541059" y="3307976"/>
            <a:ext cx="2716306" cy="7171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IP </a:t>
            </a:r>
            <a:r>
              <a:rPr lang="vi-VN" dirty="0" err="1"/>
              <a:t>subnet</a:t>
            </a:r>
            <a:r>
              <a:rPr lang="vi-VN" dirty="0"/>
              <a:t>/ </a:t>
            </a:r>
            <a:r>
              <a:rPr lang="vi-VN" dirty="0" err="1"/>
              <a:t>subnet</a:t>
            </a:r>
            <a:r>
              <a:rPr lang="vi-VN" dirty="0"/>
              <a:t> </a:t>
            </a:r>
            <a:r>
              <a:rPr lang="vi-VN" dirty="0" err="1"/>
              <a:t>mask</a:t>
            </a:r>
            <a:endParaRPr lang="vi-VN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AFECE91B-4F3E-252A-3795-8ABD5168EABD}"/>
              </a:ext>
            </a:extLst>
          </p:cNvPr>
          <p:cNvCxnSpPr>
            <a:stCxn id="4" idx="6"/>
          </p:cNvCxnSpPr>
          <p:nvPr/>
        </p:nvCxnSpPr>
        <p:spPr>
          <a:xfrm flipV="1">
            <a:off x="2788024" y="3536576"/>
            <a:ext cx="753035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2BC98FF8-D7CA-0DFB-EB8D-871B96AA9E9A}"/>
              </a:ext>
            </a:extLst>
          </p:cNvPr>
          <p:cNvSpPr/>
          <p:nvPr/>
        </p:nvSpPr>
        <p:spPr>
          <a:xfrm>
            <a:off x="3541059" y="4177553"/>
            <a:ext cx="271630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Hello</a:t>
            </a:r>
            <a:r>
              <a:rPr lang="vi-VN" dirty="0"/>
              <a:t> </a:t>
            </a:r>
            <a:r>
              <a:rPr lang="vi-VN" dirty="0" err="1"/>
              <a:t>timer-dead</a:t>
            </a:r>
            <a:r>
              <a:rPr lang="vi-VN" dirty="0"/>
              <a:t> </a:t>
            </a:r>
            <a:r>
              <a:rPr lang="vi-VN" dirty="0" err="1"/>
              <a:t>timer</a:t>
            </a:r>
            <a:endParaRPr lang="vi-VN" dirty="0"/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00DA6982-3DA5-E1F7-B608-9BAFB5EDACA4}"/>
              </a:ext>
            </a:extLst>
          </p:cNvPr>
          <p:cNvCxnSpPr>
            <a:stCxn id="4" idx="6"/>
            <a:endCxn id="12" idx="1"/>
          </p:cNvCxnSpPr>
          <p:nvPr/>
        </p:nvCxnSpPr>
        <p:spPr>
          <a:xfrm>
            <a:off x="2788024" y="3567953"/>
            <a:ext cx="753035" cy="91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A6CE1FE-7958-E624-A0C5-CE0620E9FB75}"/>
              </a:ext>
            </a:extLst>
          </p:cNvPr>
          <p:cNvSpPr/>
          <p:nvPr/>
        </p:nvSpPr>
        <p:spPr>
          <a:xfrm>
            <a:off x="3541059" y="4993341"/>
            <a:ext cx="271630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Authentication</a:t>
            </a:r>
            <a:endParaRPr lang="vi-VN" dirty="0"/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34897E3-DB26-4DD0-18A0-E849AF343BFF}"/>
              </a:ext>
            </a:extLst>
          </p:cNvPr>
          <p:cNvCxnSpPr>
            <a:stCxn id="4" idx="6"/>
            <a:endCxn id="15" idx="1"/>
          </p:cNvCxnSpPr>
          <p:nvPr/>
        </p:nvCxnSpPr>
        <p:spPr>
          <a:xfrm>
            <a:off x="2788024" y="3567953"/>
            <a:ext cx="753035" cy="173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CE92A693-A626-5596-C93E-A1C3D641D29B}"/>
              </a:ext>
            </a:extLst>
          </p:cNvPr>
          <p:cNvSpPr/>
          <p:nvPr/>
        </p:nvSpPr>
        <p:spPr>
          <a:xfrm>
            <a:off x="3495340" y="576341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535D5C04-F386-788D-C95F-83D24B59842F}"/>
              </a:ext>
            </a:extLst>
          </p:cNvPr>
          <p:cNvSpPr/>
          <p:nvPr/>
        </p:nvSpPr>
        <p:spPr>
          <a:xfrm>
            <a:off x="3541059" y="5763410"/>
            <a:ext cx="271630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Stub</a:t>
            </a:r>
            <a:endParaRPr lang="vi-VN" dirty="0"/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53D929B5-6DB0-37A2-9C99-586BC82F36D4}"/>
              </a:ext>
            </a:extLst>
          </p:cNvPr>
          <p:cNvCxnSpPr>
            <a:stCxn id="4" idx="6"/>
          </p:cNvCxnSpPr>
          <p:nvPr/>
        </p:nvCxnSpPr>
        <p:spPr>
          <a:xfrm>
            <a:off x="2788024" y="3567953"/>
            <a:ext cx="707316" cy="257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A7A8783-CACF-072B-2829-E2CCF5BBD622}"/>
              </a:ext>
            </a:extLst>
          </p:cNvPr>
          <p:cNvCxnSpPr/>
          <p:nvPr/>
        </p:nvCxnSpPr>
        <p:spPr>
          <a:xfrm>
            <a:off x="6253216" y="2801470"/>
            <a:ext cx="39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59868427-FAAA-3F47-1DF5-27C38560D18E}"/>
              </a:ext>
            </a:extLst>
          </p:cNvPr>
          <p:cNvSpPr/>
          <p:nvPr/>
        </p:nvSpPr>
        <p:spPr>
          <a:xfrm>
            <a:off x="6660776" y="2458357"/>
            <a:ext cx="4589930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OSPF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kiến</a:t>
            </a:r>
            <a:r>
              <a:rPr lang="vi-VN" sz="1200" dirty="0"/>
              <a:t> </a:t>
            </a:r>
            <a:r>
              <a:rPr lang="vi-VN" sz="1200" dirty="0" err="1"/>
              <a:t>trúc</a:t>
            </a:r>
            <a:r>
              <a:rPr lang="vi-VN" sz="1200" dirty="0"/>
              <a:t> đa vung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vung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chỉ</a:t>
            </a:r>
            <a:r>
              <a:rPr lang="vi-VN" sz="1200" dirty="0"/>
              <a:t>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</a:t>
            </a:r>
            <a:r>
              <a:rPr lang="vi-VN" sz="1200" dirty="0" err="1"/>
              <a:t>định</a:t>
            </a:r>
            <a:r>
              <a:rPr lang="vi-VN" sz="1200" dirty="0"/>
              <a:t> danh cho vung </a:t>
            </a:r>
            <a:r>
              <a:rPr lang="vi-VN" sz="1200" dirty="0" err="1"/>
              <a:t>đó</a:t>
            </a:r>
            <a:r>
              <a:rPr lang="vi-VN" sz="1200" dirty="0"/>
              <a:t>. </a:t>
            </a:r>
            <a:r>
              <a:rPr lang="vi-VN" sz="1200" dirty="0" err="1"/>
              <a:t>Chỉ</a:t>
            </a:r>
            <a:r>
              <a:rPr lang="vi-VN" sz="1200" dirty="0"/>
              <a:t>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</a:t>
            </a:r>
            <a:r>
              <a:rPr lang="vi-VN" sz="1200" dirty="0" err="1"/>
              <a:t>định</a:t>
            </a:r>
            <a:r>
              <a:rPr lang="vi-VN" sz="1200" dirty="0"/>
              <a:t> danh cho vung </a:t>
            </a:r>
            <a:r>
              <a:rPr lang="vi-VN" sz="1200" dirty="0" err="1"/>
              <a:t>gọi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Are</a:t>
            </a:r>
            <a:r>
              <a:rPr lang="vi-VN" sz="1200" dirty="0"/>
              <a:t>-ID. </a:t>
            </a:r>
            <a:r>
              <a:rPr lang="vi-VN" sz="1200" dirty="0" err="1"/>
              <a:t>Mục</a:t>
            </a:r>
            <a:r>
              <a:rPr lang="vi-VN" sz="1200" dirty="0"/>
              <a:t> </a:t>
            </a:r>
            <a:r>
              <a:rPr lang="vi-VN" sz="1200" dirty="0" err="1"/>
              <a:t>đích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</a:t>
            </a:r>
            <a:r>
              <a:rPr lang="vi-VN" sz="1200" dirty="0" err="1"/>
              <a:t>giảm</a:t>
            </a:r>
            <a:r>
              <a:rPr lang="vi-VN" sz="1200" dirty="0"/>
              <a:t> </a:t>
            </a:r>
            <a:r>
              <a:rPr lang="vi-VN" sz="1200" dirty="0" err="1"/>
              <a:t>thiểu</a:t>
            </a:r>
            <a:r>
              <a:rPr lang="vi-VN" sz="1200" dirty="0"/>
              <a:t>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lượng</a:t>
            </a:r>
            <a:r>
              <a:rPr lang="vi-VN" sz="1200" dirty="0"/>
              <a:t>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đồ</a:t>
            </a:r>
            <a:r>
              <a:rPr lang="vi-VN" sz="1200" dirty="0"/>
              <a:t> </a:t>
            </a:r>
            <a:r>
              <a:rPr lang="vi-VN" sz="1200" dirty="0" err="1"/>
              <a:t>mạng</a:t>
            </a:r>
            <a:r>
              <a:rPr lang="vi-VN" sz="1200" dirty="0"/>
              <a:t> </a:t>
            </a:r>
            <a:r>
              <a:rPr lang="vi-VN" sz="1200" dirty="0" err="1"/>
              <a:t>của</a:t>
            </a:r>
            <a:r>
              <a:rPr lang="vi-VN" sz="1200" dirty="0"/>
              <a:t> </a:t>
            </a:r>
            <a:r>
              <a:rPr lang="vi-VN" sz="1200" dirty="0" err="1"/>
              <a:t>Router</a:t>
            </a:r>
            <a:endParaRPr lang="vi-VN" sz="1200" dirty="0"/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A6796B89-DACE-A492-2AC7-2D2AFC8EBA52}"/>
              </a:ext>
            </a:extLst>
          </p:cNvPr>
          <p:cNvSpPr/>
          <p:nvPr/>
        </p:nvSpPr>
        <p:spPr>
          <a:xfrm>
            <a:off x="6660776" y="3307977"/>
            <a:ext cx="4589930" cy="717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/>
              <a:t>Trên hai </a:t>
            </a:r>
            <a:r>
              <a:rPr lang="vi-VN" sz="1200" dirty="0" err="1"/>
              <a:t>đầu</a:t>
            </a:r>
            <a:r>
              <a:rPr lang="vi-VN" sz="1200" dirty="0"/>
              <a:t> </a:t>
            </a:r>
            <a:r>
              <a:rPr lang="vi-VN" sz="1200" dirty="0" err="1"/>
              <a:t>đường</a:t>
            </a:r>
            <a:r>
              <a:rPr lang="vi-VN" sz="1200" dirty="0"/>
              <a:t> </a:t>
            </a:r>
            <a:r>
              <a:rPr lang="vi-VN" sz="1200" dirty="0" err="1"/>
              <a:t>link</a:t>
            </a:r>
            <a:r>
              <a:rPr lang="vi-VN" sz="1200" dirty="0"/>
              <a:t> </a:t>
            </a:r>
            <a:r>
              <a:rPr lang="vi-VN" sz="1200" dirty="0" err="1"/>
              <a:t>của</a:t>
            </a:r>
            <a:r>
              <a:rPr lang="vi-VN" sz="1200" dirty="0"/>
              <a:t> hai con </a:t>
            </a:r>
            <a:r>
              <a:rPr lang="vi-VN" sz="1200" dirty="0" err="1"/>
              <a:t>router</a:t>
            </a:r>
            <a:r>
              <a:rPr lang="vi-VN" sz="1200" dirty="0"/>
              <a:t> VD </a:t>
            </a:r>
            <a:r>
              <a:rPr lang="vi-VN" sz="1200" dirty="0" err="1"/>
              <a:t>router</a:t>
            </a:r>
            <a:r>
              <a:rPr lang="vi-VN" sz="1200" dirty="0"/>
              <a:t> R3, R5 </a:t>
            </a:r>
            <a:r>
              <a:rPr lang="vi-VN" sz="1200" dirty="0" err="1"/>
              <a:t>phải</a:t>
            </a:r>
            <a:r>
              <a:rPr lang="vi-VN" sz="1200" dirty="0"/>
              <a:t> </a:t>
            </a:r>
            <a:r>
              <a:rPr lang="vi-VN" sz="1200" dirty="0" err="1"/>
              <a:t>cùng</a:t>
            </a:r>
            <a:r>
              <a:rPr lang="vi-VN" sz="1200" dirty="0"/>
              <a:t> </a:t>
            </a:r>
            <a:r>
              <a:rPr lang="vi-VN" sz="1200" dirty="0" err="1"/>
              <a:t>subnet</a:t>
            </a:r>
            <a:r>
              <a:rPr lang="vi-VN" sz="1200" dirty="0"/>
              <a:t> </a:t>
            </a:r>
            <a:r>
              <a:rPr lang="vi-VN" sz="1200" dirty="0" err="1"/>
              <a:t>mask</a:t>
            </a:r>
            <a:endParaRPr lang="vi-VN" sz="1200" dirty="0"/>
          </a:p>
        </p:txBody>
      </p: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E6598F55-5CA9-C5A9-5459-E600DAB421E4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6257365" y="3666565"/>
            <a:ext cx="40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18314270-E1C9-E0BD-F418-F00AD023A715}"/>
              </a:ext>
            </a:extLst>
          </p:cNvPr>
          <p:cNvSpPr/>
          <p:nvPr/>
        </p:nvSpPr>
        <p:spPr>
          <a:xfrm>
            <a:off x="6660776" y="4177552"/>
            <a:ext cx="4589930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  <a:r>
              <a:rPr lang="vi-VN" sz="1200" dirty="0" err="1"/>
              <a:t>Hello</a:t>
            </a:r>
            <a:r>
              <a:rPr lang="vi-VN" sz="1200" dirty="0"/>
              <a:t> </a:t>
            </a:r>
            <a:r>
              <a:rPr lang="vi-VN" sz="1200" dirty="0" err="1"/>
              <a:t>timer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khoảng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gian </a:t>
            </a:r>
            <a:r>
              <a:rPr lang="vi-VN" sz="1200" dirty="0" err="1"/>
              <a:t>Router</a:t>
            </a:r>
            <a:r>
              <a:rPr lang="vi-VN" sz="1200" dirty="0"/>
              <a:t> </a:t>
            </a:r>
            <a:r>
              <a:rPr lang="vi-VN" sz="1200" dirty="0" err="1"/>
              <a:t>gữi</a:t>
            </a:r>
            <a:r>
              <a:rPr lang="vi-VN" sz="1200" dirty="0"/>
              <a:t> ra </a:t>
            </a:r>
            <a:r>
              <a:rPr lang="vi-VN" sz="1200" dirty="0" err="1"/>
              <a:t>gói</a:t>
            </a:r>
            <a:r>
              <a:rPr lang="vi-VN" sz="1200" dirty="0"/>
              <a:t> tin </a:t>
            </a:r>
            <a:r>
              <a:rPr lang="vi-VN" sz="1200" dirty="0" err="1"/>
              <a:t>hello</a:t>
            </a:r>
            <a:r>
              <a:rPr lang="vi-VN" sz="1200" dirty="0"/>
              <a:t> </a:t>
            </a:r>
            <a:r>
              <a:rPr lang="vi-VN" sz="1200" dirty="0" err="1"/>
              <a:t>mặc</a:t>
            </a:r>
            <a:r>
              <a:rPr lang="vi-VN" sz="1200" dirty="0"/>
              <a:t> </a:t>
            </a:r>
            <a:r>
              <a:rPr lang="vi-VN" sz="1200" dirty="0" err="1"/>
              <a:t>định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10s như </a:t>
            </a:r>
            <a:r>
              <a:rPr lang="vi-VN" sz="1200" dirty="0" err="1"/>
              <a:t>vậy</a:t>
            </a:r>
            <a:r>
              <a:rPr lang="vi-VN" sz="1200" dirty="0"/>
              <a:t> sau 10 s </a:t>
            </a:r>
            <a:r>
              <a:rPr lang="vi-VN" sz="1200" dirty="0" err="1"/>
              <a:t>gửi</a:t>
            </a:r>
            <a:r>
              <a:rPr lang="vi-VN" sz="1200" dirty="0"/>
              <a:t> </a:t>
            </a:r>
            <a:r>
              <a:rPr lang="vi-VN" sz="1200" dirty="0" err="1"/>
              <a:t>hello</a:t>
            </a:r>
            <a:r>
              <a:rPr lang="vi-VN" sz="1200" dirty="0"/>
              <a:t> 1 </a:t>
            </a:r>
            <a:r>
              <a:rPr lang="vi-VN" sz="1200" dirty="0" err="1"/>
              <a:t>lần</a:t>
            </a:r>
            <a:r>
              <a:rPr lang="vi-VN" sz="1200" dirty="0"/>
              <a:t>. </a:t>
            </a:r>
            <a:r>
              <a:rPr lang="vi-VN" sz="1200" dirty="0" err="1"/>
              <a:t>Deadtimer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40s</a:t>
            </a:r>
          </a:p>
        </p:txBody>
      </p: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2A3DF5F6-2653-B838-6EB1-59668A2F5EBB}"/>
              </a:ext>
            </a:extLst>
          </p:cNvPr>
          <p:cNvCxnSpPr>
            <a:stCxn id="12" idx="3"/>
            <a:endCxn id="41" idx="1"/>
          </p:cNvCxnSpPr>
          <p:nvPr/>
        </p:nvCxnSpPr>
        <p:spPr>
          <a:xfrm flipV="1">
            <a:off x="6257365" y="4486835"/>
            <a:ext cx="403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F95F9249-2CE7-D604-E1A1-84F3ADAB26A8}"/>
              </a:ext>
            </a:extLst>
          </p:cNvPr>
          <p:cNvSpPr/>
          <p:nvPr/>
        </p:nvSpPr>
        <p:spPr>
          <a:xfrm>
            <a:off x="6660776" y="4993341"/>
            <a:ext cx="4589930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những</a:t>
            </a:r>
            <a:r>
              <a:rPr lang="vi-VN" sz="1200" dirty="0"/>
              <a:t> </a:t>
            </a:r>
            <a:r>
              <a:rPr lang="vi-VN" sz="1200" dirty="0" err="1"/>
              <a:t>xác</a:t>
            </a:r>
            <a:r>
              <a:rPr lang="vi-VN" sz="1200" dirty="0"/>
              <a:t> </a:t>
            </a:r>
            <a:r>
              <a:rPr lang="vi-VN" sz="1200" dirty="0" err="1"/>
              <a:t>thực</a:t>
            </a:r>
            <a:r>
              <a:rPr lang="vi-VN" sz="1200" dirty="0"/>
              <a:t> trong OSPF </a:t>
            </a:r>
            <a:r>
              <a:rPr lang="vi-VN" sz="1200" dirty="0" err="1"/>
              <a:t>chừng</a:t>
            </a:r>
            <a:r>
              <a:rPr lang="vi-VN" sz="1200" dirty="0"/>
              <a:t> </a:t>
            </a:r>
            <a:r>
              <a:rPr lang="vi-VN" sz="1200" dirty="0" err="1"/>
              <a:t>nào</a:t>
            </a:r>
            <a:r>
              <a:rPr lang="vi-VN" sz="1200" dirty="0"/>
              <a:t> </a:t>
            </a:r>
            <a:r>
              <a:rPr lang="vi-VN" sz="1200" dirty="0" err="1"/>
              <a:t>thỏa</a:t>
            </a:r>
            <a:r>
              <a:rPr lang="vi-VN" sz="1200" dirty="0"/>
              <a:t> </a:t>
            </a:r>
            <a:r>
              <a:rPr lang="vi-VN" sz="1200" dirty="0" err="1"/>
              <a:t>mãn</a:t>
            </a:r>
            <a:r>
              <a:rPr lang="vi-VN" sz="1200" dirty="0"/>
              <a:t> </a:t>
            </a:r>
            <a:r>
              <a:rPr lang="vi-VN" sz="1200" dirty="0" err="1"/>
              <a:t>xác</a:t>
            </a:r>
            <a:r>
              <a:rPr lang="vi-VN" sz="1200" dirty="0"/>
              <a:t> </a:t>
            </a:r>
            <a:r>
              <a:rPr lang="vi-VN" sz="1200" dirty="0" err="1"/>
              <a:t>thực</a:t>
            </a:r>
            <a:r>
              <a:rPr lang="vi-VN" sz="1200" dirty="0"/>
              <a:t> </a:t>
            </a:r>
            <a:r>
              <a:rPr lang="vi-VN" sz="1200" dirty="0" err="1"/>
              <a:t>thì</a:t>
            </a:r>
            <a:r>
              <a:rPr lang="vi-VN" sz="1200" dirty="0"/>
              <a:t> </a:t>
            </a:r>
            <a:r>
              <a:rPr lang="vi-VN" sz="1200" dirty="0" err="1"/>
              <a:t>mới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thể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neibor</a:t>
            </a:r>
            <a:endParaRPr lang="vi-VN" sz="1200" dirty="0"/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37974369-EEEC-3052-7451-E7304614279D}"/>
              </a:ext>
            </a:extLst>
          </p:cNvPr>
          <p:cNvCxnSpPr>
            <a:stCxn id="15" idx="3"/>
            <a:endCxn id="52" idx="1"/>
          </p:cNvCxnSpPr>
          <p:nvPr/>
        </p:nvCxnSpPr>
        <p:spPr>
          <a:xfrm>
            <a:off x="6257365" y="5302624"/>
            <a:ext cx="40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7BEE7982-9671-07B6-1962-81454898F91C}"/>
              </a:ext>
            </a:extLst>
          </p:cNvPr>
          <p:cNvSpPr/>
          <p:nvPr/>
        </p:nvSpPr>
        <p:spPr>
          <a:xfrm>
            <a:off x="6651812" y="5786269"/>
            <a:ext cx="4598894" cy="595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 err="1"/>
              <a:t>Một</a:t>
            </a:r>
            <a:r>
              <a:rPr lang="vi-VN" sz="1200" dirty="0"/>
              <a:t> vung </a:t>
            </a:r>
            <a:r>
              <a:rPr lang="vi-VN" sz="1200" dirty="0" err="1"/>
              <a:t>đặt</a:t>
            </a:r>
            <a:r>
              <a:rPr lang="vi-VN" sz="1200" dirty="0"/>
              <a:t> </a:t>
            </a:r>
            <a:r>
              <a:rPr lang="vi-VN" sz="1200" dirty="0" err="1"/>
              <a:t>biệt</a:t>
            </a:r>
            <a:r>
              <a:rPr lang="vi-VN" sz="1200" dirty="0"/>
              <a:t> trong OSPF như </a:t>
            </a:r>
            <a:r>
              <a:rPr lang="vi-VN" sz="1200" dirty="0" err="1"/>
              <a:t>ngõ</a:t>
            </a:r>
            <a:r>
              <a:rPr lang="vi-VN" sz="1200" dirty="0"/>
              <a:t> </a:t>
            </a:r>
            <a:r>
              <a:rPr lang="vi-VN" sz="1200" dirty="0" err="1"/>
              <a:t>cụt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90871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CEE405-6FE7-FBC5-E0E1-765C5863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F5B72E-688A-BA3B-F3B2-724200F3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8445" cy="3605139"/>
          </a:xfrm>
        </p:spPr>
        <p:txBody>
          <a:bodyPr>
            <a:normAutofit fontScale="92500"/>
          </a:bodyPr>
          <a:lstStyle/>
          <a:p>
            <a:r>
              <a:rPr lang="vi-VN" dirty="0" err="1"/>
              <a:t>Bước</a:t>
            </a:r>
            <a:r>
              <a:rPr lang="vi-VN" dirty="0"/>
              <a:t> 3: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LSDB</a:t>
            </a:r>
            <a:br>
              <a:rPr lang="vi-VN" dirty="0"/>
            </a:br>
            <a:r>
              <a:rPr lang="vi-VN" dirty="0"/>
              <a:t>khi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láng</a:t>
            </a:r>
            <a:r>
              <a:rPr lang="vi-VN" dirty="0"/>
              <a:t> </a:t>
            </a:r>
            <a:r>
              <a:rPr lang="vi-VN" dirty="0" err="1"/>
              <a:t>giềng</a:t>
            </a:r>
            <a:r>
              <a:rPr lang="vi-VN" dirty="0"/>
              <a:t> </a:t>
            </a:r>
            <a:r>
              <a:rPr lang="vi-VN" dirty="0" err="1"/>
              <a:t>rồi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tiên,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Point</a:t>
            </a:r>
            <a:r>
              <a:rPr lang="vi-VN" dirty="0"/>
              <a:t>-to-</a:t>
            </a:r>
            <a:r>
              <a:rPr lang="vi-VN" dirty="0" err="1"/>
              <a:t>Point</a:t>
            </a:r>
            <a:br>
              <a:rPr lang="vi-VN" dirty="0"/>
            </a:br>
            <a:r>
              <a:rPr lang="vi-VN" dirty="0"/>
              <a:t>					-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P2P </a:t>
            </a:r>
            <a:r>
              <a:rPr lang="vi-VN" dirty="0" err="1"/>
              <a:t>là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Full</a:t>
            </a:r>
            <a:r>
              <a:rPr lang="vi-VN" dirty="0"/>
              <a:t>/-, 					ở </a:t>
            </a:r>
            <a:r>
              <a:rPr lang="vi-VN" dirty="0" err="1"/>
              <a:t>trạng</a:t>
            </a:r>
            <a:r>
              <a:rPr lang="vi-VN" dirty="0"/>
              <a:t> thai </a:t>
            </a:r>
            <a:r>
              <a:rPr lang="vi-VN" dirty="0" err="1"/>
              <a:t>Full</a:t>
            </a:r>
            <a:r>
              <a:rPr lang="vi-VN" dirty="0"/>
              <a:t>/-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					</a:t>
            </a:r>
            <a:r>
              <a:rPr lang="vi-VN" dirty="0" err="1"/>
              <a:t>giữa</a:t>
            </a:r>
            <a:r>
              <a:rPr lang="vi-VN" dirty="0"/>
              <a:t>     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gữi</a:t>
            </a:r>
            <a:r>
              <a:rPr lang="vi-VN" dirty="0"/>
              <a:t> qua </a:t>
            </a:r>
            <a:r>
              <a:rPr lang="vi-VN" dirty="0" err="1"/>
              <a:t>lại</a:t>
            </a:r>
            <a:br>
              <a:rPr lang="vi-VN" dirty="0"/>
            </a:br>
            <a:r>
              <a:rPr lang="vi-VN" dirty="0"/>
              <a:t>					-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LSU </a:t>
            </a:r>
            <a:r>
              <a:rPr lang="vi-VN" dirty="0" err="1"/>
              <a:t>gữi</a:t>
            </a:r>
            <a:r>
              <a:rPr lang="vi-VN" dirty="0"/>
              <a:t> qua </a:t>
            </a:r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state</a:t>
            </a:r>
            <a:endParaRPr lang="vi-VN" dirty="0"/>
          </a:p>
          <a:p>
            <a:r>
              <a:rPr lang="vi-VN" dirty="0" err="1"/>
              <a:t>Update</a:t>
            </a:r>
            <a:r>
              <a:rPr lang="vi-VN" dirty="0"/>
              <a:t>…, </a:t>
            </a:r>
            <a:r>
              <a:rPr lang="vi-VN" dirty="0" err="1"/>
              <a:t>link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 </a:t>
            </a:r>
            <a:r>
              <a:rPr lang="vi-VN" dirty="0" err="1"/>
              <a:t>update</a:t>
            </a:r>
            <a:r>
              <a:rPr lang="vi-VN" dirty="0"/>
              <a:t>, trong </a:t>
            </a:r>
            <a:r>
              <a:rPr lang="vi-VN" dirty="0" err="1"/>
              <a:t>gói</a:t>
            </a:r>
            <a:r>
              <a:rPr lang="vi-VN" dirty="0"/>
              <a:t> tin LSU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gói</a:t>
            </a:r>
            <a:r>
              <a:rPr lang="vi-VN" dirty="0"/>
              <a:t> tin LSA . Sau khi </a:t>
            </a:r>
            <a:r>
              <a:rPr lang="vi-VN" dirty="0" err="1"/>
              <a:t>gữi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hồi</a:t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LSU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LSDB</a:t>
            </a:r>
          </a:p>
          <a:p>
            <a:pPr lvl="8"/>
            <a:r>
              <a:rPr lang="vi-VN" dirty="0"/>
              <a:t>                                      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774DCF4-F886-062C-07E5-1D64A8B9EC35}"/>
              </a:ext>
            </a:extLst>
          </p:cNvPr>
          <p:cNvSpPr/>
          <p:nvPr/>
        </p:nvSpPr>
        <p:spPr>
          <a:xfrm>
            <a:off x="1882589" y="3840867"/>
            <a:ext cx="1075764" cy="6723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R1</a:t>
            </a:r>
          </a:p>
        </p:txBody>
      </p:sp>
      <p:cxnSp>
        <p:nvCxnSpPr>
          <p:cNvPr id="6" name="Đường kết nối: Mũi tên Gấp khúc 5">
            <a:extLst>
              <a:ext uri="{FF2B5EF4-FFF2-40B4-BE49-F238E27FC236}">
                <a16:creationId xmlns:a16="http://schemas.microsoft.com/office/drawing/2014/main" id="{32603E25-1D94-D48D-9D2E-A8144DBB5BA6}"/>
              </a:ext>
            </a:extLst>
          </p:cNvPr>
          <p:cNvCxnSpPr>
            <a:cxnSpLocks/>
          </p:cNvCxnSpPr>
          <p:nvPr/>
        </p:nvCxnSpPr>
        <p:spPr>
          <a:xfrm flipV="1">
            <a:off x="2958353" y="4120508"/>
            <a:ext cx="1945341" cy="1130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AFA9DFA-38A1-0EF2-D47A-2179C1A5CA29}"/>
              </a:ext>
            </a:extLst>
          </p:cNvPr>
          <p:cNvSpPr/>
          <p:nvPr/>
        </p:nvSpPr>
        <p:spPr>
          <a:xfrm>
            <a:off x="4903694" y="3741038"/>
            <a:ext cx="1013011" cy="6723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R2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4B3A985-4134-442A-BF12-2F5B798C8524}"/>
              </a:ext>
            </a:extLst>
          </p:cNvPr>
          <p:cNvSpPr txBox="1"/>
          <p:nvPr/>
        </p:nvSpPr>
        <p:spPr>
          <a:xfrm>
            <a:off x="2788478" y="38177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S0/0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BCB2F78-B12C-1F2E-28C9-1FE1D1DD1B17}"/>
              </a:ext>
            </a:extLst>
          </p:cNvPr>
          <p:cNvSpPr txBox="1"/>
          <p:nvPr/>
        </p:nvSpPr>
        <p:spPr>
          <a:xfrm>
            <a:off x="4414414" y="4164078"/>
            <a:ext cx="80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S0/1</a:t>
            </a:r>
          </a:p>
        </p:txBody>
      </p:sp>
    </p:spTree>
    <p:extLst>
      <p:ext uri="{BB962C8B-B14F-4D97-AF65-F5344CB8AC3E}">
        <p14:creationId xmlns:p14="http://schemas.microsoft.com/office/powerpoint/2010/main" val="371360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61F645-1C1D-41D4-062A-482D01D9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6728"/>
            <a:ext cx="9603275" cy="4554072"/>
          </a:xfrm>
        </p:spPr>
        <p:txBody>
          <a:bodyPr>
            <a:normAutofit fontScale="92500" lnSpcReduction="20000"/>
          </a:bodyPr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2 :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multiple</a:t>
            </a:r>
            <a:br>
              <a:rPr lang="vi-VN" dirty="0"/>
            </a:br>
            <a:r>
              <a:rPr lang="vi-VN" dirty="0"/>
              <a:t>-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multi</a:t>
            </a:r>
            <a:r>
              <a:rPr lang="vi-VN" dirty="0"/>
              <a:t> Access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br>
              <a:rPr lang="vi-VN" dirty="0"/>
            </a:br>
            <a:r>
              <a:rPr lang="vi-VN" dirty="0"/>
              <a:t>VD: R1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R2, R3, R4,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vẫn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R2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neibor</a:t>
            </a:r>
            <a:r>
              <a:rPr lang="vi-VN" dirty="0"/>
              <a:t> R1,R3,R4…</a:t>
            </a:r>
          </a:p>
          <a:p>
            <a:r>
              <a:rPr lang="vi-VN" dirty="0"/>
              <a:t>=&gt;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láng</a:t>
            </a:r>
            <a:r>
              <a:rPr lang="vi-VN" dirty="0"/>
              <a:t> </a:t>
            </a:r>
            <a:r>
              <a:rPr lang="vi-VN" dirty="0" err="1"/>
              <a:t>giềng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,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br>
              <a:rPr lang="vi-VN" dirty="0"/>
            </a:b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pháp:bầu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con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DR(</a:t>
            </a:r>
            <a:r>
              <a:rPr lang="vi-VN" dirty="0" err="1"/>
              <a:t>Designated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), </a:t>
            </a:r>
            <a:r>
              <a:rPr lang="vi-VN" dirty="0" err="1"/>
              <a:t>một</a:t>
            </a:r>
            <a:br>
              <a:rPr lang="vi-VN" dirty="0"/>
            </a:br>
            <a:r>
              <a:rPr lang="vi-VN" dirty="0"/>
              <a:t>con BDR(</a:t>
            </a:r>
            <a:r>
              <a:rPr lang="vi-VN" dirty="0" err="1"/>
              <a:t>Backup</a:t>
            </a:r>
            <a:r>
              <a:rPr lang="vi-VN" dirty="0"/>
              <a:t> </a:t>
            </a:r>
            <a:r>
              <a:rPr lang="vi-VN" dirty="0" err="1"/>
              <a:t>Designated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) trong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ta </a:t>
            </a:r>
            <a:r>
              <a:rPr lang="vi-VN" dirty="0" err="1"/>
              <a:t>lấy</a:t>
            </a:r>
            <a:r>
              <a:rPr lang="vi-VN" dirty="0"/>
              <a:t> R1</a:t>
            </a:r>
            <a:br>
              <a:rPr lang="vi-VN" dirty="0"/>
            </a:br>
            <a:r>
              <a:rPr lang="vi-VN" dirty="0" err="1"/>
              <a:t>làm</a:t>
            </a:r>
            <a:r>
              <a:rPr lang="vi-VN" dirty="0"/>
              <a:t> DR , </a:t>
            </a:r>
            <a:r>
              <a:rPr lang="vi-VN" dirty="0" err="1"/>
              <a:t>Router</a:t>
            </a:r>
            <a:r>
              <a:rPr lang="vi-VN" dirty="0"/>
              <a:t> R2 </a:t>
            </a:r>
            <a:r>
              <a:rPr lang="vi-VN" dirty="0" err="1"/>
              <a:t>làm</a:t>
            </a:r>
            <a:r>
              <a:rPr lang="vi-VN" dirty="0"/>
              <a:t> BDR</a:t>
            </a:r>
          </a:p>
          <a:p>
            <a:r>
              <a:rPr lang="vi-VN" dirty="0"/>
              <a:t>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OSPF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Priority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Priority</a:t>
            </a:r>
            <a:r>
              <a:rPr lang="vi-VN" dirty="0"/>
              <a:t> cao </a:t>
            </a:r>
            <a:r>
              <a:rPr lang="vi-VN" dirty="0" err="1"/>
              <a:t>nhất</a:t>
            </a:r>
            <a:br>
              <a:rPr lang="vi-VN" dirty="0"/>
            </a:br>
            <a:r>
              <a:rPr lang="vi-VN" dirty="0" err="1"/>
              <a:t>làm</a:t>
            </a:r>
            <a:r>
              <a:rPr lang="vi-VN" dirty="0"/>
              <a:t> DR, cao </a:t>
            </a:r>
            <a:r>
              <a:rPr lang="vi-VN" dirty="0" err="1"/>
              <a:t>nhì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BDR </a:t>
            </a:r>
            <a:r>
              <a:rPr lang="vi-VN" dirty="0" err="1"/>
              <a:t>các</a:t>
            </a:r>
            <a:r>
              <a:rPr lang="vi-VN" dirty="0"/>
              <a:t> con </a:t>
            </a:r>
            <a:r>
              <a:rPr lang="vi-VN" dirty="0" err="1"/>
              <a:t>Router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DR </a:t>
            </a:r>
            <a:r>
              <a:rPr lang="vi-VN" dirty="0" err="1"/>
              <a:t>others</a:t>
            </a:r>
            <a:r>
              <a:rPr lang="vi-VN" dirty="0"/>
              <a:t>,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 err="1"/>
              <a:t>cổng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priority</a:t>
            </a:r>
            <a:r>
              <a:rPr lang="vi-VN" dirty="0"/>
              <a:t> = 1</a:t>
            </a:r>
          </a:p>
          <a:p>
            <a:r>
              <a:rPr lang="vi-VN" dirty="0" err="1"/>
              <a:t>Bước</a:t>
            </a:r>
            <a:r>
              <a:rPr lang="vi-VN" dirty="0"/>
              <a:t> 4: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tuyến</a:t>
            </a:r>
            <a:br>
              <a:rPr lang="vi-VN" dirty="0"/>
            </a:br>
            <a:endParaRPr lang="vi-VN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9E8F2F3-7516-59F4-2DC3-585A372E6D23}"/>
              </a:ext>
            </a:extLst>
          </p:cNvPr>
          <p:cNvSpPr/>
          <p:nvPr/>
        </p:nvSpPr>
        <p:spPr>
          <a:xfrm>
            <a:off x="10314597" y="3325905"/>
            <a:ext cx="851648" cy="582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SW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4D2BE45F-5942-6E2A-6649-DDB213EB523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740421" y="2931458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16A2EBD-3082-4002-2787-9A2833F27E14}"/>
              </a:ext>
            </a:extLst>
          </p:cNvPr>
          <p:cNvSpPr/>
          <p:nvPr/>
        </p:nvSpPr>
        <p:spPr>
          <a:xfrm>
            <a:off x="10438199" y="2415988"/>
            <a:ext cx="699247" cy="4751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R1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AB54F4DB-4CBF-2987-0CC4-CB63AC5A871B}"/>
              </a:ext>
            </a:extLst>
          </p:cNvPr>
          <p:cNvCxnSpPr>
            <a:stCxn id="5" idx="3"/>
          </p:cNvCxnSpPr>
          <p:nvPr/>
        </p:nvCxnSpPr>
        <p:spPr>
          <a:xfrm flipV="1">
            <a:off x="11166245" y="3603811"/>
            <a:ext cx="358588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482BDCBB-9504-15CE-1B1C-69E3203CD206}"/>
              </a:ext>
            </a:extLst>
          </p:cNvPr>
          <p:cNvSpPr/>
          <p:nvPr/>
        </p:nvSpPr>
        <p:spPr>
          <a:xfrm>
            <a:off x="11524833" y="3406586"/>
            <a:ext cx="673056" cy="466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R3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3C39106E-E7C9-5B9F-1EFA-9EEAD7392521}"/>
              </a:ext>
            </a:extLst>
          </p:cNvPr>
          <p:cNvCxnSpPr>
            <a:stCxn id="5" idx="2"/>
          </p:cNvCxnSpPr>
          <p:nvPr/>
        </p:nvCxnSpPr>
        <p:spPr>
          <a:xfrm>
            <a:off x="10740421" y="3908611"/>
            <a:ext cx="0" cy="49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8B05006D-3D8A-1A49-9D76-7B6A7AD43397}"/>
              </a:ext>
            </a:extLst>
          </p:cNvPr>
          <p:cNvSpPr/>
          <p:nvPr/>
        </p:nvSpPr>
        <p:spPr>
          <a:xfrm>
            <a:off x="10401147" y="4415117"/>
            <a:ext cx="744062" cy="4930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R4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D9942993-EC84-D8BC-7E36-59409A4C4657}"/>
              </a:ext>
            </a:extLst>
          </p:cNvPr>
          <p:cNvCxnSpPr>
            <a:stCxn id="5" idx="1"/>
          </p:cNvCxnSpPr>
          <p:nvPr/>
        </p:nvCxnSpPr>
        <p:spPr>
          <a:xfrm flipH="1">
            <a:off x="9884292" y="3617258"/>
            <a:ext cx="430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B921787C-AF0A-481B-8FB8-83D22C7E4109}"/>
              </a:ext>
            </a:extLst>
          </p:cNvPr>
          <p:cNvSpPr/>
          <p:nvPr/>
        </p:nvSpPr>
        <p:spPr>
          <a:xfrm>
            <a:off x="9144035" y="3370727"/>
            <a:ext cx="735107" cy="5378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62134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1D9DC-E844-A0DC-8659-BDDBC130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2865E7D-58F8-1B6D-E585-2D3070D20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994" y="1853754"/>
            <a:ext cx="7626444" cy="4270808"/>
          </a:xfrm>
        </p:spPr>
      </p:pic>
    </p:spTree>
    <p:extLst>
      <p:ext uri="{BB962C8B-B14F-4D97-AF65-F5344CB8AC3E}">
        <p14:creationId xmlns:p14="http://schemas.microsoft.com/office/powerpoint/2010/main" val="1577637210"/>
      </p:ext>
    </p:extLst>
  </p:cSld>
  <p:clrMapOvr>
    <a:masterClrMapping/>
  </p:clrMapOvr>
</p:sld>
</file>

<file path=ppt/theme/theme1.xml><?xml version="1.0" encoding="utf-8"?>
<a:theme xmlns:a="http://schemas.openxmlformats.org/drawingml/2006/main" name="Bộ sưu tập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TM10001114[[fn=Bộ sưu tập]]</Template>
  <TotalTime>186</TotalTime>
  <Words>719</Words>
  <Application>Microsoft Office PowerPoint</Application>
  <PresentationFormat>Màn hình rộng</PresentationFormat>
  <Paragraphs>52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Bộ sưu tập</vt:lpstr>
      <vt:lpstr>Ccna(200-301) ospf link state protocol</vt:lpstr>
      <vt:lpstr>Bản trình bày PowerPoint</vt:lpstr>
      <vt:lpstr>GIAO THỨC ĐỊNH TUYẾN(OSPF)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Ccna(200-301) ospf link state protocol</dc:title>
  <dc:creator>LOI MAI</dc:creator>
  <cp:lastModifiedBy>LOI MAI</cp:lastModifiedBy>
  <cp:revision>18</cp:revision>
  <dcterms:created xsi:type="dcterms:W3CDTF">2022-07-19T10:26:12Z</dcterms:created>
  <dcterms:modified xsi:type="dcterms:W3CDTF">2022-07-20T12:13:16Z</dcterms:modified>
</cp:coreProperties>
</file>