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nderscore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nderscorejs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9900" dirty="0" smtClean="0"/>
              <a:t>_?</a:t>
            </a:r>
            <a:endParaRPr lang="en-US" sz="19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WORKING WITH OBJECTS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Most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methods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underscore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index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passed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second,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third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argument.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Given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list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user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accounts,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indexed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by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email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address,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determine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F5FBF"/>
                </a:solidFill>
                <a:latin typeface="Consolas"/>
              </a:rPr>
              <a:t>wether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email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addresses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are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apple.com.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users = {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'test@example.com'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 { id: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testUser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name: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'Test User'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'steve@apple.com'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 { id: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sJobs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name: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'Steve Jobs'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'steve@microsoft.com'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 { id: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sBalmer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name: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'Steve 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Balmer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endsWithApple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/@apple\.com$/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b="1" dirty="0" smtClean="0">
                <a:solidFill>
                  <a:srgbClr val="3F7F5F"/>
                </a:solidFill>
                <a:latin typeface="Consolas"/>
              </a:rPr>
              <a:t>// Apologies for the </a:t>
            </a:r>
            <a:r>
              <a:rPr lang="en-US" sz="1200" b="1" dirty="0" err="1" smtClean="0">
                <a:solidFill>
                  <a:srgbClr val="3F7F5F"/>
                </a:solidFill>
                <a:latin typeface="Consolas"/>
              </a:rPr>
              <a:t>regex</a:t>
            </a:r>
            <a:r>
              <a:rPr lang="en-US" sz="1200" b="1" dirty="0" smtClean="0">
                <a:solidFill>
                  <a:srgbClr val="3F7F5F"/>
                </a:solidFill>
                <a:latin typeface="Consolas"/>
              </a:rPr>
              <a:t>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The any method will stop iterating on the first 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</a:rPr>
              <a:t>truthy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 response.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hasAppleUsers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_(users).any(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(user, email) {</a:t>
            </a:r>
          </a:p>
          <a:p>
            <a:pPr indent="571500"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endsWithApple.test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(email);</a:t>
            </a:r>
          </a:p>
          <a:p>
            <a:pPr indent="225425"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//true, and the iteration never reaches steve@microsoft.com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FILTERING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SELECT:</a:t>
            </a:r>
          </a:p>
          <a:p>
            <a:pPr indent="34131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returns list of values that pass the test.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REJECT:</a:t>
            </a:r>
          </a:p>
          <a:p>
            <a:pPr indent="34131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returns list of values that fail the test.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DETECT:</a:t>
            </a:r>
          </a:p>
          <a:p>
            <a:pPr indent="34131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the first value which passes the test.</a:t>
            </a:r>
            <a:endParaRPr lang="en-US" sz="28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REDUCTIONS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ANY:</a:t>
            </a:r>
          </a:p>
          <a:p>
            <a:pPr indent="287338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true if any of the values pass the test.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ALL:</a:t>
            </a:r>
          </a:p>
          <a:p>
            <a:pPr indent="287338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true if all of the values pass the test.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MIN/MAX:</a:t>
            </a:r>
          </a:p>
          <a:p>
            <a:pPr indent="287338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smallest/largest value, based on 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GROUPBY:</a:t>
            </a:r>
          </a:p>
          <a:p>
            <a:pPr indent="287338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collection into sets, based on the return of test.</a:t>
            </a:r>
            <a:endParaRPr lang="en-US" sz="2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MANY MORE 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Return the first or last n items in a collection (via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first/rest methods).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Filter and remove non-unique values.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Intersections, unions and differences of arrays.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Composing, wrapping and binding of functions.</a:t>
            </a:r>
            <a:endParaRPr lang="en-US" sz="24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 STILL MORE 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Tests such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isNumber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isUndefined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help avoid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operator.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Prototypical inheritance of objects through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_.extend.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Shallow clones of objects through _.clone.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Fast and easy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templating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works on both the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and the browser ..</a:t>
            </a:r>
            <a:endParaRPr lang="en-US" sz="2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TEMPLATING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CODE: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Generates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will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markup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want.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Based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F5FBF"/>
                </a:solidFill>
                <a:latin typeface="Consolas"/>
              </a:rPr>
              <a:t>JResig's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micro</a:t>
            </a:r>
            <a:r>
              <a:rPr lang="en-US" sz="1200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sz="1200" dirty="0" err="1" smtClean="0">
                <a:solidFill>
                  <a:srgbClr val="3F5FBF"/>
                </a:solidFill>
                <a:latin typeface="Consolas"/>
              </a:rPr>
              <a:t>templating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works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EVERYWHERE.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171450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compiledTemplate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_.template(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"&lt;</a:t>
            </a:r>
            <a:r>
              <a:rPr lang="en-US" sz="1200" b="1" dirty="0" err="1" smtClean="0">
                <a:solidFill>
                  <a:srgbClr val="2A00FF"/>
                </a:solidFill>
                <a:latin typeface="Consolas"/>
              </a:rPr>
              <a:t>ul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&gt;"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 &lt;% _.each(countries, function(c) { %&gt;"</a:t>
            </a:r>
          </a:p>
          <a:p>
            <a:pPr indent="171450">
              <a:buNone/>
            </a:pP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 &lt;li id='&lt;%= c.iso3 %&gt;'&gt;&lt;%= c.name %&gt;&lt;/li&gt;"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 &lt;% }); %&gt;"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"&lt;/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ul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&gt;"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return the markup based on the input</a:t>
            </a:r>
          </a:p>
          <a:p>
            <a:pPr indent="17145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compiledTemplate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({ countries: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});</a:t>
            </a:r>
            <a:endParaRPr lang="en-US" sz="1200" b="1" dirty="0" smtClean="0">
              <a:ea typeface="SimSun" pitchFamily="2" charset="-122"/>
              <a:cs typeface="Palatino-Roman"/>
            </a:endParaRP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RESULTS: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nsolas"/>
              </a:rPr>
              <a:t>ul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indent="171450">
              <a:buNone/>
            </a:pPr>
            <a:r>
              <a:rPr lang="it-IT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it-IT" sz="1200" dirty="0" smtClean="0">
                <a:solidFill>
                  <a:srgbClr val="3F7F7F"/>
                </a:solidFill>
                <a:latin typeface="Consolas"/>
              </a:rPr>
              <a:t>li </a:t>
            </a:r>
            <a:r>
              <a:rPr lang="it-IT" sz="12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nsolas"/>
              </a:rPr>
              <a:t>'ALB'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it-IT" sz="1200" i="1" dirty="0" smtClean="0">
                <a:solidFill>
                  <a:srgbClr val="000000"/>
                </a:solidFill>
                <a:latin typeface="Consolas"/>
              </a:rPr>
              <a:t>Albania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it-IT" sz="1200" i="1" dirty="0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indent="171450">
              <a:buNone/>
            </a:pPr>
            <a:r>
              <a:rPr lang="it-IT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it-IT" sz="1200" dirty="0" smtClean="0">
                <a:solidFill>
                  <a:srgbClr val="3F7F7F"/>
                </a:solidFill>
                <a:latin typeface="Consolas"/>
              </a:rPr>
              <a:t>li </a:t>
            </a:r>
            <a:r>
              <a:rPr lang="it-IT" sz="12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it-IT" sz="1200" i="1" dirty="0" smtClean="0">
                <a:solidFill>
                  <a:srgbClr val="2A00FF"/>
                </a:solidFill>
                <a:latin typeface="Consolas"/>
              </a:rPr>
              <a:t>'ZWE'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it-IT" sz="1200" i="1" dirty="0" smtClean="0">
                <a:solidFill>
                  <a:srgbClr val="000000"/>
                </a:solidFill>
                <a:latin typeface="Consolas"/>
              </a:rPr>
              <a:t>Zimbabwe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it-IT" sz="1200" i="1" dirty="0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it-IT" sz="12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indent="171450">
              <a:buNone/>
            </a:pP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 err="1" smtClean="0">
                <a:solidFill>
                  <a:srgbClr val="3F7F7F"/>
                </a:solidFill>
                <a:latin typeface="Consolas"/>
              </a:rPr>
              <a:t>ul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200" b="1" dirty="0" smtClean="0"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learn more about underscore go to 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http://underscorejs.org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3657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http://underscorejs.org</a:t>
            </a:r>
            <a:endParaRPr lang="en-US" dirty="0" smtClean="0"/>
          </a:p>
        </p:txBody>
      </p:sp>
      <p:pic>
        <p:nvPicPr>
          <p:cNvPr id="15362" name="Picture 2" descr="Underscore.j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543800" cy="1314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657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V1.8.3: 5.7kb, Minified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Gzipped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widely used package in NPM.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Implements functional programming concepts.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Mostly considered client side, but works great on the server.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Basis or inspiration of many popular libraries.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STRUCTURES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Arrays:</a:t>
            </a:r>
          </a:p>
          <a:p>
            <a:pPr indent="517525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[ 1, 2, 3, 4, 5]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Objects:</a:t>
            </a:r>
          </a:p>
          <a:p>
            <a:pPr indent="517525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ben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: 10,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susan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: 20 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Hybrids of the above such as :</a:t>
            </a:r>
          </a:p>
          <a:p>
            <a:pPr indent="517525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[{ user: </a:t>
            </a:r>
            <a:r>
              <a:rPr lang="en-US" sz="2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400" dirty="0" err="1" smtClean="0">
                <a:solidFill>
                  <a:srgbClr val="2A00FF"/>
                </a:solidFill>
                <a:latin typeface="Consolas"/>
              </a:rPr>
              <a:t>ben</a:t>
            </a:r>
            <a:r>
              <a:rPr lang="en-US" sz="2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, data: [1, 2, 3]},</a:t>
            </a:r>
          </a:p>
          <a:p>
            <a:pPr indent="517525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{ user: </a:t>
            </a:r>
            <a:r>
              <a:rPr lang="en-US" sz="2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400" dirty="0" err="1" smtClean="0">
                <a:solidFill>
                  <a:srgbClr val="2A00FF"/>
                </a:solidFill>
                <a:latin typeface="Consolas"/>
              </a:rPr>
              <a:t>susan</a:t>
            </a:r>
            <a:r>
              <a:rPr lang="en-US" sz="2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, data: [3, 4, 5]}]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utility functions for strings, integers and functions.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1573143"/>
            <a:ext cx="8534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SimSun" pitchFamily="2" charset="-122"/>
                <a:cs typeface="Palatino-Roman"/>
              </a:rPr>
              <a:t>CODE:</a:t>
            </a:r>
          </a:p>
          <a:p>
            <a:pPr indent="514350"/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//Imagine a list of country records from the database</a:t>
            </a:r>
          </a:p>
          <a:p>
            <a:pPr indent="514350"/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countries = [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"AFG"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"Afghanistan"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indent="514350"/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"ALB"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"Albania"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"active"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indent="514350"/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/* trimmed for brevity */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"ZMB"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"Zambia"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"ZWE"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"Zimbabwe"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"active"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indent="514350"/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 We only care about the active countries.</a:t>
            </a:r>
          </a:p>
          <a:p>
            <a:pPr indent="514350"/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_(countries).select(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(country) {</a:t>
            </a:r>
          </a:p>
          <a:p>
            <a:pPr indent="514350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country.active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===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SimSun" pitchFamily="2" charset="-122"/>
                <a:cs typeface="Palatino-Roman"/>
              </a:rPr>
              <a:t>RESULTS:</a:t>
            </a:r>
          </a:p>
          <a:p>
            <a:pPr indent="514350"/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[ {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"ALB"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"Albania"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400" dirty="0" smtClean="0">
                <a:solidFill>
                  <a:srgbClr val="2A00FF"/>
                </a:solidFill>
                <a:latin typeface="Consolas"/>
              </a:rPr>
              <a:t>"active"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it-IT" sz="1400" b="1" dirty="0" smtClean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/* lots of stuff missing here */</a:t>
            </a:r>
          </a:p>
          <a:p>
            <a:pPr indent="514350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{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"ZWE"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"Zimbabwe"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"active"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} 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3CF54"/>
              </a:solidFill>
              <a:effectLst/>
              <a:latin typeface="Arial" pitchFamily="34" charset="0"/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MAP AND PLUCK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CODE: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//Iterate through the records and return the iso3 property.</a:t>
            </a:r>
          </a:p>
          <a:p>
            <a:pPr indent="225425">
              <a:buNone/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validISO3 = _(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).map(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(country, index) {</a:t>
            </a:r>
          </a:p>
          <a:p>
            <a:pPr indent="517525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country.iso3;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 or do it the easy way, with pluck.</a:t>
            </a:r>
          </a:p>
          <a:p>
            <a:pPr indent="225425">
              <a:buNone/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validISO3 = _(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).pluck(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'iso3'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can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also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use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Underscore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either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object</a:t>
            </a:r>
            <a:r>
              <a:rPr lang="en-US" sz="1400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oriented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functional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style,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depending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your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preference.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225425">
              <a:buNone/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validISO3 = _.pluck(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'iso3'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225425">
              <a:buNone/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validISO3 = _(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).pluck(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'iso3');</a:t>
            </a:r>
            <a:endParaRPr lang="en-US" sz="1400" b="1" dirty="0" smtClean="0">
              <a:ea typeface="SimSun" pitchFamily="2" charset="-122"/>
              <a:cs typeface="Palatino-Roman"/>
            </a:endParaRP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RESULTS: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//all of those examples result in</a:t>
            </a:r>
          </a:p>
          <a:p>
            <a:pPr indent="225425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"ALB"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"ZWE"</a:t>
            </a:r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]</a:t>
            </a:r>
            <a:endParaRPr lang="en-US" sz="1400" dirty="0" smtClean="0">
              <a:solidFill>
                <a:srgbClr val="83CF54"/>
              </a:solidFill>
              <a:latin typeface="Arial" pitchFamily="34" charset="0"/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Using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object</a:t>
            </a:r>
            <a:r>
              <a:rPr lang="en-US" sz="1200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oriented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style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allows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chain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together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methods.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Calling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chain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wrapped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object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will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cause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future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method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calls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wrapped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objects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well.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When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you've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finished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computation,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retrieve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value.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example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wraps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pluck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before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single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operation.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a more concise version of the select example function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activeTest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(c) {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!!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c.active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assigning a variable using the chain methods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countryNames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_(countries).chain() </a:t>
            </a:r>
            <a:r>
              <a:rPr lang="en-US" sz="1200" b="1" dirty="0" smtClean="0">
                <a:solidFill>
                  <a:srgbClr val="3F7F5F"/>
                </a:solidFill>
                <a:latin typeface="Consolas"/>
              </a:rPr>
              <a:t>// start a chain of operations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.select(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activeTest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.pluck(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'name'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retrieve just the name property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.value();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break out of chain and return the value</a:t>
            </a:r>
            <a:endParaRPr lang="en-US" sz="1200" b="1" dirty="0" smtClean="0">
              <a:ea typeface="SimSun" pitchFamily="2" charset="-122"/>
              <a:cs typeface="Palatino-Roman"/>
            </a:endParaRP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[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"Albania"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"Zimbabwe"</a:t>
            </a:r>
            <a:r>
              <a:rPr lang="en-US" sz="1200" u="sng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]</a:t>
            </a:r>
            <a:endParaRPr lang="en-US" sz="1200" b="1" dirty="0" smtClean="0"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REDUCE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Reduce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boils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down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list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values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down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single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value.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Given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population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property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previous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example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list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countries,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following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code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would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iterate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through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them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provide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sum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population.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225425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totalPopulation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_(countries).reduce(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(memo, country, index) {</a:t>
            </a:r>
          </a:p>
          <a:p>
            <a:pPr indent="225425"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memo +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country.population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}, 0);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last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parameter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initial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reduction,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each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subsequent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call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returns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new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state</a:t>
            </a:r>
            <a:endParaRPr lang="en-US" sz="1200" b="1" dirty="0" smtClean="0">
              <a:ea typeface="SimSun" pitchFamily="2" charset="-122"/>
              <a:cs typeface="Palatino-Roman"/>
            </a:endParaRP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RESULTS:</a:t>
            </a:r>
          </a:p>
          <a:p>
            <a:pPr indent="225425">
              <a:buNone/>
            </a:pPr>
            <a:r>
              <a:rPr 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//6775235700 ... ‘</a:t>
            </a:r>
            <a:r>
              <a:rPr lang="en-US" sz="1200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ish</a:t>
            </a:r>
            <a:r>
              <a:rPr 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’</a:t>
            </a:r>
            <a:endParaRPr lang="en-US" sz="1200" b="1" dirty="0" smtClean="0"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REDUCING TO OBJECTS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CODE: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Map,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friends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always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arrays.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want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object/hash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end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you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will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need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use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reduce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function.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Most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other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functions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are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actually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implemented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reduce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internally,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so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one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main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building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blocks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underscore.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following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functions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build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lookup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objects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based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the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ISO3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property.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indent="287338"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iso3Lookup = _(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activeCountries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).reduce(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(memo, country) {</a:t>
            </a:r>
          </a:p>
          <a:p>
            <a:pPr indent="517525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memo[country.iso3] = country;</a:t>
            </a:r>
          </a:p>
          <a:p>
            <a:pPr indent="517525"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memo;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}, {});</a:t>
            </a:r>
            <a:endParaRPr lang="en-US" sz="1200" b="1" dirty="0" smtClean="0">
              <a:ea typeface="SimSun" pitchFamily="2" charset="-122"/>
              <a:cs typeface="Palatino-Roman"/>
            </a:endParaRPr>
          </a:p>
          <a:p>
            <a:pPr>
              <a:buNone/>
            </a:pPr>
            <a:r>
              <a:rPr lang="en-US" sz="1400" b="1" dirty="0" smtClean="0">
                <a:ea typeface="SimSun" pitchFamily="2" charset="-122"/>
                <a:cs typeface="Palatino-Roman"/>
              </a:rPr>
              <a:t>RESULTS: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indent="287338">
              <a:buNone/>
            </a:pP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"ALB"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:{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"ALB"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"name"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"Albania"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it-IT" sz="1200" dirty="0" smtClean="0">
                <a:solidFill>
                  <a:srgbClr val="2A00FF"/>
                </a:solidFill>
                <a:latin typeface="Consolas"/>
              </a:rPr>
              <a:t>"active"</a:t>
            </a:r>
            <a:r>
              <a:rPr lang="it-IT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it-IT" sz="12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it-IT" sz="1200" b="1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"ZWE"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:{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"iso3"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ZWE"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"name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Zimbabwe"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"active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indent="287338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US" sz="1200" b="1" dirty="0" smtClean="0">
              <a:ea typeface="SimSun" pitchFamily="2" charset="-122"/>
              <a:cs typeface="Palatino-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280</TotalTime>
  <Words>1217</Words>
  <Application>Microsoft Office PowerPoint</Application>
  <PresentationFormat>On-screen Show (4:3)</PresentationFormat>
  <Paragraphs>186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</vt:lpstr>
      <vt:lpstr>_?</vt:lpstr>
      <vt:lpstr>Slide 2</vt:lpstr>
      <vt:lpstr>BASICS</vt:lpstr>
      <vt:lpstr>DATA STRUCTURES</vt:lpstr>
      <vt:lpstr>SELECT</vt:lpstr>
      <vt:lpstr>MAP AND PLUCK</vt:lpstr>
      <vt:lpstr>CHAINING</vt:lpstr>
      <vt:lpstr>REDUCE</vt:lpstr>
      <vt:lpstr>REDUCING TO OBJECTS</vt:lpstr>
      <vt:lpstr>WORKING WITH OBJECTS</vt:lpstr>
      <vt:lpstr>FILTERING</vt:lpstr>
      <vt:lpstr>REDUCTIONS</vt:lpstr>
      <vt:lpstr>MANY MORE ...</vt:lpstr>
      <vt:lpstr>AND STILL MORE ...</vt:lpstr>
      <vt:lpstr>TEMPLATING</vt:lpstr>
      <vt:lpstr>THANK YOU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maa1hc</dc:creator>
  <cp:lastModifiedBy>maa1hc</cp:lastModifiedBy>
  <cp:revision>119</cp:revision>
  <dcterms:created xsi:type="dcterms:W3CDTF">2015-05-04T03:32:43Z</dcterms:created>
  <dcterms:modified xsi:type="dcterms:W3CDTF">2015-05-13T09:51:37Z</dcterms:modified>
</cp:coreProperties>
</file>