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1" r:id="rId15"/>
    <p:sldId id="270" r:id="rId16"/>
    <p:sldId id="272" r:id="rId17"/>
    <p:sldId id="274" r:id="rId18"/>
    <p:sldId id="273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gstyle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724C-E7A2-4A6D-A4BD-CDB6C1C03172}" type="datetimeFigureOut">
              <a:rPr lang="en-US" smtClean="0"/>
              <a:pPr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A10D-7D5E-4932-A76F-CD1632FD3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BACKBONE.JS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Create collection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796290"/>
            <a:ext cx="79248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Coworkers =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Backbone.Collection.extend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({</a:t>
            </a:r>
          </a:p>
          <a:p>
            <a:pPr indent="400050"/>
            <a:r>
              <a:rPr lang="en-US" dirty="0" smtClean="0">
                <a:solidFill>
                  <a:srgbClr val="000000"/>
                </a:solidFill>
                <a:latin typeface="Consolas"/>
              </a:rPr>
              <a:t>model: Person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});</a:t>
            </a:r>
          </a:p>
          <a:p>
            <a:endParaRPr lang="en-US" dirty="0" smtClean="0">
              <a:solidFill>
                <a:srgbClr val="7F0055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source = </a:t>
            </a:r>
          </a:p>
          <a:p>
            <a:pPr indent="457200"/>
            <a:r>
              <a:rPr lang="en-US" dirty="0" smtClean="0">
                <a:solidFill>
                  <a:srgbClr val="000000"/>
                </a:solidFill>
                <a:latin typeface="Consolas"/>
              </a:rPr>
              <a:t>[{</a:t>
            </a:r>
          </a:p>
          <a:p>
            <a:pPr indent="914400"/>
            <a:r>
              <a:rPr lang="en-US" dirty="0" smtClean="0">
                <a:solidFill>
                  <a:srgbClr val="000000"/>
                </a:solidFill>
                <a:latin typeface="Consolas"/>
              </a:rPr>
              <a:t>name: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Teo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indent="914400"/>
            <a:r>
              <a:rPr lang="en-US" dirty="0" smtClean="0">
                <a:solidFill>
                  <a:srgbClr val="000000"/>
                </a:solidFill>
                <a:latin typeface="Consolas"/>
              </a:rPr>
              <a:t>age: 18,</a:t>
            </a:r>
          </a:p>
          <a:p>
            <a:pPr indent="914400"/>
            <a:r>
              <a:rPr lang="en-US" dirty="0" smtClean="0">
                <a:solidFill>
                  <a:srgbClr val="000000"/>
                </a:solidFill>
                <a:latin typeface="Consolas"/>
              </a:rPr>
              <a:t>job: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"Developer"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indent="914400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uid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: 1,</a:t>
            </a:r>
          </a:p>
          <a:p>
            <a:pPr indent="914400"/>
            <a:r>
              <a:rPr lang="en-US" dirty="0" smtClean="0">
                <a:solidFill>
                  <a:srgbClr val="000000"/>
                </a:solidFill>
                <a:latin typeface="Consolas"/>
              </a:rPr>
              <a:t>id: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'tk-1-VN'</a:t>
            </a:r>
          </a:p>
          <a:p>
            <a:pPr indent="457200"/>
            <a:r>
              <a:rPr lang="en-US" dirty="0" smtClean="0">
                <a:solidFill>
                  <a:srgbClr val="000000"/>
                </a:solidFill>
                <a:latin typeface="Consolas"/>
              </a:rPr>
              <a:t>},</a:t>
            </a:r>
          </a:p>
          <a:p>
            <a:pPr indent="457200"/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indent="914400"/>
            <a:r>
              <a:rPr lang="en-US" dirty="0" smtClean="0">
                <a:solidFill>
                  <a:srgbClr val="000000"/>
                </a:solidFill>
                <a:latin typeface="Consolas"/>
              </a:rPr>
              <a:t>name: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"John"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indent="914400"/>
            <a:r>
              <a:rPr lang="en-US" dirty="0" smtClean="0">
                <a:solidFill>
                  <a:srgbClr val="000000"/>
                </a:solidFill>
                <a:latin typeface="Consolas"/>
              </a:rPr>
              <a:t>age: 23,</a:t>
            </a:r>
          </a:p>
          <a:p>
            <a:pPr indent="914400"/>
            <a:r>
              <a:rPr lang="en-US" dirty="0" smtClean="0">
                <a:solidFill>
                  <a:srgbClr val="000000"/>
                </a:solidFill>
                <a:latin typeface="Consolas"/>
              </a:rPr>
              <a:t>country: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"USA"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indent="914400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uid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: 2,</a:t>
            </a:r>
          </a:p>
          <a:p>
            <a:pPr indent="914400"/>
            <a:r>
              <a:rPr lang="en-US" dirty="0" smtClean="0">
                <a:solidFill>
                  <a:srgbClr val="000000"/>
                </a:solidFill>
                <a:latin typeface="Consolas"/>
              </a:rPr>
              <a:t>id: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'tk-2-US'</a:t>
            </a:r>
          </a:p>
          <a:p>
            <a:pPr indent="457200"/>
            <a:r>
              <a:rPr lang="en-US" dirty="0" smtClean="0">
                <a:solidFill>
                  <a:srgbClr val="000000"/>
                </a:solidFill>
                <a:latin typeface="Consolas"/>
              </a:rPr>
              <a:t>}];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coworkers = </a:t>
            </a:r>
            <a:r>
              <a:rPr lang="en-US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Coworkers(source);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with collection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19200" y="1371600"/>
            <a:ext cx="6553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//get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coworkers.at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(1);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//index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coworkers.get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(100);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//id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coworkers.where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({country: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"Vietnam"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});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//remove</a:t>
            </a:r>
          </a:p>
          <a:p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someone =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coworkers.at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(1);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coworkers.remove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(someone);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//add</a:t>
            </a:r>
          </a:p>
          <a:p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noob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Person({</a:t>
            </a:r>
          </a:p>
          <a:p>
            <a:pPr indent="400050"/>
            <a:r>
              <a:rPr lang="en-US" dirty="0" smtClean="0">
                <a:solidFill>
                  <a:srgbClr val="000000"/>
                </a:solidFill>
                <a:latin typeface="Consolas"/>
              </a:rPr>
              <a:t>name: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Nood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indent="400050"/>
            <a:r>
              <a:rPr lang="en-US" dirty="0" smtClean="0">
                <a:solidFill>
                  <a:srgbClr val="000000"/>
                </a:solidFill>
                <a:latin typeface="Consolas"/>
              </a:rPr>
              <a:t>age: 19,</a:t>
            </a:r>
          </a:p>
          <a:p>
            <a:pPr indent="400050"/>
            <a:r>
              <a:rPr lang="en-US" dirty="0" smtClean="0">
                <a:solidFill>
                  <a:srgbClr val="000000"/>
                </a:solidFill>
                <a:latin typeface="Consolas"/>
              </a:rPr>
              <a:t>country: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"UK"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indent="400050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uid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: 3,</a:t>
            </a:r>
          </a:p>
          <a:p>
            <a:pPr indent="400050"/>
            <a:r>
              <a:rPr lang="en-US" dirty="0" smtClean="0">
                <a:solidFill>
                  <a:srgbClr val="000000"/>
                </a:solidFill>
                <a:latin typeface="Consolas"/>
              </a:rPr>
              <a:t>id: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'tk-3-UK'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coworkers.add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noob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with collection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2057400"/>
            <a:ext cx="7315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//sort</a:t>
            </a:r>
          </a:p>
          <a:p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Coworkers =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Backbone.Collection.extend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({</a:t>
            </a:r>
          </a:p>
          <a:p>
            <a:pPr indent="400050"/>
            <a:r>
              <a:rPr lang="en-US" dirty="0" smtClean="0">
                <a:solidFill>
                  <a:srgbClr val="000000"/>
                </a:solidFill>
                <a:latin typeface="Consolas"/>
              </a:rPr>
              <a:t>model: Person,</a:t>
            </a:r>
          </a:p>
          <a:p>
            <a:pPr indent="400050"/>
            <a:r>
              <a:rPr lang="en-US" dirty="0" smtClean="0">
                <a:solidFill>
                  <a:srgbClr val="000000"/>
                </a:solidFill>
                <a:latin typeface="Consolas"/>
              </a:rPr>
              <a:t>comparator: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'age'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});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//reorder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coworkers.comparator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(model) {</a:t>
            </a:r>
          </a:p>
          <a:p>
            <a:pPr indent="400050"/>
            <a:r>
              <a:rPr lang="en-US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model.get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'name'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coworkers.sort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coworkers.comparator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'country'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coworkers.sort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with backend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274838"/>
            <a:ext cx="822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//work with backend</a:t>
            </a:r>
          </a:p>
          <a:p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Coworkers =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Backbone.Collection.extend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({</a:t>
            </a:r>
          </a:p>
          <a:p>
            <a:pPr indent="457200"/>
            <a:r>
              <a:rPr lang="en-US" dirty="0" smtClean="0">
                <a:solidFill>
                  <a:srgbClr val="000000"/>
                </a:solidFill>
                <a:latin typeface="Consolas"/>
              </a:rPr>
              <a:t>model: Person,</a:t>
            </a:r>
          </a:p>
          <a:p>
            <a:pPr indent="457200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url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api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/user'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});</a:t>
            </a:r>
          </a:p>
          <a:p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coworkers = </a:t>
            </a:r>
            <a:r>
              <a:rPr lang="en-US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Coworkers();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coworkers.fetch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1676400"/>
            <a:ext cx="67063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Backbone.View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</a:t>
            </a:r>
          </a:p>
          <a:p>
            <a:endParaRPr lang="en-US" b="1" dirty="0" smtClean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  <a:p>
            <a:r>
              <a:rPr lang="en-US" i="1" dirty="0" smtClean="0"/>
              <a:t>Views are objects which do two things: </a:t>
            </a:r>
            <a:endParaRPr lang="en-US" i="1" dirty="0" smtClean="0"/>
          </a:p>
          <a:p>
            <a:pPr>
              <a:buFont typeface="Arial" pitchFamily="34" charset="0"/>
              <a:buChar char="•"/>
            </a:pPr>
            <a:r>
              <a:rPr lang="en-US" i="1" dirty="0" smtClean="0"/>
              <a:t>D</a:t>
            </a:r>
            <a:r>
              <a:rPr lang="en-US" i="1" dirty="0" smtClean="0"/>
              <a:t>isplay </a:t>
            </a:r>
            <a:r>
              <a:rPr lang="en-US" i="1" dirty="0" smtClean="0"/>
              <a:t>data (most of the time models) and </a:t>
            </a:r>
            <a:endParaRPr lang="en-US" i="1" dirty="0" smtClean="0"/>
          </a:p>
          <a:p>
            <a:pPr>
              <a:buFont typeface="Arial" pitchFamily="34" charset="0"/>
              <a:buChar char="•"/>
            </a:pPr>
            <a:r>
              <a:rPr lang="en-US" i="1" dirty="0" smtClean="0"/>
              <a:t>Capture </a:t>
            </a:r>
            <a:r>
              <a:rPr lang="en-US" i="1" dirty="0" smtClean="0"/>
              <a:t>user interaction to trigger code.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2136339"/>
            <a:ext cx="822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PersonView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Backbone.View.extend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({</a:t>
            </a:r>
          </a:p>
          <a:p>
            <a:pPr indent="457200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className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'person-view'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indent="457200"/>
            <a:r>
              <a:rPr lang="en-US" dirty="0" smtClean="0">
                <a:solidFill>
                  <a:srgbClr val="000000"/>
                </a:solidFill>
                <a:latin typeface="Consolas"/>
              </a:rPr>
              <a:t>render: </a:t>
            </a:r>
            <a:r>
              <a:rPr lang="en-US" dirty="0" smtClean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indent="457200"/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.$el.html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'&lt;h2&gt;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Toon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Ketels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&lt;/h2&gt;'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);</a:t>
            </a:r>
          </a:p>
          <a:p>
            <a:pPr indent="857250"/>
            <a:r>
              <a:rPr lang="en-US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indent="457200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});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2967335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view = </a:t>
            </a:r>
            <a:r>
              <a:rPr lang="en-US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PersonView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$(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'#main'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).append(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view.render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().el );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with data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524000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teo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Pesion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({</a:t>
            </a:r>
          </a:p>
          <a:p>
            <a:pPr indent="457200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uid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: 1,</a:t>
            </a:r>
          </a:p>
          <a:p>
            <a:pPr indent="457200"/>
            <a:r>
              <a:rPr lang="en-US" dirty="0" smtClean="0">
                <a:solidFill>
                  <a:srgbClr val="000000"/>
                </a:solidFill>
                <a:latin typeface="Consolas"/>
              </a:rPr>
              <a:t>name: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Teo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indent="457200"/>
            <a:r>
              <a:rPr lang="en-US" dirty="0" smtClean="0">
                <a:solidFill>
                  <a:srgbClr val="000000"/>
                </a:solidFill>
                <a:latin typeface="Consolas"/>
              </a:rPr>
              <a:t>age: 18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});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PersonView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Backbone.View.extend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({</a:t>
            </a:r>
          </a:p>
          <a:p>
            <a:pPr indent="457200"/>
            <a:r>
              <a:rPr lang="en-US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className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'person-view'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indent="457200"/>
            <a:r>
              <a:rPr lang="en-US" dirty="0" smtClean="0">
                <a:solidFill>
                  <a:srgbClr val="000000"/>
                </a:solidFill>
                <a:latin typeface="Consolas"/>
              </a:rPr>
              <a:t>render: </a:t>
            </a:r>
            <a:r>
              <a:rPr lang="en-US" dirty="0" smtClean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indent="457200"/>
            <a:r>
              <a:rPr lang="pt-BR" dirty="0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pt-BR" dirty="0" smtClean="0">
                <a:solidFill>
                  <a:srgbClr val="000000"/>
                </a:solidFill>
                <a:latin typeface="Consolas"/>
              </a:rPr>
              <a:t> content = </a:t>
            </a:r>
            <a:r>
              <a:rPr lang="pt-BR" dirty="0" smtClean="0">
                <a:solidFill>
                  <a:srgbClr val="2A00FF"/>
                </a:solidFill>
                <a:latin typeface="Consolas"/>
              </a:rPr>
              <a:t>'&lt;h2&gt;'</a:t>
            </a:r>
            <a:r>
              <a:rPr lang="pt-BR" dirty="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pt-BR" dirty="0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pt-BR" dirty="0" smtClean="0">
                <a:solidFill>
                  <a:srgbClr val="000000"/>
                </a:solidFill>
                <a:latin typeface="Consolas"/>
              </a:rPr>
              <a:t>.model.get(</a:t>
            </a:r>
            <a:r>
              <a:rPr lang="pt-BR" dirty="0" smtClean="0">
                <a:solidFill>
                  <a:srgbClr val="2A00FF"/>
                </a:solidFill>
                <a:latin typeface="Consolas"/>
              </a:rPr>
              <a:t>'name'</a:t>
            </a:r>
            <a:r>
              <a:rPr lang="pt-BR" dirty="0" smtClean="0">
                <a:solidFill>
                  <a:srgbClr val="000000"/>
                </a:solidFill>
                <a:latin typeface="Consolas"/>
              </a:rPr>
              <a:t>)+</a:t>
            </a:r>
            <a:r>
              <a:rPr lang="pt-BR" dirty="0" smtClean="0">
                <a:solidFill>
                  <a:srgbClr val="2A00FF"/>
                </a:solidFill>
                <a:latin typeface="Consolas"/>
              </a:rPr>
              <a:t>'&lt;/h2&gt;'</a:t>
            </a:r>
            <a:r>
              <a:rPr lang="pt-BR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indent="457200"/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.$el.html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(content);</a:t>
            </a:r>
          </a:p>
          <a:p>
            <a:pPr indent="914400"/>
            <a:r>
              <a:rPr lang="en-US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indent="457200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});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view = </a:t>
            </a:r>
            <a:r>
              <a:rPr lang="en-US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PersonView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({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model: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teo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});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</a:t>
            </a:r>
            <a:br>
              <a:rPr lang="en-US" dirty="0" smtClean="0"/>
            </a:br>
            <a:r>
              <a:rPr lang="en-US" sz="2400" dirty="0" smtClean="0"/>
              <a:t> _.template</a:t>
            </a:r>
            <a:r>
              <a:rPr lang="en-US" sz="2400" dirty="0" smtClean="0"/>
              <a:t>()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1447800"/>
            <a:ext cx="8839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&lt;script type=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"text/template"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id=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"person-view"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&gt;</a:t>
            </a:r>
          </a:p>
          <a:p>
            <a:pPr indent="457200"/>
            <a:r>
              <a:rPr lang="en-US" dirty="0" smtClean="0">
                <a:solidFill>
                  <a:srgbClr val="000000"/>
                </a:solidFill>
                <a:latin typeface="Consolas"/>
              </a:rPr>
              <a:t>&lt;h2&gt;&lt;%= name %&gt;&lt;/h2&gt;</a:t>
            </a:r>
          </a:p>
          <a:p>
            <a:pPr indent="457200"/>
            <a:r>
              <a:rPr lang="en-US" dirty="0" smtClean="0">
                <a:solidFill>
                  <a:srgbClr val="000000"/>
                </a:solidFill>
                <a:latin typeface="Consolas"/>
              </a:rPr>
              <a:t>&lt;p&gt;&lt;span </a:t>
            </a:r>
            <a:r>
              <a:rPr lang="en-US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"age"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&gt;&lt;%= age %&gt;&lt;/span&gt;&lt;/p&gt;</a:t>
            </a:r>
          </a:p>
          <a:p>
            <a:pPr indent="457200"/>
            <a:r>
              <a:rPr lang="en-US" dirty="0" smtClean="0">
                <a:solidFill>
                  <a:srgbClr val="000000"/>
                </a:solidFill>
                <a:latin typeface="Consolas"/>
              </a:rPr>
              <a:t>&lt;div </a:t>
            </a:r>
            <a:r>
              <a:rPr lang="en-US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"country"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&gt;&lt;%= country %&gt;&lt;/div&gt;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&lt;/script&gt;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3124200"/>
            <a:ext cx="8686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Personview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Backbone.View.extend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({</a:t>
            </a:r>
          </a:p>
          <a:p>
            <a:pPr indent="457200"/>
            <a:r>
              <a:rPr lang="en-US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className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'person-view'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indent="457200"/>
            <a:r>
              <a:rPr lang="en-US" dirty="0" smtClean="0">
                <a:solidFill>
                  <a:srgbClr val="000000"/>
                </a:solidFill>
                <a:latin typeface="Consolas"/>
              </a:rPr>
              <a:t>initialize: </a:t>
            </a:r>
            <a:r>
              <a:rPr lang="en-US" dirty="0" smtClean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indent="914400"/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.listenTo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.model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'change'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.render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indent="457200"/>
            <a:r>
              <a:rPr lang="en-US" dirty="0" smtClean="0">
                <a:solidFill>
                  <a:srgbClr val="000000"/>
                </a:solidFill>
                <a:latin typeface="Consolas"/>
              </a:rPr>
              <a:t>},</a:t>
            </a:r>
          </a:p>
          <a:p>
            <a:pPr indent="457200"/>
            <a:r>
              <a:rPr lang="en-US" dirty="0" smtClean="0">
                <a:solidFill>
                  <a:srgbClr val="000000"/>
                </a:solidFill>
                <a:latin typeface="Consolas"/>
              </a:rPr>
              <a:t>template: _.template( $(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'#person-view'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).html() ),</a:t>
            </a:r>
          </a:p>
          <a:p>
            <a:pPr indent="457200"/>
            <a:r>
              <a:rPr lang="en-US" dirty="0" smtClean="0">
                <a:solidFill>
                  <a:srgbClr val="000000"/>
                </a:solidFill>
                <a:latin typeface="Consolas"/>
              </a:rPr>
              <a:t>render: </a:t>
            </a:r>
            <a:r>
              <a:rPr lang="en-US" dirty="0" smtClean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indent="914400"/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content = </a:t>
            </a:r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.template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 </a:t>
            </a:r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.model.toJSON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 );</a:t>
            </a:r>
          </a:p>
          <a:p>
            <a:pPr indent="914400"/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.$el.html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(content);</a:t>
            </a:r>
          </a:p>
          <a:p>
            <a:pPr indent="914400"/>
            <a:r>
              <a:rPr lang="en-US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indent="457200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});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interaction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305342"/>
            <a:ext cx="838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PersonView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Backbone.View.extend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({</a:t>
            </a:r>
          </a:p>
          <a:p>
            <a:pPr indent="457200"/>
            <a:r>
              <a:rPr lang="en-US" dirty="0" smtClean="0">
                <a:solidFill>
                  <a:srgbClr val="3F7F5F"/>
                </a:solidFill>
                <a:latin typeface="Consolas"/>
              </a:rPr>
              <a:t>// ...</a:t>
            </a:r>
          </a:p>
          <a:p>
            <a:pPr indent="457200"/>
            <a:r>
              <a:rPr lang="en-US" dirty="0" smtClean="0">
                <a:solidFill>
                  <a:srgbClr val="000000"/>
                </a:solidFill>
                <a:latin typeface="Consolas"/>
              </a:rPr>
              <a:t>events: {</a:t>
            </a:r>
          </a:p>
          <a:p>
            <a:pPr indent="914400"/>
            <a:r>
              <a:rPr lang="en-US" dirty="0" smtClean="0">
                <a:solidFill>
                  <a:srgbClr val="2A00FF"/>
                </a:solidFill>
                <a:latin typeface="Consolas"/>
              </a:rPr>
              <a:t>'click h2'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selectPerson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indent="914400"/>
            <a:r>
              <a:rPr lang="en-US" dirty="0" smtClean="0">
                <a:solidFill>
                  <a:srgbClr val="3F7F5F"/>
                </a:solidFill>
                <a:latin typeface="Consolas"/>
              </a:rPr>
              <a:t>// ...</a:t>
            </a:r>
          </a:p>
          <a:p>
            <a:pPr indent="457200"/>
            <a:r>
              <a:rPr lang="en-US" dirty="0" smtClean="0">
                <a:solidFill>
                  <a:srgbClr val="000000"/>
                </a:solidFill>
                <a:latin typeface="Consolas"/>
              </a:rPr>
              <a:t>},</a:t>
            </a:r>
          </a:p>
          <a:p>
            <a:pPr indent="457200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selectPerson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smtClean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(event) {</a:t>
            </a:r>
          </a:p>
          <a:p>
            <a:pPr indent="914400"/>
            <a:r>
              <a:rPr lang="en-US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.model.get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'selected'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)) {</a:t>
            </a:r>
          </a:p>
          <a:p>
            <a:pPr indent="1371600"/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.model.set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'selected'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indent="914400"/>
            <a:r>
              <a:rPr lang="en-US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dirty="0" smtClean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indent="1371600"/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.model.set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'selected'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indent="914400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indent="457200"/>
            <a:r>
              <a:rPr lang="en-US" dirty="0" smtClean="0">
                <a:solidFill>
                  <a:srgbClr val="000000"/>
                </a:solidFill>
                <a:latin typeface="Consolas"/>
              </a:rPr>
              <a:t>},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});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0" y="24384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Provides </a:t>
            </a:r>
            <a:r>
              <a:rPr lang="en-US" dirty="0" smtClean="0"/>
              <a:t>methods for routing client-side pages, and connecting them to actions and events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router work?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021681"/>
            <a:ext cx="8229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Workspace =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Backbone.Router.extend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routes: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"help"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:                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"help"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  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// #help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"search/:query"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:       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"search"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// #search/kiwis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"search/:query/p:page"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"search"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// #search/kiwis/p7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},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help: </a:t>
            </a:r>
            <a:r>
              <a:rPr lang="en-US" dirty="0" smtClean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...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},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search: </a:t>
            </a:r>
            <a:r>
              <a:rPr lang="en-US" dirty="0" smtClean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(query, page)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...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});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backbone.js?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800100">
              <a:buNone/>
            </a:pPr>
            <a:r>
              <a:rPr lang="en-US" i="1" dirty="0" smtClean="0"/>
              <a:t>Backbone.js gives structure to </a:t>
            </a:r>
            <a:r>
              <a:rPr lang="en-US" i="1" dirty="0" smtClean="0"/>
              <a:t>web applications </a:t>
            </a:r>
            <a:r>
              <a:rPr lang="en-US" i="1" dirty="0" smtClean="0"/>
              <a:t>by providing models </a:t>
            </a:r>
            <a:r>
              <a:rPr lang="en-US" i="1" dirty="0" smtClean="0"/>
              <a:t>with </a:t>
            </a:r>
            <a:r>
              <a:rPr lang="en-US" i="1" dirty="0" err="1" smtClean="0"/>
              <a:t>keyvalue</a:t>
            </a:r>
            <a:r>
              <a:rPr lang="en-US" i="1" dirty="0" smtClean="0"/>
              <a:t> binding </a:t>
            </a:r>
            <a:r>
              <a:rPr lang="en-US" i="1" dirty="0" smtClean="0"/>
              <a:t>and custom events, </a:t>
            </a:r>
            <a:r>
              <a:rPr lang="en-US" i="1" dirty="0" smtClean="0"/>
              <a:t>collections with </a:t>
            </a:r>
            <a:r>
              <a:rPr lang="en-US" i="1" dirty="0" smtClean="0"/>
              <a:t>a rich API of enumerable </a:t>
            </a:r>
            <a:r>
              <a:rPr lang="en-US" i="1" dirty="0" smtClean="0"/>
              <a:t>functions, views </a:t>
            </a:r>
            <a:r>
              <a:rPr lang="en-US" i="1" dirty="0" smtClean="0"/>
              <a:t>with declarative event handling, </a:t>
            </a:r>
            <a:r>
              <a:rPr lang="en-US" i="1" dirty="0" smtClean="0"/>
              <a:t>and connects </a:t>
            </a:r>
            <a:r>
              <a:rPr lang="en-US" i="1" dirty="0" smtClean="0"/>
              <a:t>it all to your existing API over </a:t>
            </a:r>
            <a:r>
              <a:rPr lang="en-US" i="1" dirty="0" smtClean="0"/>
              <a:t>a </a:t>
            </a:r>
            <a:r>
              <a:rPr lang="en-US" i="1" dirty="0" err="1" smtClean="0"/>
              <a:t>RESTful</a:t>
            </a:r>
            <a:r>
              <a:rPr lang="en-US" i="1" dirty="0" smtClean="0"/>
              <a:t> </a:t>
            </a:r>
            <a:r>
              <a:rPr lang="en-US" i="1" dirty="0" smtClean="0"/>
              <a:t>JSON interface.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underscore.js / lo-dash.js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Zepto</a:t>
            </a:r>
            <a:endParaRPr lang="en-US" dirty="0" smtClean="0"/>
          </a:p>
          <a:p>
            <a:r>
              <a:rPr lang="en-US" dirty="0" smtClean="0"/>
              <a:t>json2.js (Old IE)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>
              <a:buNone/>
            </a:pPr>
            <a:r>
              <a:rPr lang="en-US" dirty="0" smtClean="0"/>
              <a:t>new </a:t>
            </a:r>
            <a:r>
              <a:rPr lang="en-US" dirty="0" err="1" smtClean="0"/>
              <a:t>Backbone.Model</a:t>
            </a:r>
            <a:r>
              <a:rPr lang="en-US" dirty="0" smtClean="0"/>
              <a:t>()</a:t>
            </a:r>
          </a:p>
          <a:p>
            <a:pPr marL="0" indent="457200">
              <a:buNone/>
            </a:pPr>
            <a:endParaRPr lang="en-US" b="1" dirty="0" smtClean="0"/>
          </a:p>
          <a:p>
            <a:pPr marL="0" indent="457200">
              <a:buNone/>
            </a:pPr>
            <a:r>
              <a:rPr lang="en-US" b="1" dirty="0" smtClean="0"/>
              <a:t>Models</a:t>
            </a:r>
            <a:r>
              <a:rPr lang="en-US" dirty="0" smtClean="0"/>
              <a:t> </a:t>
            </a:r>
            <a:r>
              <a:rPr lang="en-US" dirty="0" smtClean="0"/>
              <a:t>are the heart of any JavaScript application, containing the interactive data as well as a large part of the logic surrounding it: conversions, validations, computed properties, and access control.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00200"/>
            <a:ext cx="7467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Person = 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Backbone.Model.extend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({</a:t>
            </a:r>
          </a:p>
          <a:p>
            <a:pPr indent="400050"/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defaults: {</a:t>
            </a:r>
          </a:p>
          <a:p>
            <a:pPr indent="914400"/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country: </a:t>
            </a:r>
            <a:r>
              <a:rPr lang="en-US" sz="2800" dirty="0" smtClean="0">
                <a:solidFill>
                  <a:srgbClr val="2A00FF"/>
                </a:solidFill>
                <a:latin typeface="Consolas"/>
              </a:rPr>
              <a:t>"Vietnam"</a:t>
            </a:r>
          </a:p>
          <a:p>
            <a:pPr indent="400050"/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});</a:t>
            </a:r>
          </a:p>
          <a:p>
            <a:endParaRPr lang="en-US" sz="2800" dirty="0" smtClean="0">
              <a:latin typeface="Consolas"/>
            </a:endParaRPr>
          </a:p>
          <a:p>
            <a:r>
              <a:rPr lang="en-US" sz="2800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teo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800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Pesion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({</a:t>
            </a:r>
          </a:p>
          <a:p>
            <a:pPr indent="457200"/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uid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: 1,</a:t>
            </a:r>
          </a:p>
          <a:p>
            <a:pPr indent="457200"/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name: </a:t>
            </a:r>
            <a:r>
              <a:rPr lang="en-US" sz="2800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2800" dirty="0" err="1" smtClean="0">
                <a:solidFill>
                  <a:srgbClr val="2A00FF"/>
                </a:solidFill>
                <a:latin typeface="Consolas"/>
              </a:rPr>
              <a:t>Teo</a:t>
            </a:r>
            <a:r>
              <a:rPr lang="en-US" sz="2800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indent="457200"/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age: 18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});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with 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219200"/>
            <a:ext cx="7924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//get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teo.has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'age'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teo.get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'age'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teo.escape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'name'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//set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teo.set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'age'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20);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teo.changed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teo.previousAttributes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//listen event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teo.on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'change'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(model) {</a:t>
            </a:r>
          </a:p>
          <a:p>
            <a:pPr indent="400050"/>
            <a:r>
              <a:rPr lang="en-US" dirty="0" smtClean="0">
                <a:solidFill>
                  <a:srgbClr val="000000"/>
                </a:solidFill>
                <a:latin typeface="Consolas"/>
              </a:rPr>
              <a:t>console.log(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'changed'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indent="400050"/>
            <a:r>
              <a:rPr lang="en-US" dirty="0" smtClean="0">
                <a:solidFill>
                  <a:srgbClr val="000000"/>
                </a:solidFill>
                <a:latin typeface="Consolas"/>
              </a:rPr>
              <a:t>console.log(model);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});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teo.on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change:age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(model, value) {</a:t>
            </a:r>
          </a:p>
          <a:p>
            <a:pPr indent="400050"/>
            <a:r>
              <a:rPr lang="en-US" dirty="0" smtClean="0">
                <a:solidFill>
                  <a:srgbClr val="000000"/>
                </a:solidFill>
                <a:latin typeface="Consolas"/>
              </a:rPr>
              <a:t>console.log(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'Age has hanged'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with backend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43000" y="1582341"/>
            <a:ext cx="6858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//set id and </a:t>
            </a:r>
            <a:r>
              <a:rPr lang="en-US" dirty="0" err="1" smtClean="0">
                <a:solidFill>
                  <a:srgbClr val="3F7F5F"/>
                </a:solidFill>
                <a:latin typeface="Consolas"/>
              </a:rPr>
              <a:t>url</a:t>
            </a:r>
            <a:endParaRPr lang="en-US" dirty="0" smtClean="0">
              <a:solidFill>
                <a:srgbClr val="3F7F5F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Person =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Backbone.Model.extend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({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idAttribute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uid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urlRoot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api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/user'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});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//communication with server</a:t>
            </a:r>
          </a:p>
          <a:p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teo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Person({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uid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: 1});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teo.fetch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teo.set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'age'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31);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teo.save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11179" y="2286000"/>
            <a:ext cx="41216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Backbone.Collection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</a:t>
            </a:r>
          </a:p>
          <a:p>
            <a:endParaRPr lang="en-US" dirty="0" smtClean="0"/>
          </a:p>
          <a:p>
            <a:r>
              <a:rPr lang="en-US" dirty="0" smtClean="0"/>
              <a:t>Collections </a:t>
            </a:r>
            <a:r>
              <a:rPr lang="en-US" dirty="0" smtClean="0"/>
              <a:t>are ordered sets of models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222</TotalTime>
  <Words>833</Words>
  <Application>Microsoft Office PowerPoint</Application>
  <PresentationFormat>On-screen Show (4:3)</PresentationFormat>
  <Paragraphs>207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Blank</vt:lpstr>
      <vt:lpstr>BACKBONE.JS</vt:lpstr>
      <vt:lpstr>Layout</vt:lpstr>
      <vt:lpstr>What is backbone.js?</vt:lpstr>
      <vt:lpstr>Dependencies</vt:lpstr>
      <vt:lpstr>MODELS</vt:lpstr>
      <vt:lpstr>Create model</vt:lpstr>
      <vt:lpstr>Action with model</vt:lpstr>
      <vt:lpstr>Work with backend</vt:lpstr>
      <vt:lpstr>COLLECTION</vt:lpstr>
      <vt:lpstr>Create collection</vt:lpstr>
      <vt:lpstr>Action with collection</vt:lpstr>
      <vt:lpstr>Action with collection</vt:lpstr>
      <vt:lpstr>Work with backend</vt:lpstr>
      <vt:lpstr>VIEW</vt:lpstr>
      <vt:lpstr>Create view</vt:lpstr>
      <vt:lpstr>Display view</vt:lpstr>
      <vt:lpstr>Display with data</vt:lpstr>
      <vt:lpstr>Template  _.template()</vt:lpstr>
      <vt:lpstr>User interaction</vt:lpstr>
      <vt:lpstr>Router</vt:lpstr>
      <vt:lpstr>How router work?</vt:lpstr>
      <vt:lpstr>Slide 22</vt:lpstr>
    </vt:vector>
  </TitlesOfParts>
  <Company>Bosch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maa1hc</dc:creator>
  <cp:lastModifiedBy>maa1hc</cp:lastModifiedBy>
  <cp:revision>69</cp:revision>
  <dcterms:created xsi:type="dcterms:W3CDTF">2015-05-07T04:25:38Z</dcterms:created>
  <dcterms:modified xsi:type="dcterms:W3CDTF">2015-05-07T08:08:00Z</dcterms:modified>
</cp:coreProperties>
</file>