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 id="2147483712"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5143500" type="screen16x9"/>
  <p:notesSz cx="6858000" cy="9144000"/>
  <p:embeddedFontLst>
    <p:embeddedFont>
      <p:font typeface="Crimson Text" pitchFamily="2" charset="0"/>
      <p:regular r:id="rId39"/>
      <p:bold r:id="rId40"/>
      <p:italic r:id="rId41"/>
      <p:boldItalic r:id="rId42"/>
    </p:embeddedFont>
    <p:embeddedFont>
      <p:font typeface="Josefin Sans" pitchFamily="2" charset="77"/>
      <p:regular r:id="rId43"/>
      <p:bold r:id="rId44"/>
    </p:embeddedFont>
    <p:embeddedFont>
      <p:font typeface="Lato" panose="020F0502020204030203" pitchFamily="34" charset="0"/>
      <p:regular r:id="rId45"/>
      <p:bold r:id="rId46"/>
      <p:italic r:id="rId47"/>
      <p:boldItalic r:id="rId48"/>
    </p:embeddedFont>
    <p:embeddedFont>
      <p:font typeface="Mako" pitchFamily="2" charset="77"/>
      <p:regular r:id="rId49"/>
    </p:embeddedFont>
    <p:embeddedFont>
      <p:font typeface="Merriweather Light" panose="020F0302020204030204" pitchFamily="34" charset="0"/>
      <p:regular r:id="rId50"/>
      <p:bold r:id="rId51"/>
      <p:italic r:id="rId52"/>
      <p:boldItalic r:id="rId53"/>
    </p:embeddedFont>
    <p:embeddedFont>
      <p:font typeface="Montserrat" pitchFamily="2" charset="77"/>
      <p:regular r:id="rId54"/>
      <p:bold r:id="rId55"/>
      <p:italic r:id="rId56"/>
      <p:boldItalic r:id="rId57"/>
    </p:embeddedFont>
    <p:embeddedFont>
      <p:font typeface="Open Sans" panose="020B0606030504020204" pitchFamily="34" charset="0"/>
      <p:regular r:id="rId58"/>
      <p:bold r:id="rId59"/>
      <p:italic r:id="rId60"/>
      <p:boldItalic r:id="rId61"/>
    </p:embeddedFont>
    <p:embeddedFont>
      <p:font typeface="Open Sans SemiBold" panose="020F0502020204030204" pitchFamily="34" charset="0"/>
      <p:regular r:id="rId62"/>
      <p:bold r:id="rId63"/>
      <p:italic r:id="rId64"/>
      <p:boldItalic r:id="rId65"/>
    </p:embeddedFont>
    <p:embeddedFont>
      <p:font typeface="Russo One" panose="02000503050000020004" pitchFamily="2" charset="0"/>
      <p:regular r:id="rId66"/>
    </p:embeddedFont>
    <p:embeddedFont>
      <p:font typeface="Vidaloka" panose="02000504000000020004" pitchFamily="2" charset="0"/>
      <p:regular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nda Tom"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17" d="100"/>
          <a:sy n="117" d="100"/>
        </p:scale>
        <p:origin x="184" y="7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font" Target="fonts/font4.fntdata"/><Relationship Id="rId47" Type="http://schemas.openxmlformats.org/officeDocument/2006/relationships/font" Target="fonts/font9.fntdata"/><Relationship Id="rId63" Type="http://schemas.openxmlformats.org/officeDocument/2006/relationships/font" Target="fonts/font25.fntdata"/><Relationship Id="rId68"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66" Type="http://schemas.openxmlformats.org/officeDocument/2006/relationships/font" Target="fonts/font28.fntdata"/><Relationship Id="rId5" Type="http://schemas.openxmlformats.org/officeDocument/2006/relationships/slide" Target="slides/slide3.xml"/><Relationship Id="rId61" Type="http://schemas.openxmlformats.org/officeDocument/2006/relationships/font" Target="fonts/font23.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font" Target="fonts/font26.fntdata"/><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13.fntdata"/><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67" Type="http://schemas.openxmlformats.org/officeDocument/2006/relationships/font" Target="fonts/font29.fntdata"/><Relationship Id="rId20" Type="http://schemas.openxmlformats.org/officeDocument/2006/relationships/slide" Target="slides/slide18.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font" Target="fonts/font24.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65" Type="http://schemas.openxmlformats.org/officeDocument/2006/relationships/font" Target="fonts/font27.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font" Target="fonts/font1.fntdata"/><Relationship Id="rId34" Type="http://schemas.openxmlformats.org/officeDocument/2006/relationships/slide" Target="slides/slide32.xml"/><Relationship Id="rId50" Type="http://schemas.openxmlformats.org/officeDocument/2006/relationships/font" Target="fonts/font12.fntdata"/><Relationship Id="rId5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31b869c2918_6_46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31b869c2918_6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31b869c2918_6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31b869c2918_6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31b9f8adcd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31b9f8adc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31b9f8adcd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31b9f8adcd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31b9f8adcd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31b9f8adcd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31b9f8adcd3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31b9f8adcd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31cb493e1ca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31cb493e1c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1cb493e1ca_5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1cb493e1ca_5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31cb493e1ca_5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31cb493e1ca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31cb493e1ca_5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31cb493e1ca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31b869c291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31b869c291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31b9f8adcd3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31b9f8adcd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31b869c2918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31b869c291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31b71f886e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31b71f886e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31b869c2918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31b869c291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31b869c2918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31b869c291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31cb493e1ca_0_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31cb493e1ca_0_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31cb493e1ca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31cb493e1ca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1cb493e1ca_0_9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1cb493e1ca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1cb493e1ca_0_9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1cb493e1ca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1cb493e1ca_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1cb493e1ca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31b9f8adcd3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31b9f8adcd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31b869c2918_6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31b869c2918_6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1b869c2918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1b869c291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31cb493e1ca_0_1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31cb493e1ca_0_1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31b9f8adcd3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31b9f8adcd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31cb493e1ca_5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31cb493e1ca_5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31cb493e1ca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31cb493e1ca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31b869c2918_2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31b869c2918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31b869c2918_6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31b869c2918_6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1cb493e1c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1cb493e1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31b869c2918_6_5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31b869c2918_6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31b869c2918_6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31b869c2918_6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31cb493e1ca_0_19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31cb493e1ca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31cb493e1ca_0_19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31cb493e1ca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2.xml"/><Relationship Id="rId4" Type="http://schemas.openxmlformats.org/officeDocument/2006/relationships/hyperlink" Target="https://www.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5" name="Google Shape;55;p14"/>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56" name="Google Shape;56;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7" name="Google Shape;57;p14"/>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8" name="Google Shape;58;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14"/>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15"/>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63" name="Google Shape;63;p15"/>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64" name="Google Shape;64;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5" name="Google Shape;65;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6" name="Google Shape;66;p15"/>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67" name="Google Shape;67;p15"/>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0" name="Google Shape;70;p16"/>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71" name="Google Shape;7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2" name="Google Shape;7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3" name="Google Shape;73;p16"/>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6" name="Google Shape;76;p17"/>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77" name="Google Shape;77;p17"/>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 name="Google Shape;78;p17"/>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79" name="Google Shape;79;p17"/>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80" name="Google Shape;80;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1" name="Google Shape;81;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2" name="Google Shape;82;p17"/>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85" name="Google Shape;8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6" name="Google Shape;8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7"/>
        <p:cNvGrpSpPr/>
        <p:nvPr/>
      </p:nvGrpSpPr>
      <p:grpSpPr>
        <a:xfrm>
          <a:off x="0" y="0"/>
          <a:ext cx="0" cy="0"/>
          <a:chOff x="0" y="0"/>
          <a:chExt cx="0" cy="0"/>
        </a:xfrm>
      </p:grpSpPr>
      <p:sp>
        <p:nvSpPr>
          <p:cNvPr id="88" name="Google Shape;88;p19"/>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89" name="Google Shape;89;p19"/>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90" name="Google Shape;90;p19"/>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91" name="Google Shape;91;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2" name="Google Shape;92;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95" name="Google Shape;95;p2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6" name="Google Shape;96;p2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7" name="Google Shape;97;p20"/>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98" name="Google Shape;98;p20"/>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sp>
        <p:nvSpPr>
          <p:cNvPr id="100" name="Google Shape;100;p21"/>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101" name="Google Shape;101;p21"/>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2" name="Google Shape;102;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3" name="Google Shape;103;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4" name="Google Shape;104;p21"/>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22"/>
          <p:cNvSpPr txBox="1">
            <a:spLocks noGrp="1"/>
          </p:cNvSpPr>
          <p:nvPr>
            <p:ph type="body" idx="1"/>
          </p:nvPr>
        </p:nvSpPr>
        <p:spPr>
          <a:xfrm>
            <a:off x="713225" y="441927"/>
            <a:ext cx="3557100" cy="9777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3000">
                <a:latin typeface="Vidaloka"/>
                <a:ea typeface="Vidaloka"/>
                <a:cs typeface="Vidaloka"/>
                <a:sym typeface="Vidaloka"/>
              </a:defRPr>
            </a:lvl1pPr>
          </a:lstStyle>
          <a:p>
            <a:endParaRPr/>
          </a:p>
        </p:txBody>
      </p:sp>
      <p:cxnSp>
        <p:nvCxnSpPr>
          <p:cNvPr id="107" name="Google Shape;107;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8" name="Google Shape;108;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9" name="Google Shape;109;p22"/>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23"/>
          <p:cNvSpPr txBox="1">
            <a:spLocks noGrp="1"/>
          </p:cNvSpPr>
          <p:nvPr>
            <p:ph type="title" hasCustomPrompt="1"/>
          </p:nvPr>
        </p:nvSpPr>
        <p:spPr>
          <a:xfrm>
            <a:off x="713225" y="1345363"/>
            <a:ext cx="77175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2" name="Google Shape;112;p23"/>
          <p:cNvSpPr txBox="1">
            <a:spLocks noGrp="1"/>
          </p:cNvSpPr>
          <p:nvPr>
            <p:ph type="subTitle" idx="1"/>
          </p:nvPr>
        </p:nvSpPr>
        <p:spPr>
          <a:xfrm>
            <a:off x="1514325" y="318864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113" name="Google Shape;113;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4" name="Google Shape;114;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5" name="Google Shape;115;p2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6" name="Google Shape;116;p2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20" name="Google Shape;120;p25"/>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21" name="Google Shape;121;p25"/>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2" name="Google Shape;122;p25"/>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23" name="Google Shape;123;p25"/>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 name="Google Shape;124;p25"/>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25" name="Google Shape;125;p25"/>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6" name="Google Shape;126;p25"/>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27" name="Google Shape;127;p25"/>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 name="Google Shape;128;p25"/>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129" name="Google Shape;129;p25"/>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130" name="Google Shape;130;p25"/>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131" name="Google Shape;131;p25"/>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132" name="Google Shape;132;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3" name="Google Shape;133;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26"/>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37" name="Google Shape;137;p26"/>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8" name="Google Shape;138;p26"/>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9" name="Google Shape;139;p26"/>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0" name="Google Shape;140;p26"/>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1" name="Google Shape;141;p26"/>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2" name="Google Shape;142;p26"/>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3" name="Google Shape;143;p26"/>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4" name="Google Shape;144;p26"/>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5" name="Google Shape;145;p26"/>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6" name="Google Shape;146;p26"/>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7" name="Google Shape;147;p26"/>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8" name="Google Shape;148;p26"/>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49" name="Google Shape;149;p26"/>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0" name="Google Shape;150;p26"/>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1" name="Google Shape;151;p26"/>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52" name="Google Shape;152;p26"/>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3" name="Google Shape;153;p26"/>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4" name="Google Shape;154;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5" name="Google Shape;155;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6" name="Google Shape;156;p2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7" name="Google Shape;157;p2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60" name="Google Shape;160;p27"/>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61" name="Google Shape;161;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65" name="Google Shape;165;p28"/>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66" name="Google Shape;166;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7" name="Google Shape;167;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8" name="Google Shape;168;p28"/>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9" name="Google Shape;169;p28"/>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70"/>
        <p:cNvGrpSpPr/>
        <p:nvPr/>
      </p:nvGrpSpPr>
      <p:grpSpPr>
        <a:xfrm>
          <a:off x="0" y="0"/>
          <a:ext cx="0" cy="0"/>
          <a:chOff x="0" y="0"/>
          <a:chExt cx="0" cy="0"/>
        </a:xfrm>
      </p:grpSpPr>
      <p:sp>
        <p:nvSpPr>
          <p:cNvPr id="171" name="Google Shape;171;p29"/>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72" name="Google Shape;172;p29"/>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73" name="Google Shape;173;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4" name="Google Shape;174;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5" name="Google Shape;175;p2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76" name="Google Shape;176;p2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79" name="Google Shape;179;p30"/>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80" name="Google Shape;180;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84" name="Google Shape;184;p31"/>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85" name="Google Shape;185;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6" name="Google Shape;186;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7" name="Google Shape;187;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8" name="Google Shape;188;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9" name="Google Shape;189;p31"/>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0" name="Google Shape;190;p31"/>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1677925" y="2511803"/>
            <a:ext cx="3714900" cy="80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3" name="Google Shape;193;p32"/>
          <p:cNvSpPr txBox="1">
            <a:spLocks noGrp="1"/>
          </p:cNvSpPr>
          <p:nvPr>
            <p:ph type="title" idx="2" hasCustomPrompt="1"/>
          </p:nvPr>
        </p:nvSpPr>
        <p:spPr>
          <a:xfrm>
            <a:off x="3741925" y="1484693"/>
            <a:ext cx="1650900" cy="97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94" name="Google Shape;194;p32"/>
          <p:cNvSpPr txBox="1">
            <a:spLocks noGrp="1"/>
          </p:cNvSpPr>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5" name="Google Shape;195;p32"/>
          <p:cNvCxnSpPr/>
          <p:nvPr/>
        </p:nvCxnSpPr>
        <p:spPr>
          <a:xfrm rot="10800000">
            <a:off x="-30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6" name="Google Shape;196;p32"/>
          <p:cNvCxnSpPr/>
          <p:nvPr/>
        </p:nvCxnSpPr>
        <p:spPr>
          <a:xfrm rot="10800000">
            <a:off x="-30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32"/>
          <p:cNvCxnSpPr/>
          <p:nvPr/>
        </p:nvCxnSpPr>
        <p:spPr>
          <a:xfrm>
            <a:off x="-11287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8" name="Google Shape;198;p32"/>
          <p:cNvCxnSpPr/>
          <p:nvPr/>
        </p:nvCxnSpPr>
        <p:spPr>
          <a:xfrm>
            <a:off x="790872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01" name="Google Shape;201;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2" name="Google Shape;202;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3" name="Google Shape;203;p33"/>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204"/>
        <p:cNvGrpSpPr/>
        <p:nvPr/>
      </p:nvGrpSpPr>
      <p:grpSpPr>
        <a:xfrm>
          <a:off x="0" y="0"/>
          <a:ext cx="0" cy="0"/>
          <a:chOff x="0" y="0"/>
          <a:chExt cx="0" cy="0"/>
        </a:xfrm>
      </p:grpSpPr>
      <p:cxnSp>
        <p:nvCxnSpPr>
          <p:cNvPr id="205" name="Google Shape;205;p3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6" name="Google Shape;206;p3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7" name="Google Shape;207;p3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3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9" name="Google Shape;209;p3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10" name="Google Shape;210;p3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11" name="Google Shape;211;p3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4" name="Google Shape;214;p35"/>
          <p:cNvSpPr txBox="1">
            <a:spLocks noGrp="1"/>
          </p:cNvSpPr>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215" name="Google Shape;215;p35"/>
          <p:cNvSpPr txBox="1">
            <a:spLocks noGrp="1"/>
          </p:cNvSpPr>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6" name="Google Shape;216;p35"/>
          <p:cNvSpPr txBox="1">
            <a:spLocks noGrp="1"/>
          </p:cNvSpPr>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217" name="Google Shape;217;p35"/>
          <p:cNvSpPr txBox="1">
            <a:spLocks noGrp="1"/>
          </p:cNvSpPr>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8" name="Google Shape;218;p35"/>
          <p:cNvSpPr txBox="1">
            <a:spLocks noGrp="1"/>
          </p:cNvSpPr>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219" name="Google Shape;219;p35"/>
          <p:cNvSpPr txBox="1">
            <a:spLocks noGrp="1"/>
          </p:cNvSpPr>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35"/>
          <p:cNvSpPr txBox="1">
            <a:spLocks noGrp="1"/>
          </p:cNvSpPr>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221" name="Google Shape;221;p35"/>
          <p:cNvSpPr txBox="1">
            <a:spLocks noGrp="1"/>
          </p:cNvSpPr>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22" name="Google Shape;222;p3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3" name="Google Shape;223;p3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2">
  <p:cSld name="CUSTOM_18">
    <p:spTree>
      <p:nvGrpSpPr>
        <p:cNvPr id="1" name="Shape 224"/>
        <p:cNvGrpSpPr/>
        <p:nvPr/>
      </p:nvGrpSpPr>
      <p:grpSpPr>
        <a:xfrm>
          <a:off x="0" y="0"/>
          <a:ext cx="0" cy="0"/>
          <a:chOff x="0" y="0"/>
          <a:chExt cx="0" cy="0"/>
        </a:xfrm>
      </p:grpSpPr>
      <p:cxnSp>
        <p:nvCxnSpPr>
          <p:cNvPr id="225" name="Google Shape;225;p3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6" name="Google Shape;226;p3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7" name="Google Shape;227;p3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8" name="Google Shape;228;p3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29" name="Google Shape;229;p36"/>
          <p:cNvSpPr txBox="1">
            <a:spLocks noGrp="1"/>
          </p:cNvSpPr>
          <p:nvPr>
            <p:ph type="body" idx="1"/>
          </p:nvPr>
        </p:nvSpPr>
        <p:spPr>
          <a:xfrm>
            <a:off x="5547900" y="3007750"/>
            <a:ext cx="2883000" cy="1595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marL="914400" lvl="1" indent="-317500" rtl="0">
              <a:lnSpc>
                <a:spcPct val="100000"/>
              </a:lnSpc>
              <a:spcBef>
                <a:spcPts val="0"/>
              </a:spcBef>
              <a:spcAft>
                <a:spcPts val="0"/>
              </a:spcAft>
              <a:buSzPts val="1400"/>
              <a:buChar char="○"/>
              <a:defRPr sz="3000">
                <a:latin typeface="Vidaloka"/>
                <a:ea typeface="Vidaloka"/>
                <a:cs typeface="Vidaloka"/>
                <a:sym typeface="Vidaloka"/>
              </a:defRPr>
            </a:lvl2pPr>
            <a:lvl3pPr marL="1371600" lvl="2" indent="-317500" rtl="0">
              <a:lnSpc>
                <a:spcPct val="100000"/>
              </a:lnSpc>
              <a:spcBef>
                <a:spcPts val="0"/>
              </a:spcBef>
              <a:spcAft>
                <a:spcPts val="0"/>
              </a:spcAft>
              <a:buSzPts val="1400"/>
              <a:buChar char="■"/>
              <a:defRPr sz="3000">
                <a:latin typeface="Vidaloka"/>
                <a:ea typeface="Vidaloka"/>
                <a:cs typeface="Vidaloka"/>
                <a:sym typeface="Vidaloka"/>
              </a:defRPr>
            </a:lvl3pPr>
            <a:lvl4pPr marL="1828800" lvl="3" indent="-317500" rtl="0">
              <a:lnSpc>
                <a:spcPct val="100000"/>
              </a:lnSpc>
              <a:spcBef>
                <a:spcPts val="0"/>
              </a:spcBef>
              <a:spcAft>
                <a:spcPts val="0"/>
              </a:spcAft>
              <a:buSzPts val="1400"/>
              <a:buChar char="●"/>
              <a:defRPr sz="3000">
                <a:latin typeface="Vidaloka"/>
                <a:ea typeface="Vidaloka"/>
                <a:cs typeface="Vidaloka"/>
                <a:sym typeface="Vidaloka"/>
              </a:defRPr>
            </a:lvl4pPr>
            <a:lvl5pPr marL="2286000" lvl="4" indent="-317500" rtl="0">
              <a:lnSpc>
                <a:spcPct val="100000"/>
              </a:lnSpc>
              <a:spcBef>
                <a:spcPts val="0"/>
              </a:spcBef>
              <a:spcAft>
                <a:spcPts val="0"/>
              </a:spcAft>
              <a:buSzPts val="1400"/>
              <a:buChar char="○"/>
              <a:defRPr sz="3000">
                <a:latin typeface="Vidaloka"/>
                <a:ea typeface="Vidaloka"/>
                <a:cs typeface="Vidaloka"/>
                <a:sym typeface="Vidaloka"/>
              </a:defRPr>
            </a:lvl5pPr>
            <a:lvl6pPr marL="2743200" lvl="5" indent="-317500" rtl="0">
              <a:lnSpc>
                <a:spcPct val="100000"/>
              </a:lnSpc>
              <a:spcBef>
                <a:spcPts val="0"/>
              </a:spcBef>
              <a:spcAft>
                <a:spcPts val="0"/>
              </a:spcAft>
              <a:buSzPts val="1400"/>
              <a:buChar char="■"/>
              <a:defRPr sz="3000">
                <a:latin typeface="Vidaloka"/>
                <a:ea typeface="Vidaloka"/>
                <a:cs typeface="Vidaloka"/>
                <a:sym typeface="Vidaloka"/>
              </a:defRPr>
            </a:lvl6pPr>
            <a:lvl7pPr marL="3200400" lvl="6" indent="-317500" rtl="0">
              <a:lnSpc>
                <a:spcPct val="100000"/>
              </a:lnSpc>
              <a:spcBef>
                <a:spcPts val="0"/>
              </a:spcBef>
              <a:spcAft>
                <a:spcPts val="0"/>
              </a:spcAft>
              <a:buSzPts val="1400"/>
              <a:buChar char="●"/>
              <a:defRPr sz="3000">
                <a:latin typeface="Vidaloka"/>
                <a:ea typeface="Vidaloka"/>
                <a:cs typeface="Vidaloka"/>
                <a:sym typeface="Vidaloka"/>
              </a:defRPr>
            </a:lvl7pPr>
            <a:lvl8pPr marL="3657600" lvl="7" indent="-317500" rtl="0">
              <a:lnSpc>
                <a:spcPct val="100000"/>
              </a:lnSpc>
              <a:spcBef>
                <a:spcPts val="0"/>
              </a:spcBef>
              <a:spcAft>
                <a:spcPts val="0"/>
              </a:spcAft>
              <a:buSzPts val="1400"/>
              <a:buChar char="○"/>
              <a:defRPr sz="3000">
                <a:latin typeface="Vidaloka"/>
                <a:ea typeface="Vidaloka"/>
                <a:cs typeface="Vidaloka"/>
                <a:sym typeface="Vidaloka"/>
              </a:defRPr>
            </a:lvl8pPr>
            <a:lvl9pPr marL="4114800" lvl="8" indent="-317500" rtl="0">
              <a:lnSpc>
                <a:spcPct val="100000"/>
              </a:lnSpc>
              <a:spcBef>
                <a:spcPts val="0"/>
              </a:spcBef>
              <a:spcAft>
                <a:spcPts val="0"/>
              </a:spcAft>
              <a:buSzPts val="1400"/>
              <a:buChar char="■"/>
              <a:defRPr sz="3000">
                <a:latin typeface="Vidaloka"/>
                <a:ea typeface="Vidaloka"/>
                <a:cs typeface="Vidaloka"/>
                <a:sym typeface="Vidaloka"/>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1">
  <p:cSld name="CUSTOM_19">
    <p:spTree>
      <p:nvGrpSpPr>
        <p:cNvPr id="1" name="Shape 230"/>
        <p:cNvGrpSpPr/>
        <p:nvPr/>
      </p:nvGrpSpPr>
      <p:grpSpPr>
        <a:xfrm>
          <a:off x="0" y="0"/>
          <a:ext cx="0" cy="0"/>
          <a:chOff x="0" y="0"/>
          <a:chExt cx="0" cy="0"/>
        </a:xfrm>
      </p:grpSpPr>
      <p:sp>
        <p:nvSpPr>
          <p:cNvPr id="231" name="Google Shape;231;p37"/>
          <p:cNvSpPr txBox="1">
            <a:spLocks noGrp="1"/>
          </p:cNvSpPr>
          <p:nvPr>
            <p:ph type="title" hasCustomPrompt="1"/>
          </p:nvPr>
        </p:nvSpPr>
        <p:spPr>
          <a:xfrm>
            <a:off x="713225" y="1345375"/>
            <a:ext cx="6120300" cy="1644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32" name="Google Shape;232;p37"/>
          <p:cNvSpPr txBox="1">
            <a:spLocks noGrp="1"/>
          </p:cNvSpPr>
          <p:nvPr>
            <p:ph type="subTitle" idx="1"/>
          </p:nvPr>
        </p:nvSpPr>
        <p:spPr>
          <a:xfrm>
            <a:off x="713225" y="3188648"/>
            <a:ext cx="6120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233" name="Google Shape;233;p3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39" name="Google Shape;239;p38"/>
          <p:cNvSpPr txBox="1">
            <a:spLocks noGrp="1"/>
          </p:cNvSpPr>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240" name="Google Shape;240;p38"/>
          <p:cNvSpPr txBox="1">
            <a:spLocks noGrp="1"/>
          </p:cNvSpPr>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41" name="Google Shape;241;p3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2" name="Google Shape;242;p3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3" name="Google Shape;243;p38"/>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3">
  <p:cSld name="CUSTOM_20">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a:xfrm>
            <a:off x="4373850" y="944250"/>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46" name="Google Shape;246;p39"/>
          <p:cNvSpPr txBox="1">
            <a:spLocks noGrp="1"/>
          </p:cNvSpPr>
          <p:nvPr>
            <p:ph type="title" idx="2" hasCustomPrompt="1"/>
          </p:nvPr>
        </p:nvSpPr>
        <p:spPr>
          <a:xfrm>
            <a:off x="2294850" y="1096650"/>
            <a:ext cx="1650900" cy="9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247" name="Google Shape;247;p39"/>
          <p:cNvSpPr txBox="1">
            <a:spLocks noGrp="1"/>
          </p:cNvSpPr>
          <p:nvPr>
            <p:ph type="subTitle" idx="1"/>
          </p:nvPr>
        </p:nvSpPr>
        <p:spPr>
          <a:xfrm>
            <a:off x="4373850" y="1593150"/>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48" name="Google Shape;248;p3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2" name="Google Shape;252;p3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3" name="Google Shape;253;p3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3">
  <p:cSld name="CUSTOM_3_1">
    <p:spTree>
      <p:nvGrpSpPr>
        <p:cNvPr id="1" name="Shape 254"/>
        <p:cNvGrpSpPr/>
        <p:nvPr/>
      </p:nvGrpSpPr>
      <p:grpSpPr>
        <a:xfrm>
          <a:off x="0" y="0"/>
          <a:ext cx="0" cy="0"/>
          <a:chOff x="0" y="0"/>
          <a:chExt cx="0" cy="0"/>
        </a:xfrm>
      </p:grpSpPr>
      <p:sp>
        <p:nvSpPr>
          <p:cNvPr id="255" name="Google Shape;255;p40"/>
          <p:cNvSpPr txBox="1">
            <a:spLocks noGrp="1"/>
          </p:cNvSpPr>
          <p:nvPr>
            <p:ph type="title"/>
          </p:nvPr>
        </p:nvSpPr>
        <p:spPr>
          <a:xfrm>
            <a:off x="1043725" y="922567"/>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6" name="Google Shape;256;p40"/>
          <p:cNvSpPr txBox="1">
            <a:spLocks noGrp="1"/>
          </p:cNvSpPr>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57" name="Google Shape;257;p4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8" name="Google Shape;258;p4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9" name="Google Shape;259;p40"/>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4">
  <p:cSld name="CUSTOM_21">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5310925" y="962565"/>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2" name="Google Shape;262;p41"/>
          <p:cNvSpPr txBox="1">
            <a:spLocks noGrp="1"/>
          </p:cNvSpPr>
          <p:nvPr>
            <p:ph type="subTitle" idx="1"/>
          </p:nvPr>
        </p:nvSpPr>
        <p:spPr>
          <a:xfrm>
            <a:off x="5310925" y="3400935"/>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63" name="Google Shape;263;p4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64" name="Google Shape;264;p4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65" name="Google Shape;265;p4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66" name="Google Shape;266;p4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67" name="Google Shape;267;p41"/>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68" name="Google Shape;268;p41"/>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69"/>
        <p:cNvGrpSpPr/>
        <p:nvPr/>
      </p:nvGrpSpPr>
      <p:grpSpPr>
        <a:xfrm>
          <a:off x="0" y="0"/>
          <a:ext cx="0" cy="0"/>
          <a:chOff x="0" y="0"/>
          <a:chExt cx="0" cy="0"/>
        </a:xfrm>
      </p:grpSpPr>
      <p:sp>
        <p:nvSpPr>
          <p:cNvPr id="270" name="Google Shape;270;p42"/>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71" name="Google Shape;271;p42"/>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2" name="Google Shape;272;p42"/>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73" name="Google Shape;273;p42"/>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4" name="Google Shape;274;p42"/>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75" name="Google Shape;275;p42"/>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6" name="Google Shape;276;p42"/>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77" name="Google Shape;277;p4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8" name="Google Shape;278;p4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1" name="Shape 279"/>
        <p:cNvGrpSpPr/>
        <p:nvPr/>
      </p:nvGrpSpPr>
      <p:grpSpPr>
        <a:xfrm>
          <a:off x="0" y="0"/>
          <a:ext cx="0" cy="0"/>
          <a:chOff x="0" y="0"/>
          <a:chExt cx="0" cy="0"/>
        </a:xfrm>
      </p:grpSpPr>
      <p:sp>
        <p:nvSpPr>
          <p:cNvPr id="280" name="Google Shape;280;p43"/>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81" name="Google Shape;281;p43"/>
          <p:cNvSpPr txBox="1">
            <a:spLocks noGrp="1"/>
          </p:cNvSpPr>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2" name="Google Shape;282;p43"/>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83" name="Google Shape;283;p43"/>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4" name="Google Shape;284;p43"/>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85" name="Google Shape;285;p43"/>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6" name="Google Shape;286;p43"/>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87" name="Google Shape;287;p43"/>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88" name="Google Shape;288;p43"/>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9" name="Google Shape;289;p43"/>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0" name="Google Shape;290;p43"/>
          <p:cNvSpPr txBox="1">
            <a:spLocks noGrp="1"/>
          </p:cNvSpPr>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1" name="Google Shape;291;p43"/>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2" name="Google Shape;292;p43"/>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93" name="Google Shape;293;p4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94" name="Google Shape;294;p4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95" name="Google Shape;295;p4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6" name="Google Shape;296;p4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1 -">
  <p:cSld name="CUSTOM_32">
    <p:spTree>
      <p:nvGrpSpPr>
        <p:cNvPr id="1" name="Shape 297"/>
        <p:cNvGrpSpPr/>
        <p:nvPr/>
      </p:nvGrpSpPr>
      <p:grpSpPr>
        <a:xfrm>
          <a:off x="0" y="0"/>
          <a:ext cx="0" cy="0"/>
          <a:chOff x="0" y="0"/>
          <a:chExt cx="0" cy="0"/>
        </a:xfrm>
      </p:grpSpPr>
      <p:sp>
        <p:nvSpPr>
          <p:cNvPr id="298" name="Google Shape;298;p44"/>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99" name="Google Shape;299;p44"/>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0" name="Google Shape;300;p44"/>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301" name="Google Shape;301;p44"/>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2" name="Google Shape;302;p44"/>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303" name="Google Shape;303;p44"/>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4" name="Google Shape;304;p44"/>
          <p:cNvSpPr txBox="1">
            <a:spLocks noGrp="1"/>
          </p:cNvSpPr>
          <p:nvPr>
            <p:ph type="subTitle" idx="7"/>
          </p:nvPr>
        </p:nvSpPr>
        <p:spPr>
          <a:xfrm>
            <a:off x="3414050"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305" name="Google Shape;305;p44"/>
          <p:cNvSpPr txBox="1">
            <a:spLocks noGrp="1"/>
          </p:cNvSpPr>
          <p:nvPr>
            <p:ph type="subTitle" idx="8"/>
          </p:nvPr>
        </p:nvSpPr>
        <p:spPr>
          <a:xfrm>
            <a:off x="3564200"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6" name="Google Shape;306;p44"/>
          <p:cNvSpPr txBox="1">
            <a:spLocks noGrp="1"/>
          </p:cNvSpPr>
          <p:nvPr>
            <p:ph type="subTitle" idx="9"/>
          </p:nvPr>
        </p:nvSpPr>
        <p:spPr>
          <a:xfrm>
            <a:off x="7057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307" name="Google Shape;307;p44"/>
          <p:cNvSpPr txBox="1">
            <a:spLocks noGrp="1"/>
          </p:cNvSpPr>
          <p:nvPr>
            <p:ph type="subTitle" idx="13"/>
          </p:nvPr>
        </p:nvSpPr>
        <p:spPr>
          <a:xfrm>
            <a:off x="8558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8" name="Google Shape;308;p44"/>
          <p:cNvSpPr txBox="1">
            <a:spLocks noGrp="1"/>
          </p:cNvSpPr>
          <p:nvPr>
            <p:ph type="subTitle" idx="14"/>
          </p:nvPr>
        </p:nvSpPr>
        <p:spPr>
          <a:xfrm>
            <a:off x="61223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309" name="Google Shape;309;p44"/>
          <p:cNvSpPr txBox="1">
            <a:spLocks noGrp="1"/>
          </p:cNvSpPr>
          <p:nvPr>
            <p:ph type="subTitle" idx="15"/>
          </p:nvPr>
        </p:nvSpPr>
        <p:spPr>
          <a:xfrm>
            <a:off x="62724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0" name="Google Shape;310;p44"/>
          <p:cNvSpPr txBox="1">
            <a:spLocks noGrp="1"/>
          </p:cNvSpPr>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11" name="Google Shape;311;p4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2" name="Google Shape;312;p4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five columns">
  <p:cSld name="CUSTOM_33">
    <p:spTree>
      <p:nvGrpSpPr>
        <p:cNvPr id="1" name="Shape 313"/>
        <p:cNvGrpSpPr/>
        <p:nvPr/>
      </p:nvGrpSpPr>
      <p:grpSpPr>
        <a:xfrm>
          <a:off x="0" y="0"/>
          <a:ext cx="0" cy="0"/>
          <a:chOff x="0" y="0"/>
          <a:chExt cx="0" cy="0"/>
        </a:xfrm>
      </p:grpSpPr>
      <p:sp>
        <p:nvSpPr>
          <p:cNvPr id="314" name="Google Shape;314;p45"/>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315" name="Google Shape;315;p45"/>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6" name="Google Shape;316;p45"/>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317" name="Google Shape;317;p45"/>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8" name="Google Shape;318;p45"/>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319" name="Google Shape;319;p45"/>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0" name="Google Shape;320;p45"/>
          <p:cNvSpPr txBox="1">
            <a:spLocks noGrp="1"/>
          </p:cNvSpPr>
          <p:nvPr>
            <p:ph type="subTitle" idx="7"/>
          </p:nvPr>
        </p:nvSpPr>
        <p:spPr>
          <a:xfrm>
            <a:off x="2059863"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321" name="Google Shape;321;p45"/>
          <p:cNvSpPr txBox="1">
            <a:spLocks noGrp="1"/>
          </p:cNvSpPr>
          <p:nvPr>
            <p:ph type="subTitle" idx="8"/>
          </p:nvPr>
        </p:nvSpPr>
        <p:spPr>
          <a:xfrm>
            <a:off x="2210013"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2" name="Google Shape;322;p45"/>
          <p:cNvSpPr txBox="1">
            <a:spLocks noGrp="1"/>
          </p:cNvSpPr>
          <p:nvPr>
            <p:ph type="subTitle" idx="9"/>
          </p:nvPr>
        </p:nvSpPr>
        <p:spPr>
          <a:xfrm>
            <a:off x="4768138"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323" name="Google Shape;323;p45"/>
          <p:cNvSpPr txBox="1">
            <a:spLocks noGrp="1"/>
          </p:cNvSpPr>
          <p:nvPr>
            <p:ph type="subTitle" idx="13"/>
          </p:nvPr>
        </p:nvSpPr>
        <p:spPr>
          <a:xfrm>
            <a:off x="4918288"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4" name="Google Shape;324;p45"/>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25" name="Google Shape;325;p4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26" name="Google Shape;326;p4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27" name="Google Shape;327;p45"/>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8" name="Google Shape;328;p45"/>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3">
  <p:cSld name="CUSTOM_34">
    <p:spTree>
      <p:nvGrpSpPr>
        <p:cNvPr id="1" name="Shape 329"/>
        <p:cNvGrpSpPr/>
        <p:nvPr/>
      </p:nvGrpSpPr>
      <p:grpSpPr>
        <a:xfrm>
          <a:off x="0" y="0"/>
          <a:ext cx="0" cy="0"/>
          <a:chOff x="0" y="0"/>
          <a:chExt cx="0" cy="0"/>
        </a:xfrm>
      </p:grpSpPr>
      <p:sp>
        <p:nvSpPr>
          <p:cNvPr id="330" name="Google Shape;330;p46"/>
          <p:cNvSpPr txBox="1">
            <a:spLocks noGrp="1"/>
          </p:cNvSpPr>
          <p:nvPr>
            <p:ph type="title"/>
          </p:nvPr>
        </p:nvSpPr>
        <p:spPr>
          <a:xfrm>
            <a:off x="716225" y="1073000"/>
            <a:ext cx="5640600" cy="2856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331" name="Google Shape;331;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32" name="Google Shape;332;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33" name="Google Shape;333;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34" name="Google Shape;334;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35" name="Google Shape;335;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36" name="Google Shape;336;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four columns 1">
  <p:cSld name="CUSTOM_35">
    <p:spTree>
      <p:nvGrpSpPr>
        <p:cNvPr id="1" name="Shape 337"/>
        <p:cNvGrpSpPr/>
        <p:nvPr/>
      </p:nvGrpSpPr>
      <p:grpSpPr>
        <a:xfrm>
          <a:off x="0" y="0"/>
          <a:ext cx="0" cy="0"/>
          <a:chOff x="0" y="0"/>
          <a:chExt cx="0" cy="0"/>
        </a:xfrm>
      </p:grpSpPr>
      <p:sp>
        <p:nvSpPr>
          <p:cNvPr id="338" name="Google Shape;338;p47"/>
          <p:cNvSpPr txBox="1">
            <a:spLocks noGrp="1"/>
          </p:cNvSpPr>
          <p:nvPr>
            <p:ph type="subTitle" idx="1"/>
          </p:nvPr>
        </p:nvSpPr>
        <p:spPr>
          <a:xfrm>
            <a:off x="49168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39" name="Google Shape;339;p47"/>
          <p:cNvSpPr txBox="1">
            <a:spLocks noGrp="1"/>
          </p:cNvSpPr>
          <p:nvPr>
            <p:ph type="subTitle" idx="2"/>
          </p:nvPr>
        </p:nvSpPr>
        <p:spPr>
          <a:xfrm>
            <a:off x="50589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0" name="Google Shape;340;p47"/>
          <p:cNvSpPr txBox="1">
            <a:spLocks noGrp="1"/>
          </p:cNvSpPr>
          <p:nvPr>
            <p:ph type="subTitle" idx="3"/>
          </p:nvPr>
        </p:nvSpPr>
        <p:spPr>
          <a:xfrm>
            <a:off x="19111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1" name="Google Shape;341;p47"/>
          <p:cNvSpPr txBox="1">
            <a:spLocks noGrp="1"/>
          </p:cNvSpPr>
          <p:nvPr>
            <p:ph type="subTitle" idx="4"/>
          </p:nvPr>
        </p:nvSpPr>
        <p:spPr>
          <a:xfrm>
            <a:off x="20533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2" name="Google Shape;342;p47"/>
          <p:cNvSpPr txBox="1">
            <a:spLocks noGrp="1"/>
          </p:cNvSpPr>
          <p:nvPr>
            <p:ph type="subTitle" idx="5"/>
          </p:nvPr>
        </p:nvSpPr>
        <p:spPr>
          <a:xfrm>
            <a:off x="49168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3" name="Google Shape;343;p47"/>
          <p:cNvSpPr txBox="1">
            <a:spLocks noGrp="1"/>
          </p:cNvSpPr>
          <p:nvPr>
            <p:ph type="subTitle" idx="6"/>
          </p:nvPr>
        </p:nvSpPr>
        <p:spPr>
          <a:xfrm>
            <a:off x="50589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4" name="Google Shape;344;p47"/>
          <p:cNvSpPr txBox="1">
            <a:spLocks noGrp="1"/>
          </p:cNvSpPr>
          <p:nvPr>
            <p:ph type="subTitle" idx="7"/>
          </p:nvPr>
        </p:nvSpPr>
        <p:spPr>
          <a:xfrm>
            <a:off x="19111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5" name="Google Shape;345;p47"/>
          <p:cNvSpPr txBox="1">
            <a:spLocks noGrp="1"/>
          </p:cNvSpPr>
          <p:nvPr>
            <p:ph type="subTitle" idx="8"/>
          </p:nvPr>
        </p:nvSpPr>
        <p:spPr>
          <a:xfrm>
            <a:off x="20532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6" name="Google Shape;346;p47"/>
          <p:cNvSpPr txBox="1">
            <a:spLocks noGrp="1"/>
          </p:cNvSpPr>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47" name="Google Shape;347;p4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48" name="Google Shape;348;p4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hree columns 1">
  <p:cSld name="CUSTOM_36">
    <p:spTree>
      <p:nvGrpSpPr>
        <p:cNvPr id="1" name="Shape 349"/>
        <p:cNvGrpSpPr/>
        <p:nvPr/>
      </p:nvGrpSpPr>
      <p:grpSpPr>
        <a:xfrm>
          <a:off x="0" y="0"/>
          <a:ext cx="0" cy="0"/>
          <a:chOff x="0" y="0"/>
          <a:chExt cx="0" cy="0"/>
        </a:xfrm>
      </p:grpSpPr>
      <p:sp>
        <p:nvSpPr>
          <p:cNvPr id="350" name="Google Shape;350;p48"/>
          <p:cNvSpPr txBox="1">
            <a:spLocks noGrp="1"/>
          </p:cNvSpPr>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51" name="Google Shape;351;p48"/>
          <p:cNvSpPr txBox="1">
            <a:spLocks noGrp="1"/>
          </p:cNvSpPr>
          <p:nvPr>
            <p:ph type="subTitle" idx="2"/>
          </p:nvPr>
        </p:nvSpPr>
        <p:spPr>
          <a:xfrm>
            <a:off x="3571925"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2" name="Google Shape;352;p48"/>
          <p:cNvSpPr txBox="1">
            <a:spLocks noGrp="1"/>
          </p:cNvSpPr>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53" name="Google Shape;353;p48"/>
          <p:cNvSpPr txBox="1">
            <a:spLocks noGrp="1"/>
          </p:cNvSpPr>
          <p:nvPr>
            <p:ph type="subTitle" idx="4"/>
          </p:nvPr>
        </p:nvSpPr>
        <p:spPr>
          <a:xfrm>
            <a:off x="108840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4" name="Google Shape;354;p48"/>
          <p:cNvSpPr txBox="1">
            <a:spLocks noGrp="1"/>
          </p:cNvSpPr>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55" name="Google Shape;355;p48"/>
          <p:cNvSpPr txBox="1">
            <a:spLocks noGrp="1"/>
          </p:cNvSpPr>
          <p:nvPr>
            <p:ph type="subTitle" idx="6"/>
          </p:nvPr>
        </p:nvSpPr>
        <p:spPr>
          <a:xfrm>
            <a:off x="605545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6" name="Google Shape;356;p48"/>
          <p:cNvSpPr txBox="1">
            <a:spLocks noGrp="1"/>
          </p:cNvSpPr>
          <p:nvPr>
            <p:ph type="title"/>
          </p:nvPr>
        </p:nvSpPr>
        <p:spPr>
          <a:xfrm>
            <a:off x="713225" y="445025"/>
            <a:ext cx="551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57" name="Google Shape;357;p4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8" name="Google Shape;358;p4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8"/>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
  <p:cSld name="CUSTOM_23">
    <p:spTree>
      <p:nvGrpSpPr>
        <p:cNvPr id="1" name="Shape 360"/>
        <p:cNvGrpSpPr/>
        <p:nvPr/>
      </p:nvGrpSpPr>
      <p:grpSpPr>
        <a:xfrm>
          <a:off x="0" y="0"/>
          <a:ext cx="0" cy="0"/>
          <a:chOff x="0" y="0"/>
          <a:chExt cx="0" cy="0"/>
        </a:xfrm>
      </p:grpSpPr>
      <p:cxnSp>
        <p:nvCxnSpPr>
          <p:cNvPr id="361" name="Google Shape;361;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2" name="Google Shape;362;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3" name="Google Shape;363;p4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4" name="Google Shape;364;p4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5" name="Google Shape;365;p4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6" name="Google Shape;366;p4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7" name="Google Shape;367;p49"/>
          <p:cNvSpPr txBox="1">
            <a:spLocks noGrp="1"/>
          </p:cNvSpPr>
          <p:nvPr>
            <p:ph type="title"/>
          </p:nvPr>
        </p:nvSpPr>
        <p:spPr>
          <a:xfrm>
            <a:off x="2780100" y="445025"/>
            <a:ext cx="3583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8" name="Google Shape;368;p49"/>
          <p:cNvSpPr txBox="1">
            <a:spLocks noGrp="1"/>
          </p:cNvSpPr>
          <p:nvPr>
            <p:ph type="subTitle" idx="1"/>
          </p:nvPr>
        </p:nvSpPr>
        <p:spPr>
          <a:xfrm>
            <a:off x="53066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69" name="Google Shape;369;p49"/>
          <p:cNvSpPr txBox="1">
            <a:spLocks noGrp="1"/>
          </p:cNvSpPr>
          <p:nvPr>
            <p:ph type="subTitle" idx="2"/>
          </p:nvPr>
        </p:nvSpPr>
        <p:spPr>
          <a:xfrm>
            <a:off x="53066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0" name="Google Shape;370;p49"/>
          <p:cNvSpPr txBox="1">
            <a:spLocks noGrp="1"/>
          </p:cNvSpPr>
          <p:nvPr>
            <p:ph type="subTitle" idx="3"/>
          </p:nvPr>
        </p:nvSpPr>
        <p:spPr>
          <a:xfrm>
            <a:off x="13512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71" name="Google Shape;371;p49"/>
          <p:cNvSpPr txBox="1">
            <a:spLocks noGrp="1"/>
          </p:cNvSpPr>
          <p:nvPr>
            <p:ph type="subTitle" idx="4"/>
          </p:nvPr>
        </p:nvSpPr>
        <p:spPr>
          <a:xfrm>
            <a:off x="13512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2" name="Google Shape;372;p49"/>
          <p:cNvSpPr txBox="1">
            <a:spLocks noGrp="1"/>
          </p:cNvSpPr>
          <p:nvPr>
            <p:ph type="subTitle" idx="5"/>
          </p:nvPr>
        </p:nvSpPr>
        <p:spPr>
          <a:xfrm>
            <a:off x="53066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73" name="Google Shape;373;p49"/>
          <p:cNvSpPr txBox="1">
            <a:spLocks noGrp="1"/>
          </p:cNvSpPr>
          <p:nvPr>
            <p:ph type="subTitle" idx="6"/>
          </p:nvPr>
        </p:nvSpPr>
        <p:spPr>
          <a:xfrm>
            <a:off x="530665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4" name="Google Shape;374;p49"/>
          <p:cNvSpPr txBox="1">
            <a:spLocks noGrp="1"/>
          </p:cNvSpPr>
          <p:nvPr>
            <p:ph type="subTitle" idx="7"/>
          </p:nvPr>
        </p:nvSpPr>
        <p:spPr>
          <a:xfrm>
            <a:off x="13512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75" name="Google Shape;375;p49"/>
          <p:cNvSpPr txBox="1">
            <a:spLocks noGrp="1"/>
          </p:cNvSpPr>
          <p:nvPr>
            <p:ph type="subTitle" idx="8"/>
          </p:nvPr>
        </p:nvSpPr>
        <p:spPr>
          <a:xfrm>
            <a:off x="135130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6" name="Google Shape;376;p49"/>
          <p:cNvSpPr txBox="1">
            <a:spLocks noGrp="1"/>
          </p:cNvSpPr>
          <p:nvPr>
            <p:ph type="title" idx="9" hasCustomPrompt="1"/>
          </p:nvPr>
        </p:nvSpPr>
        <p:spPr>
          <a:xfrm>
            <a:off x="13512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77" name="Google Shape;377;p49"/>
          <p:cNvSpPr txBox="1">
            <a:spLocks noGrp="1"/>
          </p:cNvSpPr>
          <p:nvPr>
            <p:ph type="title" idx="13" hasCustomPrompt="1"/>
          </p:nvPr>
        </p:nvSpPr>
        <p:spPr>
          <a:xfrm>
            <a:off x="53066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78" name="Google Shape;378;p49"/>
          <p:cNvSpPr txBox="1">
            <a:spLocks noGrp="1"/>
          </p:cNvSpPr>
          <p:nvPr>
            <p:ph type="title" idx="14" hasCustomPrompt="1"/>
          </p:nvPr>
        </p:nvSpPr>
        <p:spPr>
          <a:xfrm>
            <a:off x="135130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79" name="Google Shape;379;p49"/>
          <p:cNvSpPr txBox="1">
            <a:spLocks noGrp="1"/>
          </p:cNvSpPr>
          <p:nvPr>
            <p:ph type="title" idx="15" hasCustomPrompt="1"/>
          </p:nvPr>
        </p:nvSpPr>
        <p:spPr>
          <a:xfrm>
            <a:off x="530665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hree columns 2">
  <p:cSld name="CUSTOM_4_2_1">
    <p:spTree>
      <p:nvGrpSpPr>
        <p:cNvPr id="1" name="Shape 380"/>
        <p:cNvGrpSpPr/>
        <p:nvPr/>
      </p:nvGrpSpPr>
      <p:grpSpPr>
        <a:xfrm>
          <a:off x="0" y="0"/>
          <a:ext cx="0" cy="0"/>
          <a:chOff x="0" y="0"/>
          <a:chExt cx="0" cy="0"/>
        </a:xfrm>
      </p:grpSpPr>
      <p:sp>
        <p:nvSpPr>
          <p:cNvPr id="381" name="Google Shape;381;p50"/>
          <p:cNvSpPr txBox="1">
            <a:spLocks noGrp="1"/>
          </p:cNvSpPr>
          <p:nvPr>
            <p:ph type="subTitle" idx="1"/>
          </p:nvPr>
        </p:nvSpPr>
        <p:spPr>
          <a:xfrm>
            <a:off x="37183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2" name="Google Shape;382;p50"/>
          <p:cNvSpPr txBox="1">
            <a:spLocks noGrp="1"/>
          </p:cNvSpPr>
          <p:nvPr>
            <p:ph type="subTitle" idx="2"/>
          </p:nvPr>
        </p:nvSpPr>
        <p:spPr>
          <a:xfrm>
            <a:off x="3617675"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83" name="Google Shape;383;p50"/>
          <p:cNvSpPr txBox="1">
            <a:spLocks noGrp="1"/>
          </p:cNvSpPr>
          <p:nvPr>
            <p:ph type="subTitle" idx="3"/>
          </p:nvPr>
        </p:nvSpPr>
        <p:spPr>
          <a:xfrm>
            <a:off x="13280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4" name="Google Shape;384;p50"/>
          <p:cNvSpPr txBox="1">
            <a:spLocks noGrp="1"/>
          </p:cNvSpPr>
          <p:nvPr>
            <p:ph type="subTitle" idx="4"/>
          </p:nvPr>
        </p:nvSpPr>
        <p:spPr>
          <a:xfrm>
            <a:off x="1227426"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85" name="Google Shape;385;p50"/>
          <p:cNvSpPr txBox="1">
            <a:spLocks noGrp="1"/>
          </p:cNvSpPr>
          <p:nvPr>
            <p:ph type="subTitle" idx="5"/>
          </p:nvPr>
        </p:nvSpPr>
        <p:spPr>
          <a:xfrm>
            <a:off x="6108550" y="3294199"/>
            <a:ext cx="16431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6" name="Google Shape;386;p50"/>
          <p:cNvSpPr txBox="1">
            <a:spLocks noGrp="1"/>
          </p:cNvSpPr>
          <p:nvPr>
            <p:ph type="subTitle" idx="6"/>
          </p:nvPr>
        </p:nvSpPr>
        <p:spPr>
          <a:xfrm>
            <a:off x="6008050"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87" name="Google Shape;387;p50"/>
          <p:cNvSpPr txBox="1">
            <a:spLocks noGrp="1"/>
          </p:cNvSpPr>
          <p:nvPr>
            <p:ph type="title"/>
          </p:nvPr>
        </p:nvSpPr>
        <p:spPr>
          <a:xfrm>
            <a:off x="713225" y="445025"/>
            <a:ext cx="318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88" name="Google Shape;388;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four columns 3">
  <p:cSld name="CUSTOM_5">
    <p:spTree>
      <p:nvGrpSpPr>
        <p:cNvPr id="1" name="Shape 390"/>
        <p:cNvGrpSpPr/>
        <p:nvPr/>
      </p:nvGrpSpPr>
      <p:grpSpPr>
        <a:xfrm>
          <a:off x="0" y="0"/>
          <a:ext cx="0" cy="0"/>
          <a:chOff x="0" y="0"/>
          <a:chExt cx="0" cy="0"/>
        </a:xfrm>
      </p:grpSpPr>
      <p:sp>
        <p:nvSpPr>
          <p:cNvPr id="391" name="Google Shape;391;p51"/>
          <p:cNvSpPr txBox="1">
            <a:spLocks noGrp="1"/>
          </p:cNvSpPr>
          <p:nvPr>
            <p:ph type="subTitle" idx="1"/>
          </p:nvPr>
        </p:nvSpPr>
        <p:spPr>
          <a:xfrm>
            <a:off x="4750175" y="163274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92" name="Google Shape;392;p51"/>
          <p:cNvSpPr txBox="1">
            <a:spLocks noGrp="1"/>
          </p:cNvSpPr>
          <p:nvPr>
            <p:ph type="subTitle" idx="2"/>
          </p:nvPr>
        </p:nvSpPr>
        <p:spPr>
          <a:xfrm>
            <a:off x="4750184" y="2035022"/>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93" name="Google Shape;393;p51"/>
          <p:cNvSpPr txBox="1">
            <a:spLocks noGrp="1"/>
          </p:cNvSpPr>
          <p:nvPr>
            <p:ph type="subTitle" idx="3"/>
          </p:nvPr>
        </p:nvSpPr>
        <p:spPr>
          <a:xfrm>
            <a:off x="2306450" y="1632746"/>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94" name="Google Shape;394;p51"/>
          <p:cNvSpPr txBox="1">
            <a:spLocks noGrp="1"/>
          </p:cNvSpPr>
          <p:nvPr>
            <p:ph type="subTitle" idx="4"/>
          </p:nvPr>
        </p:nvSpPr>
        <p:spPr>
          <a:xfrm>
            <a:off x="2306462" y="2035022"/>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95" name="Google Shape;395;p51"/>
          <p:cNvSpPr txBox="1">
            <a:spLocks noGrp="1"/>
          </p:cNvSpPr>
          <p:nvPr>
            <p:ph type="subTitle" idx="5"/>
          </p:nvPr>
        </p:nvSpPr>
        <p:spPr>
          <a:xfrm>
            <a:off x="4750175" y="3062273"/>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96" name="Google Shape;396;p51"/>
          <p:cNvSpPr txBox="1">
            <a:spLocks noGrp="1"/>
          </p:cNvSpPr>
          <p:nvPr>
            <p:ph type="subTitle" idx="6"/>
          </p:nvPr>
        </p:nvSpPr>
        <p:spPr>
          <a:xfrm>
            <a:off x="4750184" y="3471047"/>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97" name="Google Shape;397;p51"/>
          <p:cNvSpPr txBox="1">
            <a:spLocks noGrp="1"/>
          </p:cNvSpPr>
          <p:nvPr>
            <p:ph type="subTitle" idx="7"/>
          </p:nvPr>
        </p:nvSpPr>
        <p:spPr>
          <a:xfrm>
            <a:off x="2306450" y="3062273"/>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98" name="Google Shape;398;p51"/>
          <p:cNvSpPr txBox="1">
            <a:spLocks noGrp="1"/>
          </p:cNvSpPr>
          <p:nvPr>
            <p:ph type="subTitle" idx="8"/>
          </p:nvPr>
        </p:nvSpPr>
        <p:spPr>
          <a:xfrm>
            <a:off x="2306462" y="3471047"/>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99" name="Google Shape;399;p51"/>
          <p:cNvSpPr txBox="1">
            <a:spLocks noGrp="1"/>
          </p:cNvSpPr>
          <p:nvPr>
            <p:ph type="title"/>
          </p:nvPr>
        </p:nvSpPr>
        <p:spPr>
          <a:xfrm>
            <a:off x="713225" y="445025"/>
            <a:ext cx="27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00" name="Google Shape;400;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1" name="Google Shape;401;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hree columns 3">
  <p:cSld name="CUSTOM_26">
    <p:spTree>
      <p:nvGrpSpPr>
        <p:cNvPr id="1" name="Shape 402"/>
        <p:cNvGrpSpPr/>
        <p:nvPr/>
      </p:nvGrpSpPr>
      <p:grpSpPr>
        <a:xfrm>
          <a:off x="0" y="0"/>
          <a:ext cx="0" cy="0"/>
          <a:chOff x="0" y="0"/>
          <a:chExt cx="0" cy="0"/>
        </a:xfrm>
      </p:grpSpPr>
      <p:cxnSp>
        <p:nvCxnSpPr>
          <p:cNvPr id="403" name="Google Shape;403;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5" name="Google Shape;405;p5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06" name="Google Shape;406;p5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07" name="Google Shape;407;p5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08" name="Google Shape;408;p5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09" name="Google Shape;409;p52"/>
          <p:cNvSpPr txBox="1">
            <a:spLocks noGrp="1"/>
          </p:cNvSpPr>
          <p:nvPr>
            <p:ph type="subTitle" idx="1"/>
          </p:nvPr>
        </p:nvSpPr>
        <p:spPr>
          <a:xfrm>
            <a:off x="728750" y="1112872"/>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10" name="Google Shape;410;p52"/>
          <p:cNvSpPr txBox="1">
            <a:spLocks noGrp="1"/>
          </p:cNvSpPr>
          <p:nvPr>
            <p:ph type="subTitle" idx="2"/>
          </p:nvPr>
        </p:nvSpPr>
        <p:spPr>
          <a:xfrm>
            <a:off x="728762" y="151514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1" name="Google Shape;411;p52"/>
          <p:cNvSpPr txBox="1">
            <a:spLocks noGrp="1"/>
          </p:cNvSpPr>
          <p:nvPr>
            <p:ph type="subTitle" idx="3"/>
          </p:nvPr>
        </p:nvSpPr>
        <p:spPr>
          <a:xfrm>
            <a:off x="728750" y="203638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12" name="Google Shape;412;p52"/>
          <p:cNvSpPr txBox="1">
            <a:spLocks noGrp="1"/>
          </p:cNvSpPr>
          <p:nvPr>
            <p:ph type="subTitle" idx="4"/>
          </p:nvPr>
        </p:nvSpPr>
        <p:spPr>
          <a:xfrm>
            <a:off x="728762" y="244516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3" name="Google Shape;413;p52"/>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4" name="Google Shape;414;p52"/>
          <p:cNvSpPr txBox="1">
            <a:spLocks noGrp="1"/>
          </p:cNvSpPr>
          <p:nvPr>
            <p:ph type="subTitle" idx="5"/>
          </p:nvPr>
        </p:nvSpPr>
        <p:spPr>
          <a:xfrm>
            <a:off x="728750" y="2997225"/>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15" name="Google Shape;415;p52"/>
          <p:cNvSpPr txBox="1">
            <a:spLocks noGrp="1"/>
          </p:cNvSpPr>
          <p:nvPr>
            <p:ph type="subTitle" idx="6"/>
          </p:nvPr>
        </p:nvSpPr>
        <p:spPr>
          <a:xfrm>
            <a:off x="728762" y="340599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1" name="Shape 416"/>
        <p:cNvGrpSpPr/>
        <p:nvPr/>
      </p:nvGrpSpPr>
      <p:grpSpPr>
        <a:xfrm>
          <a:off x="0" y="0"/>
          <a:ext cx="0" cy="0"/>
          <a:chOff x="0" y="0"/>
          <a:chExt cx="0" cy="0"/>
        </a:xfrm>
      </p:grpSpPr>
      <p:sp>
        <p:nvSpPr>
          <p:cNvPr id="417" name="Google Shape;417;p53"/>
          <p:cNvSpPr txBox="1">
            <a:spLocks noGrp="1"/>
          </p:cNvSpPr>
          <p:nvPr>
            <p:ph type="title" hasCustomPrompt="1"/>
          </p:nvPr>
        </p:nvSpPr>
        <p:spPr>
          <a:xfrm>
            <a:off x="2592925" y="71460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18" name="Google Shape;418;p53"/>
          <p:cNvSpPr txBox="1">
            <a:spLocks noGrp="1"/>
          </p:cNvSpPr>
          <p:nvPr>
            <p:ph type="subTitle" idx="1"/>
          </p:nvPr>
        </p:nvSpPr>
        <p:spPr>
          <a:xfrm>
            <a:off x="2364984" y="134640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9" name="Google Shape;419;p53"/>
          <p:cNvSpPr txBox="1">
            <a:spLocks noGrp="1"/>
          </p:cNvSpPr>
          <p:nvPr>
            <p:ph type="title" idx="2" hasCustomPrompt="1"/>
          </p:nvPr>
        </p:nvSpPr>
        <p:spPr>
          <a:xfrm>
            <a:off x="2592925" y="2063025"/>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20" name="Google Shape;420;p53"/>
          <p:cNvSpPr txBox="1">
            <a:spLocks noGrp="1"/>
          </p:cNvSpPr>
          <p:nvPr>
            <p:ph type="subTitle" idx="3"/>
          </p:nvPr>
        </p:nvSpPr>
        <p:spPr>
          <a:xfrm>
            <a:off x="2364984" y="2694825"/>
            <a:ext cx="44142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1" name="Google Shape;421;p53"/>
          <p:cNvSpPr txBox="1">
            <a:spLocks noGrp="1"/>
          </p:cNvSpPr>
          <p:nvPr>
            <p:ph type="title" idx="4" hasCustomPrompt="1"/>
          </p:nvPr>
        </p:nvSpPr>
        <p:spPr>
          <a:xfrm>
            <a:off x="2592925" y="341145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22" name="Google Shape;422;p53"/>
          <p:cNvSpPr txBox="1">
            <a:spLocks noGrp="1"/>
          </p:cNvSpPr>
          <p:nvPr>
            <p:ph type="subTitle" idx="5"/>
          </p:nvPr>
        </p:nvSpPr>
        <p:spPr>
          <a:xfrm>
            <a:off x="2364950" y="404325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423" name="Google Shape;423;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24" name="Google Shape;424;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umbers and text 2">
  <p:cSld name="CUSTOM_28">
    <p:spTree>
      <p:nvGrpSpPr>
        <p:cNvPr id="1" name="Shape 425"/>
        <p:cNvGrpSpPr/>
        <p:nvPr/>
      </p:nvGrpSpPr>
      <p:grpSpPr>
        <a:xfrm>
          <a:off x="0" y="0"/>
          <a:ext cx="0" cy="0"/>
          <a:chOff x="0" y="0"/>
          <a:chExt cx="0" cy="0"/>
        </a:xfrm>
      </p:grpSpPr>
      <p:sp>
        <p:nvSpPr>
          <p:cNvPr id="426" name="Google Shape;426;p54"/>
          <p:cNvSpPr txBox="1">
            <a:spLocks noGrp="1"/>
          </p:cNvSpPr>
          <p:nvPr>
            <p:ph type="subTitle" idx="1"/>
          </p:nvPr>
        </p:nvSpPr>
        <p:spPr>
          <a:xfrm>
            <a:off x="5700609" y="2084269"/>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27" name="Google Shape;427;p54"/>
          <p:cNvSpPr txBox="1">
            <a:spLocks noGrp="1"/>
          </p:cNvSpPr>
          <p:nvPr>
            <p:ph type="subTitle" idx="2"/>
          </p:nvPr>
        </p:nvSpPr>
        <p:spPr>
          <a:xfrm>
            <a:off x="5700621" y="2486544"/>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8" name="Google Shape;428;p54"/>
          <p:cNvSpPr txBox="1">
            <a:spLocks noGrp="1"/>
          </p:cNvSpPr>
          <p:nvPr>
            <p:ph type="subTitle" idx="3"/>
          </p:nvPr>
        </p:nvSpPr>
        <p:spPr>
          <a:xfrm>
            <a:off x="1973988" y="902134"/>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29" name="Google Shape;429;p54"/>
          <p:cNvSpPr txBox="1">
            <a:spLocks noGrp="1"/>
          </p:cNvSpPr>
          <p:nvPr>
            <p:ph type="subTitle" idx="4"/>
          </p:nvPr>
        </p:nvSpPr>
        <p:spPr>
          <a:xfrm>
            <a:off x="1973988" y="1304410"/>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0" name="Google Shape;430;p54"/>
          <p:cNvSpPr txBox="1">
            <a:spLocks noGrp="1"/>
          </p:cNvSpPr>
          <p:nvPr>
            <p:ph type="subTitle" idx="5"/>
          </p:nvPr>
        </p:nvSpPr>
        <p:spPr>
          <a:xfrm>
            <a:off x="1973988" y="3290875"/>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1" name="Google Shape;431;p54"/>
          <p:cNvSpPr txBox="1">
            <a:spLocks noGrp="1"/>
          </p:cNvSpPr>
          <p:nvPr>
            <p:ph type="subTitle" idx="6"/>
          </p:nvPr>
        </p:nvSpPr>
        <p:spPr>
          <a:xfrm>
            <a:off x="1973988" y="3699649"/>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432" name="Google Shape;432;p5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3" name="Google Shape;433;p5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4" name="Google Shape;434;p5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35" name="Google Shape;435;p5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36" name="Google Shape;436;p5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37" name="Google Shape;437;p54"/>
          <p:cNvSpPr txBox="1">
            <a:spLocks noGrp="1"/>
          </p:cNvSpPr>
          <p:nvPr>
            <p:ph type="title" hasCustomPrompt="1"/>
          </p:nvPr>
        </p:nvSpPr>
        <p:spPr>
          <a:xfrm>
            <a:off x="733000" y="1114450"/>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8" name="Google Shape;438;p54"/>
          <p:cNvSpPr txBox="1">
            <a:spLocks noGrp="1"/>
          </p:cNvSpPr>
          <p:nvPr>
            <p:ph type="title" idx="7" hasCustomPrompt="1"/>
          </p:nvPr>
        </p:nvSpPr>
        <p:spPr>
          <a:xfrm>
            <a:off x="733000" y="3503175"/>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39" name="Google Shape;439;p54"/>
          <p:cNvSpPr txBox="1">
            <a:spLocks noGrp="1"/>
          </p:cNvSpPr>
          <p:nvPr>
            <p:ph type="title" idx="8" hasCustomPrompt="1"/>
          </p:nvPr>
        </p:nvSpPr>
        <p:spPr>
          <a:xfrm>
            <a:off x="4441002" y="2276488"/>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ext 5">
  <p:cSld name="CUSTOM_7_1">
    <p:spTree>
      <p:nvGrpSpPr>
        <p:cNvPr id="1" name="Shape 440"/>
        <p:cNvGrpSpPr/>
        <p:nvPr/>
      </p:nvGrpSpPr>
      <p:grpSpPr>
        <a:xfrm>
          <a:off x="0" y="0"/>
          <a:ext cx="0" cy="0"/>
          <a:chOff x="0" y="0"/>
          <a:chExt cx="0" cy="0"/>
        </a:xfrm>
      </p:grpSpPr>
      <p:sp>
        <p:nvSpPr>
          <p:cNvPr id="441" name="Google Shape;441;p55"/>
          <p:cNvSpPr txBox="1">
            <a:spLocks noGrp="1"/>
          </p:cNvSpPr>
          <p:nvPr>
            <p:ph type="title"/>
          </p:nvPr>
        </p:nvSpPr>
        <p:spPr>
          <a:xfrm>
            <a:off x="803750" y="2040496"/>
            <a:ext cx="4087500" cy="67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2" name="Google Shape;442;p55"/>
          <p:cNvSpPr txBox="1">
            <a:spLocks noGrp="1"/>
          </p:cNvSpPr>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443" name="Google Shape;443;p5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4" name="Google Shape;444;p5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ext 6">
  <p:cSld name="CUSTOM_7_2">
    <p:spTree>
      <p:nvGrpSpPr>
        <p:cNvPr id="1" name="Shape 445"/>
        <p:cNvGrpSpPr/>
        <p:nvPr/>
      </p:nvGrpSpPr>
      <p:grpSpPr>
        <a:xfrm>
          <a:off x="0" y="0"/>
          <a:ext cx="0" cy="0"/>
          <a:chOff x="0" y="0"/>
          <a:chExt cx="0" cy="0"/>
        </a:xfrm>
      </p:grpSpPr>
      <p:sp>
        <p:nvSpPr>
          <p:cNvPr id="446" name="Google Shape;446;p56"/>
          <p:cNvSpPr txBox="1">
            <a:spLocks noGrp="1"/>
          </p:cNvSpPr>
          <p:nvPr>
            <p:ph type="title"/>
          </p:nvPr>
        </p:nvSpPr>
        <p:spPr>
          <a:xfrm>
            <a:off x="4490150" y="2047725"/>
            <a:ext cx="3364200" cy="62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447" name="Google Shape;447;p56"/>
          <p:cNvSpPr txBox="1">
            <a:spLocks noGrp="1"/>
          </p:cNvSpPr>
          <p:nvPr>
            <p:ph type="subTitle" idx="1"/>
          </p:nvPr>
        </p:nvSpPr>
        <p:spPr>
          <a:xfrm>
            <a:off x="4855550" y="2694825"/>
            <a:ext cx="2998800" cy="5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a:endParaRPr/>
          </a:p>
        </p:txBody>
      </p:sp>
      <p:cxnSp>
        <p:nvCxnSpPr>
          <p:cNvPr id="448" name="Google Shape;448;p5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9" name="Google Shape;449;p5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ext 7">
  <p:cSld name="CUSTOM_8">
    <p:spTree>
      <p:nvGrpSpPr>
        <p:cNvPr id="1" name="Shape 450"/>
        <p:cNvGrpSpPr/>
        <p:nvPr/>
      </p:nvGrpSpPr>
      <p:grpSpPr>
        <a:xfrm>
          <a:off x="0" y="0"/>
          <a:ext cx="0" cy="0"/>
          <a:chOff x="0" y="0"/>
          <a:chExt cx="0" cy="0"/>
        </a:xfrm>
      </p:grpSpPr>
      <p:sp>
        <p:nvSpPr>
          <p:cNvPr id="451" name="Google Shape;451;p57"/>
          <p:cNvSpPr txBox="1">
            <a:spLocks noGrp="1"/>
          </p:cNvSpPr>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52" name="Google Shape;452;p57"/>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53" name="Google Shape;453;p5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7"/>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56"/>
        <p:cNvGrpSpPr/>
        <p:nvPr/>
      </p:nvGrpSpPr>
      <p:grpSpPr>
        <a:xfrm>
          <a:off x="0" y="0"/>
          <a:ext cx="0" cy="0"/>
          <a:chOff x="0" y="0"/>
          <a:chExt cx="0" cy="0"/>
        </a:xfrm>
      </p:grpSpPr>
      <p:cxnSp>
        <p:nvCxnSpPr>
          <p:cNvPr id="457" name="Google Shape;457;p5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8" name="Google Shape;458;p5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8"/>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0" name="Google Shape;460;p58"/>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1" name="Google Shape;461;p58"/>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2" name="Google Shape;462;p58"/>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63" name="Google Shape;463;p58"/>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64" name="Google Shape;464;p58"/>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65" name="Google Shape;465;p58"/>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1" name="Shape 466"/>
        <p:cNvGrpSpPr/>
        <p:nvPr/>
      </p:nvGrpSpPr>
      <p:grpSpPr>
        <a:xfrm>
          <a:off x="0" y="0"/>
          <a:ext cx="0" cy="0"/>
          <a:chOff x="0" y="0"/>
          <a:chExt cx="0" cy="0"/>
        </a:xfrm>
      </p:grpSpPr>
      <p:sp>
        <p:nvSpPr>
          <p:cNvPr id="467" name="Google Shape;467;p59"/>
          <p:cNvSpPr txBox="1">
            <a:spLocks noGrp="1"/>
          </p:cNvSpPr>
          <p:nvPr>
            <p:ph type="subTitle" idx="1"/>
          </p:nvPr>
        </p:nvSpPr>
        <p:spPr>
          <a:xfrm>
            <a:off x="4816075"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68" name="Google Shape;468;p59"/>
          <p:cNvSpPr txBox="1">
            <a:spLocks noGrp="1"/>
          </p:cNvSpPr>
          <p:nvPr>
            <p:ph type="subTitle" idx="2"/>
          </p:nvPr>
        </p:nvSpPr>
        <p:spPr>
          <a:xfrm>
            <a:off x="4816200"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69" name="Google Shape;469;p59"/>
          <p:cNvSpPr txBox="1">
            <a:spLocks noGrp="1"/>
          </p:cNvSpPr>
          <p:nvPr>
            <p:ph type="subTitle" idx="3"/>
          </p:nvPr>
        </p:nvSpPr>
        <p:spPr>
          <a:xfrm>
            <a:off x="1385829"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70" name="Google Shape;470;p59"/>
          <p:cNvSpPr txBox="1">
            <a:spLocks noGrp="1"/>
          </p:cNvSpPr>
          <p:nvPr>
            <p:ph type="subTitle" idx="4"/>
          </p:nvPr>
        </p:nvSpPr>
        <p:spPr>
          <a:xfrm>
            <a:off x="1386025"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71" name="Google Shape;471;p59"/>
          <p:cNvSpPr txBox="1">
            <a:spLocks noGrp="1"/>
          </p:cNvSpPr>
          <p:nvPr>
            <p:ph type="title"/>
          </p:nvPr>
        </p:nvSpPr>
        <p:spPr>
          <a:xfrm>
            <a:off x="713225" y="445025"/>
            <a:ext cx="272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72" name="Google Shape;472;p5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3" name="Google Shape;473;p5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hree columns 4">
  <p:cSld name="CUSTOM_31">
    <p:spTree>
      <p:nvGrpSpPr>
        <p:cNvPr id="1" name="Shape 474"/>
        <p:cNvGrpSpPr/>
        <p:nvPr/>
      </p:nvGrpSpPr>
      <p:grpSpPr>
        <a:xfrm>
          <a:off x="0" y="0"/>
          <a:ext cx="0" cy="0"/>
          <a:chOff x="0" y="0"/>
          <a:chExt cx="0" cy="0"/>
        </a:xfrm>
      </p:grpSpPr>
      <p:sp>
        <p:nvSpPr>
          <p:cNvPr id="475" name="Google Shape;475;p60"/>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76" name="Google Shape;476;p60"/>
          <p:cNvSpPr txBox="1">
            <a:spLocks noGrp="1"/>
          </p:cNvSpPr>
          <p:nvPr>
            <p:ph type="subTitle" idx="1"/>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77" name="Google Shape;477;p60"/>
          <p:cNvSpPr txBox="1">
            <a:spLocks noGrp="1"/>
          </p:cNvSpPr>
          <p:nvPr>
            <p:ph type="subTitle" idx="2"/>
          </p:nvPr>
        </p:nvSpPr>
        <p:spPr>
          <a:xfrm>
            <a:off x="350902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78" name="Google Shape;478;p60"/>
          <p:cNvSpPr txBox="1">
            <a:spLocks noGrp="1"/>
          </p:cNvSpPr>
          <p:nvPr>
            <p:ph type="subTitle" idx="3"/>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79" name="Google Shape;479;p60"/>
          <p:cNvSpPr txBox="1">
            <a:spLocks noGrp="1"/>
          </p:cNvSpPr>
          <p:nvPr>
            <p:ph type="subTitle" idx="4"/>
          </p:nvPr>
        </p:nvSpPr>
        <p:spPr>
          <a:xfrm>
            <a:off x="953125" y="3814951"/>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80" name="Google Shape;480;p60"/>
          <p:cNvSpPr txBox="1">
            <a:spLocks noGrp="1"/>
          </p:cNvSpPr>
          <p:nvPr>
            <p:ph type="subTitle" idx="5"/>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81" name="Google Shape;481;p60"/>
          <p:cNvSpPr txBox="1">
            <a:spLocks noGrp="1"/>
          </p:cNvSpPr>
          <p:nvPr>
            <p:ph type="subTitle" idx="6"/>
          </p:nvPr>
        </p:nvSpPr>
        <p:spPr>
          <a:xfrm>
            <a:off x="606487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482" name="Google Shape;482;p6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83" name="Google Shape;483;p6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84" name="Google Shape;484;p60"/>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85" name="Google Shape;485;p60"/>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86"/>
        <p:cNvGrpSpPr/>
        <p:nvPr/>
      </p:nvGrpSpPr>
      <p:grpSpPr>
        <a:xfrm>
          <a:off x="0" y="0"/>
          <a:ext cx="0" cy="0"/>
          <a:chOff x="0" y="0"/>
          <a:chExt cx="0" cy="0"/>
        </a:xfrm>
      </p:grpSpPr>
      <p:sp>
        <p:nvSpPr>
          <p:cNvPr id="487" name="Google Shape;487;p61"/>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88" name="Google Shape;488;p61"/>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89" name="Google Shape;489;p61"/>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dk2"/>
              </a:solidFill>
              <a:latin typeface="Montserrat"/>
              <a:ea typeface="Montserrat"/>
              <a:cs typeface="Montserrat"/>
              <a:sym typeface="Montserrat"/>
            </a:endParaRPr>
          </a:p>
        </p:txBody>
      </p:sp>
      <p:cxnSp>
        <p:nvCxnSpPr>
          <p:cNvPr id="490" name="Google Shape;490;p6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91" name="Google Shape;491;p61"/>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92" name="Google Shape;492;p6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93" name="Google Shape;493;p61"/>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94"/>
        <p:cNvGrpSpPr/>
        <p:nvPr/>
      </p:nvGrpSpPr>
      <p:grpSpPr>
        <a:xfrm>
          <a:off x="0" y="0"/>
          <a:ext cx="0" cy="0"/>
          <a:chOff x="0" y="0"/>
          <a:chExt cx="0" cy="0"/>
        </a:xfrm>
      </p:grpSpPr>
      <p:cxnSp>
        <p:nvCxnSpPr>
          <p:cNvPr id="495" name="Google Shape;495;p6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96" name="Google Shape;496;p6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97"/>
        <p:cNvGrpSpPr/>
        <p:nvPr/>
      </p:nvGrpSpPr>
      <p:grpSpPr>
        <a:xfrm>
          <a:off x="0" y="0"/>
          <a:ext cx="0" cy="0"/>
          <a:chOff x="0" y="0"/>
          <a:chExt cx="0" cy="0"/>
        </a:xfrm>
      </p:grpSpPr>
      <p:cxnSp>
        <p:nvCxnSpPr>
          <p:cNvPr id="498" name="Google Shape;498;p6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99" name="Google Shape;499;p6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00" name="Google Shape;500;p63"/>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01" name="Google Shape;501;p63"/>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502"/>
        <p:cNvGrpSpPr/>
        <p:nvPr/>
      </p:nvGrpSpPr>
      <p:grpSpPr>
        <a:xfrm>
          <a:off x="0" y="0"/>
          <a:ext cx="0" cy="0"/>
          <a:chOff x="0" y="0"/>
          <a:chExt cx="0" cy="0"/>
        </a:xfrm>
      </p:grpSpPr>
      <p:cxnSp>
        <p:nvCxnSpPr>
          <p:cNvPr id="503" name="Google Shape;503;p6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04" name="Google Shape;504;p6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05" name="Google Shape;505;p64"/>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506"/>
        <p:cNvGrpSpPr/>
        <p:nvPr/>
      </p:nvGrpSpPr>
      <p:grpSpPr>
        <a:xfrm>
          <a:off x="0" y="0"/>
          <a:ext cx="0" cy="0"/>
          <a:chOff x="0" y="0"/>
          <a:chExt cx="0" cy="0"/>
        </a:xfrm>
      </p:grpSpPr>
      <p:cxnSp>
        <p:nvCxnSpPr>
          <p:cNvPr id="507" name="Google Shape;507;p6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08" name="Google Shape;508;p6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09" name="Google Shape;509;p65"/>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10" name="Google Shape;510;p65"/>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11" name="Google Shape;511;p65"/>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12" name="Google Shape;512;p65"/>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52" name="Google Shape;52;p13"/>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0.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0.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hyperlink" Target="https://www.amtrak.com/"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hyperlink" Target="https://www.amtrak.com/train-routes" TargetMode="External"/><Relationship Id="rId4" Type="http://schemas.openxmlformats.org/officeDocument/2006/relationships/hyperlink" Target="https://www.amtrak.com/about-amtrak/amtrak-facts/state-fact-sheets.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6"/>
          <p:cNvSpPr txBox="1">
            <a:spLocks noGrp="1"/>
          </p:cNvSpPr>
          <p:nvPr>
            <p:ph type="ctrTitle"/>
          </p:nvPr>
        </p:nvSpPr>
        <p:spPr>
          <a:xfrm>
            <a:off x="1101475" y="1029525"/>
            <a:ext cx="7064100" cy="11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000"/>
              <a:t>BUDT703 Database Management Systems Team Project</a:t>
            </a:r>
            <a:endParaRPr/>
          </a:p>
        </p:txBody>
      </p:sp>
      <p:sp>
        <p:nvSpPr>
          <p:cNvPr id="518" name="Google Shape;518;p66"/>
          <p:cNvSpPr txBox="1">
            <a:spLocks noGrp="1"/>
          </p:cNvSpPr>
          <p:nvPr>
            <p:ph type="subTitle" idx="1"/>
          </p:nvPr>
        </p:nvSpPr>
        <p:spPr>
          <a:xfrm>
            <a:off x="1101475" y="2331175"/>
            <a:ext cx="7064100" cy="17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595959"/>
                </a:solidFill>
              </a:rPr>
              <a:t>Team Name: TrackWise Solutions</a:t>
            </a:r>
            <a:endParaRPr sz="1400">
              <a:solidFill>
                <a:srgbClr val="595959"/>
              </a:solidFill>
            </a:endParaRPr>
          </a:p>
          <a:p>
            <a:pPr marL="0" lvl="0" indent="0" algn="l" rtl="0">
              <a:spcBef>
                <a:spcPts val="0"/>
              </a:spcBef>
              <a:spcAft>
                <a:spcPts val="0"/>
              </a:spcAft>
              <a:buClr>
                <a:schemeClr val="dk1"/>
              </a:buClr>
              <a:buSzPts val="1100"/>
              <a:buFont typeface="Arial"/>
              <a:buNone/>
            </a:pPr>
            <a:endParaRPr sz="1400">
              <a:solidFill>
                <a:srgbClr val="595959"/>
              </a:solidFill>
            </a:endParaRPr>
          </a:p>
          <a:p>
            <a:pPr marL="0" lvl="0" indent="0" algn="l" rtl="0">
              <a:spcBef>
                <a:spcPts val="0"/>
              </a:spcBef>
              <a:spcAft>
                <a:spcPts val="0"/>
              </a:spcAft>
              <a:buClr>
                <a:schemeClr val="dk1"/>
              </a:buClr>
              <a:buSzPts val="1100"/>
              <a:buFont typeface="Arial"/>
              <a:buNone/>
            </a:pPr>
            <a:r>
              <a:rPr lang="en" sz="1400">
                <a:solidFill>
                  <a:srgbClr val="595959"/>
                </a:solidFill>
              </a:rPr>
              <a:t>Team Members: Manasvi Surasani, Prakruthi Kaganti Shivakumar, Harini Gaddam, Linda Tom</a:t>
            </a:r>
            <a:endParaRPr sz="1400">
              <a:solidFill>
                <a:srgbClr val="595959"/>
              </a:solidFill>
            </a:endParaRPr>
          </a:p>
          <a:p>
            <a:pPr marL="0" lvl="0" indent="0" algn="l" rtl="0">
              <a:spcBef>
                <a:spcPts val="0"/>
              </a:spcBef>
              <a:spcAft>
                <a:spcPts val="0"/>
              </a:spcAft>
              <a:buClr>
                <a:schemeClr val="dk1"/>
              </a:buClr>
              <a:buSzPts val="1100"/>
              <a:buFont typeface="Arial"/>
              <a:buNone/>
            </a:pPr>
            <a:endParaRPr sz="1400">
              <a:solidFill>
                <a:srgbClr val="595959"/>
              </a:solidFill>
            </a:endParaRPr>
          </a:p>
          <a:p>
            <a:pPr marL="0" lvl="0" indent="0" algn="l" rtl="0">
              <a:spcBef>
                <a:spcPts val="0"/>
              </a:spcBef>
              <a:spcAft>
                <a:spcPts val="0"/>
              </a:spcAft>
              <a:buClr>
                <a:schemeClr val="dk1"/>
              </a:buClr>
              <a:buSzPts val="1100"/>
              <a:buFont typeface="Arial"/>
              <a:buNone/>
            </a:pPr>
            <a:r>
              <a:rPr lang="en" sz="1400">
                <a:solidFill>
                  <a:srgbClr val="595959"/>
                </a:solidFill>
              </a:rPr>
              <a:t>Date: 6 December 2024</a:t>
            </a:r>
            <a:endParaRPr sz="1400"/>
          </a:p>
        </p:txBody>
      </p:sp>
      <p:grpSp>
        <p:nvGrpSpPr>
          <p:cNvPr id="519" name="Google Shape;519;p66"/>
          <p:cNvGrpSpPr/>
          <p:nvPr/>
        </p:nvGrpSpPr>
        <p:grpSpPr>
          <a:xfrm flipH="1">
            <a:off x="-424462" y="4097572"/>
            <a:ext cx="3785843" cy="658048"/>
            <a:chOff x="4634608" y="1397950"/>
            <a:chExt cx="3425793" cy="472328"/>
          </a:xfrm>
        </p:grpSpPr>
        <p:sp>
          <p:nvSpPr>
            <p:cNvPr id="520" name="Google Shape;520;p66"/>
            <p:cNvSpPr/>
            <p:nvPr/>
          </p:nvSpPr>
          <p:spPr>
            <a:xfrm>
              <a:off x="6148016" y="1532192"/>
              <a:ext cx="43500" cy="202500"/>
            </a:xfrm>
            <a:prstGeom prst="rect">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66"/>
            <p:cNvSpPr/>
            <p:nvPr/>
          </p:nvSpPr>
          <p:spPr>
            <a:xfrm>
              <a:off x="7230951" y="1397950"/>
              <a:ext cx="829449" cy="442472"/>
            </a:xfrm>
            <a:custGeom>
              <a:avLst/>
              <a:gdLst/>
              <a:ahLst/>
              <a:cxnLst/>
              <a:rect l="l" t="t" r="r" b="b"/>
              <a:pathLst>
                <a:path w="904" h="482" extrusionOk="0">
                  <a:moveTo>
                    <a:pt x="828" y="0"/>
                  </a:moveTo>
                  <a:cubicBezTo>
                    <a:pt x="0" y="0"/>
                    <a:pt x="0" y="0"/>
                    <a:pt x="0" y="0"/>
                  </a:cubicBezTo>
                  <a:cubicBezTo>
                    <a:pt x="0" y="482"/>
                    <a:pt x="0" y="482"/>
                    <a:pt x="0" y="482"/>
                  </a:cubicBezTo>
                  <a:cubicBezTo>
                    <a:pt x="266" y="482"/>
                    <a:pt x="266" y="482"/>
                    <a:pt x="266" y="482"/>
                  </a:cubicBezTo>
                  <a:cubicBezTo>
                    <a:pt x="266" y="417"/>
                    <a:pt x="266" y="417"/>
                    <a:pt x="266" y="417"/>
                  </a:cubicBezTo>
                  <a:cubicBezTo>
                    <a:pt x="707" y="417"/>
                    <a:pt x="707" y="417"/>
                    <a:pt x="707" y="417"/>
                  </a:cubicBezTo>
                  <a:cubicBezTo>
                    <a:pt x="707" y="482"/>
                    <a:pt x="707" y="482"/>
                    <a:pt x="707" y="482"/>
                  </a:cubicBezTo>
                  <a:cubicBezTo>
                    <a:pt x="865" y="482"/>
                    <a:pt x="865" y="482"/>
                    <a:pt x="865" y="482"/>
                  </a:cubicBezTo>
                  <a:cubicBezTo>
                    <a:pt x="887" y="482"/>
                    <a:pt x="904" y="465"/>
                    <a:pt x="904" y="443"/>
                  </a:cubicBezTo>
                  <a:cubicBezTo>
                    <a:pt x="904" y="76"/>
                    <a:pt x="904" y="76"/>
                    <a:pt x="904" y="76"/>
                  </a:cubicBezTo>
                  <a:cubicBezTo>
                    <a:pt x="904" y="34"/>
                    <a:pt x="870" y="0"/>
                    <a:pt x="828" y="0"/>
                  </a:cubicBezTo>
                  <a:close/>
                </a:path>
              </a:pathLst>
            </a:custGeom>
            <a:solidFill>
              <a:srgbClr val="ECEA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66"/>
            <p:cNvSpPr/>
            <p:nvPr/>
          </p:nvSpPr>
          <p:spPr>
            <a:xfrm>
              <a:off x="6089520" y="1532192"/>
              <a:ext cx="42000" cy="202500"/>
            </a:xfrm>
            <a:prstGeom prst="rect">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66"/>
            <p:cNvSpPr/>
            <p:nvPr/>
          </p:nvSpPr>
          <p:spPr>
            <a:xfrm>
              <a:off x="4634608" y="1397950"/>
              <a:ext cx="1473662" cy="442472"/>
            </a:xfrm>
            <a:custGeom>
              <a:avLst/>
              <a:gdLst/>
              <a:ahLst/>
              <a:cxnLst/>
              <a:rect l="l" t="t" r="r" b="b"/>
              <a:pathLst>
                <a:path w="1606" h="482" extrusionOk="0">
                  <a:moveTo>
                    <a:pt x="1530" y="0"/>
                  </a:moveTo>
                  <a:cubicBezTo>
                    <a:pt x="230" y="0"/>
                    <a:pt x="230" y="0"/>
                    <a:pt x="230" y="0"/>
                  </a:cubicBezTo>
                  <a:cubicBezTo>
                    <a:pt x="103" y="0"/>
                    <a:pt x="0" y="103"/>
                    <a:pt x="0" y="230"/>
                  </a:cubicBezTo>
                  <a:cubicBezTo>
                    <a:pt x="0" y="440"/>
                    <a:pt x="0" y="440"/>
                    <a:pt x="0" y="440"/>
                  </a:cubicBezTo>
                  <a:cubicBezTo>
                    <a:pt x="0" y="464"/>
                    <a:pt x="19" y="482"/>
                    <a:pt x="42" y="482"/>
                  </a:cubicBezTo>
                  <a:cubicBezTo>
                    <a:pt x="200" y="482"/>
                    <a:pt x="200" y="482"/>
                    <a:pt x="200" y="482"/>
                  </a:cubicBezTo>
                  <a:cubicBezTo>
                    <a:pt x="216" y="482"/>
                    <a:pt x="231" y="474"/>
                    <a:pt x="237" y="459"/>
                  </a:cubicBezTo>
                  <a:cubicBezTo>
                    <a:pt x="246" y="438"/>
                    <a:pt x="267" y="424"/>
                    <a:pt x="291" y="424"/>
                  </a:cubicBezTo>
                  <a:cubicBezTo>
                    <a:pt x="528" y="424"/>
                    <a:pt x="528" y="424"/>
                    <a:pt x="528" y="424"/>
                  </a:cubicBezTo>
                  <a:cubicBezTo>
                    <a:pt x="552" y="424"/>
                    <a:pt x="573" y="438"/>
                    <a:pt x="582" y="459"/>
                  </a:cubicBezTo>
                  <a:cubicBezTo>
                    <a:pt x="588" y="474"/>
                    <a:pt x="603" y="482"/>
                    <a:pt x="619" y="482"/>
                  </a:cubicBezTo>
                  <a:cubicBezTo>
                    <a:pt x="967" y="482"/>
                    <a:pt x="967" y="482"/>
                    <a:pt x="967" y="482"/>
                  </a:cubicBezTo>
                  <a:cubicBezTo>
                    <a:pt x="967" y="417"/>
                    <a:pt x="967" y="417"/>
                    <a:pt x="967" y="417"/>
                  </a:cubicBezTo>
                  <a:cubicBezTo>
                    <a:pt x="1409" y="417"/>
                    <a:pt x="1409" y="417"/>
                    <a:pt x="1409" y="417"/>
                  </a:cubicBezTo>
                  <a:cubicBezTo>
                    <a:pt x="1409" y="482"/>
                    <a:pt x="1409" y="482"/>
                    <a:pt x="1409" y="482"/>
                  </a:cubicBezTo>
                  <a:cubicBezTo>
                    <a:pt x="1567" y="482"/>
                    <a:pt x="1567" y="482"/>
                    <a:pt x="1567" y="482"/>
                  </a:cubicBezTo>
                  <a:cubicBezTo>
                    <a:pt x="1589" y="482"/>
                    <a:pt x="1606" y="465"/>
                    <a:pt x="1606" y="443"/>
                  </a:cubicBezTo>
                  <a:cubicBezTo>
                    <a:pt x="1606" y="76"/>
                    <a:pt x="1606" y="76"/>
                    <a:pt x="1606" y="76"/>
                  </a:cubicBezTo>
                  <a:cubicBezTo>
                    <a:pt x="1606" y="34"/>
                    <a:pt x="1572" y="0"/>
                    <a:pt x="1530" y="0"/>
                  </a:cubicBezTo>
                  <a:close/>
                </a:path>
              </a:pathLst>
            </a:custGeom>
            <a:solidFill>
              <a:srgbClr val="ECEA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66"/>
            <p:cNvSpPr/>
            <p:nvPr/>
          </p:nvSpPr>
          <p:spPr>
            <a:xfrm>
              <a:off x="4828096" y="1734679"/>
              <a:ext cx="374978" cy="103493"/>
            </a:xfrm>
            <a:custGeom>
              <a:avLst/>
              <a:gdLst/>
              <a:ahLst/>
              <a:cxnLst/>
              <a:rect l="l" t="t" r="r" b="b"/>
              <a:pathLst>
                <a:path w="500" h="138" extrusionOk="0">
                  <a:moveTo>
                    <a:pt x="473" y="56"/>
                  </a:moveTo>
                  <a:lnTo>
                    <a:pt x="391" y="138"/>
                  </a:lnTo>
                  <a:lnTo>
                    <a:pt x="98" y="138"/>
                  </a:lnTo>
                  <a:lnTo>
                    <a:pt x="0" y="41"/>
                  </a:lnTo>
                  <a:lnTo>
                    <a:pt x="40" y="9"/>
                  </a:lnTo>
                  <a:lnTo>
                    <a:pt x="500" y="0"/>
                  </a:lnTo>
                  <a:lnTo>
                    <a:pt x="473" y="56"/>
                  </a:lnTo>
                  <a:close/>
                </a:path>
              </a:pathLst>
            </a:cu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66"/>
            <p:cNvSpPr/>
            <p:nvPr/>
          </p:nvSpPr>
          <p:spPr>
            <a:xfrm>
              <a:off x="5035083" y="1749678"/>
              <a:ext cx="121500" cy="120600"/>
            </a:xfrm>
            <a:prstGeom prst="ellipse">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66"/>
            <p:cNvSpPr/>
            <p:nvPr/>
          </p:nvSpPr>
          <p:spPr>
            <a:xfrm>
              <a:off x="5050082" y="1763927"/>
              <a:ext cx="90600" cy="92400"/>
            </a:xfrm>
            <a:prstGeom prst="ellipse">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66"/>
            <p:cNvSpPr/>
            <p:nvPr/>
          </p:nvSpPr>
          <p:spPr>
            <a:xfrm>
              <a:off x="4864843" y="1749678"/>
              <a:ext cx="120600" cy="120600"/>
            </a:xfrm>
            <a:prstGeom prst="ellipse">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66"/>
            <p:cNvSpPr/>
            <p:nvPr/>
          </p:nvSpPr>
          <p:spPr>
            <a:xfrm>
              <a:off x="4879093" y="1763927"/>
              <a:ext cx="92400" cy="92400"/>
            </a:xfrm>
            <a:prstGeom prst="ellipse">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66"/>
            <p:cNvSpPr/>
            <p:nvPr/>
          </p:nvSpPr>
          <p:spPr>
            <a:xfrm>
              <a:off x="4879093" y="1492444"/>
              <a:ext cx="580465" cy="94494"/>
            </a:xfrm>
            <a:custGeom>
              <a:avLst/>
              <a:gdLst/>
              <a:ahLst/>
              <a:cxnLst/>
              <a:rect l="l" t="t" r="r" b="b"/>
              <a:pathLst>
                <a:path w="632" h="103" extrusionOk="0">
                  <a:moveTo>
                    <a:pt x="605" y="0"/>
                  </a:moveTo>
                  <a:cubicBezTo>
                    <a:pt x="28" y="0"/>
                    <a:pt x="28" y="0"/>
                    <a:pt x="28" y="0"/>
                  </a:cubicBezTo>
                  <a:cubicBezTo>
                    <a:pt x="13" y="0"/>
                    <a:pt x="0" y="13"/>
                    <a:pt x="0" y="28"/>
                  </a:cubicBezTo>
                  <a:cubicBezTo>
                    <a:pt x="0" y="75"/>
                    <a:pt x="0" y="75"/>
                    <a:pt x="0" y="75"/>
                  </a:cubicBezTo>
                  <a:cubicBezTo>
                    <a:pt x="0" y="91"/>
                    <a:pt x="13" y="103"/>
                    <a:pt x="28" y="103"/>
                  </a:cubicBezTo>
                  <a:cubicBezTo>
                    <a:pt x="605" y="103"/>
                    <a:pt x="605" y="103"/>
                    <a:pt x="605" y="103"/>
                  </a:cubicBezTo>
                  <a:cubicBezTo>
                    <a:pt x="620" y="103"/>
                    <a:pt x="632" y="91"/>
                    <a:pt x="632" y="75"/>
                  </a:cubicBezTo>
                  <a:cubicBezTo>
                    <a:pt x="632" y="28"/>
                    <a:pt x="632" y="28"/>
                    <a:pt x="632" y="28"/>
                  </a:cubicBezTo>
                  <a:cubicBezTo>
                    <a:pt x="632" y="13"/>
                    <a:pt x="620" y="0"/>
                    <a:pt x="605" y="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66"/>
            <p:cNvSpPr/>
            <p:nvPr/>
          </p:nvSpPr>
          <p:spPr>
            <a:xfrm>
              <a:off x="5488806" y="1492444"/>
              <a:ext cx="575965" cy="94494"/>
            </a:xfrm>
            <a:custGeom>
              <a:avLst/>
              <a:gdLst/>
              <a:ahLst/>
              <a:cxnLst/>
              <a:rect l="l" t="t" r="r" b="b"/>
              <a:pathLst>
                <a:path w="628" h="103" extrusionOk="0">
                  <a:moveTo>
                    <a:pt x="598" y="0"/>
                  </a:moveTo>
                  <a:cubicBezTo>
                    <a:pt x="28" y="0"/>
                    <a:pt x="28" y="0"/>
                    <a:pt x="28" y="0"/>
                  </a:cubicBezTo>
                  <a:cubicBezTo>
                    <a:pt x="12" y="0"/>
                    <a:pt x="0" y="13"/>
                    <a:pt x="0" y="28"/>
                  </a:cubicBezTo>
                  <a:cubicBezTo>
                    <a:pt x="0" y="75"/>
                    <a:pt x="0" y="75"/>
                    <a:pt x="0" y="75"/>
                  </a:cubicBezTo>
                  <a:cubicBezTo>
                    <a:pt x="0" y="91"/>
                    <a:pt x="12" y="103"/>
                    <a:pt x="28" y="103"/>
                  </a:cubicBezTo>
                  <a:cubicBezTo>
                    <a:pt x="598" y="103"/>
                    <a:pt x="598" y="103"/>
                    <a:pt x="598" y="103"/>
                  </a:cubicBezTo>
                  <a:cubicBezTo>
                    <a:pt x="615" y="103"/>
                    <a:pt x="628" y="89"/>
                    <a:pt x="628" y="73"/>
                  </a:cubicBezTo>
                  <a:cubicBezTo>
                    <a:pt x="628" y="31"/>
                    <a:pt x="628" y="31"/>
                    <a:pt x="628" y="31"/>
                  </a:cubicBezTo>
                  <a:cubicBezTo>
                    <a:pt x="628" y="14"/>
                    <a:pt x="615" y="0"/>
                    <a:pt x="598" y="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66"/>
            <p:cNvSpPr/>
            <p:nvPr/>
          </p:nvSpPr>
          <p:spPr>
            <a:xfrm>
              <a:off x="4635357" y="1492444"/>
              <a:ext cx="212987" cy="94494"/>
            </a:xfrm>
            <a:custGeom>
              <a:avLst/>
              <a:gdLst/>
              <a:ahLst/>
              <a:cxnLst/>
              <a:rect l="l" t="t" r="r" b="b"/>
              <a:pathLst>
                <a:path w="232" h="103" extrusionOk="0">
                  <a:moveTo>
                    <a:pt x="204" y="0"/>
                  </a:moveTo>
                  <a:cubicBezTo>
                    <a:pt x="126" y="0"/>
                    <a:pt x="126" y="0"/>
                    <a:pt x="126" y="0"/>
                  </a:cubicBezTo>
                  <a:cubicBezTo>
                    <a:pt x="93" y="0"/>
                    <a:pt x="93" y="0"/>
                    <a:pt x="93" y="0"/>
                  </a:cubicBezTo>
                  <a:cubicBezTo>
                    <a:pt x="37" y="0"/>
                    <a:pt x="37" y="0"/>
                    <a:pt x="37" y="0"/>
                  </a:cubicBezTo>
                  <a:cubicBezTo>
                    <a:pt x="17" y="30"/>
                    <a:pt x="4" y="65"/>
                    <a:pt x="0" y="103"/>
                  </a:cubicBezTo>
                  <a:cubicBezTo>
                    <a:pt x="76" y="103"/>
                    <a:pt x="76" y="103"/>
                    <a:pt x="76" y="103"/>
                  </a:cubicBezTo>
                  <a:cubicBezTo>
                    <a:pt x="126" y="103"/>
                    <a:pt x="126" y="103"/>
                    <a:pt x="126" y="103"/>
                  </a:cubicBezTo>
                  <a:cubicBezTo>
                    <a:pt x="204" y="103"/>
                    <a:pt x="204" y="103"/>
                    <a:pt x="204" y="103"/>
                  </a:cubicBezTo>
                  <a:cubicBezTo>
                    <a:pt x="219" y="103"/>
                    <a:pt x="232" y="91"/>
                    <a:pt x="232" y="75"/>
                  </a:cubicBezTo>
                  <a:cubicBezTo>
                    <a:pt x="232" y="28"/>
                    <a:pt x="232" y="28"/>
                    <a:pt x="232" y="28"/>
                  </a:cubicBezTo>
                  <a:cubicBezTo>
                    <a:pt x="232" y="13"/>
                    <a:pt x="219" y="0"/>
                    <a:pt x="204" y="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66"/>
            <p:cNvSpPr/>
            <p:nvPr/>
          </p:nvSpPr>
          <p:spPr>
            <a:xfrm>
              <a:off x="4983336" y="1475195"/>
              <a:ext cx="112493" cy="221236"/>
            </a:xfrm>
            <a:custGeom>
              <a:avLst/>
              <a:gdLst/>
              <a:ahLst/>
              <a:cxnLst/>
              <a:rect l="l" t="t" r="r" b="b"/>
              <a:pathLst>
                <a:path w="123" h="241" extrusionOk="0">
                  <a:moveTo>
                    <a:pt x="112" y="241"/>
                  </a:moveTo>
                  <a:cubicBezTo>
                    <a:pt x="12" y="241"/>
                    <a:pt x="12" y="241"/>
                    <a:pt x="12" y="241"/>
                  </a:cubicBezTo>
                  <a:cubicBezTo>
                    <a:pt x="5" y="241"/>
                    <a:pt x="0" y="235"/>
                    <a:pt x="0" y="229"/>
                  </a:cubicBezTo>
                  <a:cubicBezTo>
                    <a:pt x="0" y="12"/>
                    <a:pt x="0" y="12"/>
                    <a:pt x="0" y="12"/>
                  </a:cubicBezTo>
                  <a:cubicBezTo>
                    <a:pt x="0" y="5"/>
                    <a:pt x="5" y="0"/>
                    <a:pt x="12" y="0"/>
                  </a:cubicBezTo>
                  <a:cubicBezTo>
                    <a:pt x="112" y="0"/>
                    <a:pt x="112" y="0"/>
                    <a:pt x="112" y="0"/>
                  </a:cubicBezTo>
                  <a:cubicBezTo>
                    <a:pt x="118" y="0"/>
                    <a:pt x="123" y="5"/>
                    <a:pt x="123" y="12"/>
                  </a:cubicBezTo>
                  <a:cubicBezTo>
                    <a:pt x="123" y="229"/>
                    <a:pt x="123" y="229"/>
                    <a:pt x="123" y="229"/>
                  </a:cubicBezTo>
                  <a:cubicBezTo>
                    <a:pt x="123" y="235"/>
                    <a:pt x="118" y="241"/>
                    <a:pt x="112" y="241"/>
                  </a:cubicBezTo>
                  <a:close/>
                </a:path>
              </a:pathLst>
            </a:custGeom>
            <a:solidFill>
              <a:srgbClr val="A3CED1"/>
            </a:solidFill>
            <a:ln w="9525"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66"/>
            <p:cNvSpPr/>
            <p:nvPr/>
          </p:nvSpPr>
          <p:spPr>
            <a:xfrm>
              <a:off x="5813536" y="1475195"/>
              <a:ext cx="113993" cy="221236"/>
            </a:xfrm>
            <a:custGeom>
              <a:avLst/>
              <a:gdLst/>
              <a:ahLst/>
              <a:cxnLst/>
              <a:rect l="l" t="t" r="r" b="b"/>
              <a:pathLst>
                <a:path w="124" h="241" extrusionOk="0">
                  <a:moveTo>
                    <a:pt x="112" y="241"/>
                  </a:moveTo>
                  <a:cubicBezTo>
                    <a:pt x="12" y="241"/>
                    <a:pt x="12" y="241"/>
                    <a:pt x="12" y="241"/>
                  </a:cubicBezTo>
                  <a:cubicBezTo>
                    <a:pt x="5" y="241"/>
                    <a:pt x="0" y="235"/>
                    <a:pt x="0" y="229"/>
                  </a:cubicBezTo>
                  <a:cubicBezTo>
                    <a:pt x="0" y="12"/>
                    <a:pt x="0" y="12"/>
                    <a:pt x="0" y="12"/>
                  </a:cubicBezTo>
                  <a:cubicBezTo>
                    <a:pt x="0" y="5"/>
                    <a:pt x="5" y="0"/>
                    <a:pt x="12" y="0"/>
                  </a:cubicBezTo>
                  <a:cubicBezTo>
                    <a:pt x="112" y="0"/>
                    <a:pt x="112" y="0"/>
                    <a:pt x="112" y="0"/>
                  </a:cubicBezTo>
                  <a:cubicBezTo>
                    <a:pt x="118" y="0"/>
                    <a:pt x="124" y="5"/>
                    <a:pt x="124" y="12"/>
                  </a:cubicBezTo>
                  <a:cubicBezTo>
                    <a:pt x="124" y="229"/>
                    <a:pt x="124" y="229"/>
                    <a:pt x="124" y="229"/>
                  </a:cubicBezTo>
                  <a:cubicBezTo>
                    <a:pt x="124" y="235"/>
                    <a:pt x="118" y="241"/>
                    <a:pt x="112" y="241"/>
                  </a:cubicBezTo>
                  <a:close/>
                </a:path>
              </a:pathLst>
            </a:custGeom>
            <a:solidFill>
              <a:srgbClr val="A3CED1"/>
            </a:solidFill>
            <a:ln w="9525"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66"/>
            <p:cNvSpPr/>
            <p:nvPr/>
          </p:nvSpPr>
          <p:spPr>
            <a:xfrm>
              <a:off x="4722352" y="1397950"/>
              <a:ext cx="1379168" cy="40497"/>
            </a:xfrm>
            <a:custGeom>
              <a:avLst/>
              <a:gdLst/>
              <a:ahLst/>
              <a:cxnLst/>
              <a:rect l="l" t="t" r="r" b="b"/>
              <a:pathLst>
                <a:path w="1503" h="44" extrusionOk="0">
                  <a:moveTo>
                    <a:pt x="1503" y="44"/>
                  </a:moveTo>
                  <a:cubicBezTo>
                    <a:pt x="1500" y="37"/>
                    <a:pt x="1496" y="31"/>
                    <a:pt x="1491" y="26"/>
                  </a:cubicBezTo>
                  <a:cubicBezTo>
                    <a:pt x="1491" y="26"/>
                    <a:pt x="1491" y="26"/>
                    <a:pt x="1491" y="26"/>
                  </a:cubicBezTo>
                  <a:cubicBezTo>
                    <a:pt x="1486" y="21"/>
                    <a:pt x="1481" y="16"/>
                    <a:pt x="1475" y="13"/>
                  </a:cubicBezTo>
                  <a:cubicBezTo>
                    <a:pt x="1475" y="12"/>
                    <a:pt x="1475" y="12"/>
                    <a:pt x="1475" y="12"/>
                  </a:cubicBezTo>
                  <a:cubicBezTo>
                    <a:pt x="1472" y="11"/>
                    <a:pt x="1469" y="9"/>
                    <a:pt x="1467" y="8"/>
                  </a:cubicBezTo>
                  <a:cubicBezTo>
                    <a:pt x="1466" y="8"/>
                    <a:pt x="1466" y="7"/>
                    <a:pt x="1465" y="7"/>
                  </a:cubicBezTo>
                  <a:cubicBezTo>
                    <a:pt x="1462" y="6"/>
                    <a:pt x="1459" y="5"/>
                    <a:pt x="1456" y="4"/>
                  </a:cubicBezTo>
                  <a:cubicBezTo>
                    <a:pt x="1456" y="4"/>
                    <a:pt x="1455" y="3"/>
                    <a:pt x="1455" y="3"/>
                  </a:cubicBezTo>
                  <a:cubicBezTo>
                    <a:pt x="1452" y="3"/>
                    <a:pt x="1449" y="2"/>
                    <a:pt x="1447" y="1"/>
                  </a:cubicBezTo>
                  <a:cubicBezTo>
                    <a:pt x="1446" y="1"/>
                    <a:pt x="1445" y="1"/>
                    <a:pt x="1444" y="1"/>
                  </a:cubicBezTo>
                  <a:cubicBezTo>
                    <a:pt x="1441" y="1"/>
                    <a:pt x="1438" y="0"/>
                    <a:pt x="1434" y="0"/>
                  </a:cubicBezTo>
                  <a:cubicBezTo>
                    <a:pt x="134" y="0"/>
                    <a:pt x="134" y="0"/>
                    <a:pt x="134" y="0"/>
                  </a:cubicBezTo>
                  <a:cubicBezTo>
                    <a:pt x="84" y="0"/>
                    <a:pt x="38" y="17"/>
                    <a:pt x="0" y="44"/>
                  </a:cubicBezTo>
                  <a:lnTo>
                    <a:pt x="1503" y="44"/>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66"/>
            <p:cNvSpPr/>
            <p:nvPr/>
          </p:nvSpPr>
          <p:spPr>
            <a:xfrm>
              <a:off x="4634608" y="1733179"/>
              <a:ext cx="827199" cy="107244"/>
            </a:xfrm>
            <a:custGeom>
              <a:avLst/>
              <a:gdLst/>
              <a:ahLst/>
              <a:cxnLst/>
              <a:rect l="l" t="t" r="r" b="b"/>
              <a:pathLst>
                <a:path w="902" h="117" extrusionOk="0">
                  <a:moveTo>
                    <a:pt x="0" y="0"/>
                  </a:moveTo>
                  <a:cubicBezTo>
                    <a:pt x="0" y="75"/>
                    <a:pt x="0" y="75"/>
                    <a:pt x="0" y="75"/>
                  </a:cubicBezTo>
                  <a:cubicBezTo>
                    <a:pt x="0" y="99"/>
                    <a:pt x="19" y="117"/>
                    <a:pt x="42" y="117"/>
                  </a:cubicBezTo>
                  <a:cubicBezTo>
                    <a:pt x="200" y="117"/>
                    <a:pt x="200" y="117"/>
                    <a:pt x="200" y="117"/>
                  </a:cubicBezTo>
                  <a:cubicBezTo>
                    <a:pt x="216" y="117"/>
                    <a:pt x="231" y="109"/>
                    <a:pt x="237" y="94"/>
                  </a:cubicBezTo>
                  <a:cubicBezTo>
                    <a:pt x="246" y="73"/>
                    <a:pt x="267" y="59"/>
                    <a:pt x="291" y="59"/>
                  </a:cubicBezTo>
                  <a:cubicBezTo>
                    <a:pt x="528" y="59"/>
                    <a:pt x="528" y="59"/>
                    <a:pt x="528" y="59"/>
                  </a:cubicBezTo>
                  <a:cubicBezTo>
                    <a:pt x="552" y="59"/>
                    <a:pt x="573" y="73"/>
                    <a:pt x="582" y="94"/>
                  </a:cubicBezTo>
                  <a:cubicBezTo>
                    <a:pt x="588" y="109"/>
                    <a:pt x="603" y="117"/>
                    <a:pt x="619" y="117"/>
                  </a:cubicBezTo>
                  <a:cubicBezTo>
                    <a:pt x="902" y="117"/>
                    <a:pt x="902" y="117"/>
                    <a:pt x="902" y="117"/>
                  </a:cubicBezTo>
                  <a:cubicBezTo>
                    <a:pt x="902" y="0"/>
                    <a:pt x="902" y="0"/>
                    <a:pt x="902" y="0"/>
                  </a:cubicBezTo>
                  <a:lnTo>
                    <a:pt x="0" y="0"/>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66"/>
            <p:cNvSpPr/>
            <p:nvPr/>
          </p:nvSpPr>
          <p:spPr>
            <a:xfrm>
              <a:off x="4634608" y="1733179"/>
              <a:ext cx="1002000" cy="22500"/>
            </a:xfrm>
            <a:prstGeom prst="rect">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66"/>
            <p:cNvSpPr/>
            <p:nvPr/>
          </p:nvSpPr>
          <p:spPr>
            <a:xfrm>
              <a:off x="5537553" y="1734679"/>
              <a:ext cx="374978" cy="103493"/>
            </a:xfrm>
            <a:custGeom>
              <a:avLst/>
              <a:gdLst/>
              <a:ahLst/>
              <a:cxnLst/>
              <a:rect l="l" t="t" r="r" b="b"/>
              <a:pathLst>
                <a:path w="500" h="138" extrusionOk="0">
                  <a:moveTo>
                    <a:pt x="28" y="56"/>
                  </a:moveTo>
                  <a:lnTo>
                    <a:pt x="110" y="138"/>
                  </a:lnTo>
                  <a:lnTo>
                    <a:pt x="402" y="138"/>
                  </a:lnTo>
                  <a:lnTo>
                    <a:pt x="500" y="41"/>
                  </a:lnTo>
                  <a:lnTo>
                    <a:pt x="461" y="9"/>
                  </a:lnTo>
                  <a:lnTo>
                    <a:pt x="0" y="0"/>
                  </a:lnTo>
                  <a:lnTo>
                    <a:pt x="28" y="56"/>
                  </a:lnTo>
                  <a:close/>
                </a:path>
              </a:pathLst>
            </a:cu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66"/>
            <p:cNvSpPr/>
            <p:nvPr/>
          </p:nvSpPr>
          <p:spPr>
            <a:xfrm>
              <a:off x="5584800" y="1749678"/>
              <a:ext cx="121500" cy="120600"/>
            </a:xfrm>
            <a:prstGeom prst="ellipse">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66"/>
            <p:cNvSpPr/>
            <p:nvPr/>
          </p:nvSpPr>
          <p:spPr>
            <a:xfrm>
              <a:off x="5599799" y="1763927"/>
              <a:ext cx="90600" cy="92400"/>
            </a:xfrm>
            <a:prstGeom prst="ellipse">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66"/>
            <p:cNvSpPr/>
            <p:nvPr/>
          </p:nvSpPr>
          <p:spPr>
            <a:xfrm>
              <a:off x="5755790" y="1749678"/>
              <a:ext cx="120000" cy="120600"/>
            </a:xfrm>
            <a:prstGeom prst="ellipse">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66"/>
            <p:cNvSpPr/>
            <p:nvPr/>
          </p:nvSpPr>
          <p:spPr>
            <a:xfrm>
              <a:off x="5770039" y="1763927"/>
              <a:ext cx="91500" cy="92400"/>
            </a:xfrm>
            <a:prstGeom prst="ellipse">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66"/>
            <p:cNvSpPr/>
            <p:nvPr/>
          </p:nvSpPr>
          <p:spPr>
            <a:xfrm>
              <a:off x="5278818" y="1733179"/>
              <a:ext cx="827949" cy="107244"/>
            </a:xfrm>
            <a:custGeom>
              <a:avLst/>
              <a:gdLst/>
              <a:ahLst/>
              <a:cxnLst/>
              <a:rect l="l" t="t" r="r" b="b"/>
              <a:pathLst>
                <a:path w="903" h="117" extrusionOk="0">
                  <a:moveTo>
                    <a:pt x="903" y="0"/>
                  </a:moveTo>
                  <a:cubicBezTo>
                    <a:pt x="903" y="75"/>
                    <a:pt x="903" y="75"/>
                    <a:pt x="903" y="75"/>
                  </a:cubicBezTo>
                  <a:cubicBezTo>
                    <a:pt x="903" y="99"/>
                    <a:pt x="884" y="117"/>
                    <a:pt x="861" y="117"/>
                  </a:cubicBezTo>
                  <a:cubicBezTo>
                    <a:pt x="702" y="117"/>
                    <a:pt x="702" y="117"/>
                    <a:pt x="702" y="117"/>
                  </a:cubicBezTo>
                  <a:cubicBezTo>
                    <a:pt x="686" y="117"/>
                    <a:pt x="671" y="109"/>
                    <a:pt x="665" y="94"/>
                  </a:cubicBezTo>
                  <a:cubicBezTo>
                    <a:pt x="656" y="73"/>
                    <a:pt x="635" y="59"/>
                    <a:pt x="611" y="59"/>
                  </a:cubicBezTo>
                  <a:cubicBezTo>
                    <a:pt x="374" y="59"/>
                    <a:pt x="374" y="59"/>
                    <a:pt x="374" y="59"/>
                  </a:cubicBezTo>
                  <a:cubicBezTo>
                    <a:pt x="350" y="59"/>
                    <a:pt x="329" y="73"/>
                    <a:pt x="320" y="94"/>
                  </a:cubicBezTo>
                  <a:cubicBezTo>
                    <a:pt x="314" y="109"/>
                    <a:pt x="299" y="117"/>
                    <a:pt x="283" y="117"/>
                  </a:cubicBezTo>
                  <a:cubicBezTo>
                    <a:pt x="0" y="117"/>
                    <a:pt x="0" y="117"/>
                    <a:pt x="0" y="117"/>
                  </a:cubicBezTo>
                  <a:cubicBezTo>
                    <a:pt x="0" y="0"/>
                    <a:pt x="0" y="0"/>
                    <a:pt x="0" y="0"/>
                  </a:cubicBezTo>
                  <a:lnTo>
                    <a:pt x="903" y="0"/>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66"/>
            <p:cNvSpPr/>
            <p:nvPr/>
          </p:nvSpPr>
          <p:spPr>
            <a:xfrm>
              <a:off x="5104079" y="1733179"/>
              <a:ext cx="1002600" cy="22500"/>
            </a:xfrm>
            <a:prstGeom prst="rect">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66"/>
            <p:cNvSpPr/>
            <p:nvPr/>
          </p:nvSpPr>
          <p:spPr>
            <a:xfrm>
              <a:off x="7490435" y="1734679"/>
              <a:ext cx="374228" cy="103493"/>
            </a:xfrm>
            <a:custGeom>
              <a:avLst/>
              <a:gdLst/>
              <a:ahLst/>
              <a:cxnLst/>
              <a:rect l="l" t="t" r="r" b="b"/>
              <a:pathLst>
                <a:path w="499" h="138" extrusionOk="0">
                  <a:moveTo>
                    <a:pt x="27" y="56"/>
                  </a:moveTo>
                  <a:lnTo>
                    <a:pt x="109" y="138"/>
                  </a:lnTo>
                  <a:lnTo>
                    <a:pt x="402" y="138"/>
                  </a:lnTo>
                  <a:lnTo>
                    <a:pt x="499" y="41"/>
                  </a:lnTo>
                  <a:lnTo>
                    <a:pt x="460" y="9"/>
                  </a:lnTo>
                  <a:lnTo>
                    <a:pt x="0" y="0"/>
                  </a:lnTo>
                  <a:lnTo>
                    <a:pt x="27" y="56"/>
                  </a:lnTo>
                  <a:close/>
                </a:path>
              </a:pathLst>
            </a:cu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66"/>
            <p:cNvSpPr/>
            <p:nvPr/>
          </p:nvSpPr>
          <p:spPr>
            <a:xfrm>
              <a:off x="7537682" y="1749678"/>
              <a:ext cx="120600" cy="120600"/>
            </a:xfrm>
            <a:prstGeom prst="ellipse">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66"/>
            <p:cNvSpPr/>
            <p:nvPr/>
          </p:nvSpPr>
          <p:spPr>
            <a:xfrm>
              <a:off x="7551931" y="1763927"/>
              <a:ext cx="92400" cy="92400"/>
            </a:xfrm>
            <a:prstGeom prst="ellipse">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66"/>
            <p:cNvSpPr/>
            <p:nvPr/>
          </p:nvSpPr>
          <p:spPr>
            <a:xfrm>
              <a:off x="7707922" y="1749678"/>
              <a:ext cx="121500" cy="120600"/>
            </a:xfrm>
            <a:prstGeom prst="ellipse">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66"/>
            <p:cNvSpPr/>
            <p:nvPr/>
          </p:nvSpPr>
          <p:spPr>
            <a:xfrm>
              <a:off x="7722921" y="1763927"/>
              <a:ext cx="90600" cy="92400"/>
            </a:xfrm>
            <a:prstGeom prst="ellipse">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66"/>
            <p:cNvSpPr/>
            <p:nvPr/>
          </p:nvSpPr>
          <p:spPr>
            <a:xfrm>
              <a:off x="7230951" y="1733179"/>
              <a:ext cx="828701" cy="107244"/>
            </a:xfrm>
            <a:custGeom>
              <a:avLst/>
              <a:gdLst/>
              <a:ahLst/>
              <a:cxnLst/>
              <a:rect l="l" t="t" r="r" b="b"/>
              <a:pathLst>
                <a:path w="903" h="117" extrusionOk="0">
                  <a:moveTo>
                    <a:pt x="903" y="0"/>
                  </a:moveTo>
                  <a:cubicBezTo>
                    <a:pt x="903" y="75"/>
                    <a:pt x="903" y="75"/>
                    <a:pt x="903" y="75"/>
                  </a:cubicBezTo>
                  <a:cubicBezTo>
                    <a:pt x="903" y="99"/>
                    <a:pt x="884" y="117"/>
                    <a:pt x="861" y="117"/>
                  </a:cubicBezTo>
                  <a:cubicBezTo>
                    <a:pt x="702" y="117"/>
                    <a:pt x="702" y="117"/>
                    <a:pt x="702" y="117"/>
                  </a:cubicBezTo>
                  <a:cubicBezTo>
                    <a:pt x="687" y="117"/>
                    <a:pt x="672" y="109"/>
                    <a:pt x="665" y="94"/>
                  </a:cubicBezTo>
                  <a:cubicBezTo>
                    <a:pt x="656" y="73"/>
                    <a:pt x="636" y="59"/>
                    <a:pt x="611" y="59"/>
                  </a:cubicBezTo>
                  <a:cubicBezTo>
                    <a:pt x="374" y="59"/>
                    <a:pt x="374" y="59"/>
                    <a:pt x="374" y="59"/>
                  </a:cubicBezTo>
                  <a:cubicBezTo>
                    <a:pt x="350" y="59"/>
                    <a:pt x="329" y="73"/>
                    <a:pt x="321" y="94"/>
                  </a:cubicBezTo>
                  <a:cubicBezTo>
                    <a:pt x="314" y="109"/>
                    <a:pt x="299" y="117"/>
                    <a:pt x="284" y="117"/>
                  </a:cubicBezTo>
                  <a:cubicBezTo>
                    <a:pt x="0" y="117"/>
                    <a:pt x="0" y="117"/>
                    <a:pt x="0" y="117"/>
                  </a:cubicBezTo>
                  <a:cubicBezTo>
                    <a:pt x="0" y="0"/>
                    <a:pt x="0" y="0"/>
                    <a:pt x="0" y="0"/>
                  </a:cubicBezTo>
                  <a:lnTo>
                    <a:pt x="903" y="0"/>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66"/>
            <p:cNvSpPr/>
            <p:nvPr/>
          </p:nvSpPr>
          <p:spPr>
            <a:xfrm>
              <a:off x="7230951" y="1733179"/>
              <a:ext cx="828600" cy="22500"/>
            </a:xfrm>
            <a:prstGeom prst="rect">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66"/>
            <p:cNvSpPr/>
            <p:nvPr/>
          </p:nvSpPr>
          <p:spPr>
            <a:xfrm>
              <a:off x="7230951" y="1397950"/>
              <a:ext cx="822699" cy="40497"/>
            </a:xfrm>
            <a:custGeom>
              <a:avLst/>
              <a:gdLst/>
              <a:ahLst/>
              <a:cxnLst/>
              <a:rect l="l" t="t" r="r" b="b"/>
              <a:pathLst>
                <a:path w="897" h="44" extrusionOk="0">
                  <a:moveTo>
                    <a:pt x="0" y="44"/>
                  </a:moveTo>
                  <a:cubicBezTo>
                    <a:pt x="897" y="44"/>
                    <a:pt x="897" y="44"/>
                    <a:pt x="897" y="44"/>
                  </a:cubicBezTo>
                  <a:cubicBezTo>
                    <a:pt x="894" y="37"/>
                    <a:pt x="890" y="31"/>
                    <a:pt x="885" y="26"/>
                  </a:cubicBezTo>
                  <a:cubicBezTo>
                    <a:pt x="885" y="26"/>
                    <a:pt x="885" y="26"/>
                    <a:pt x="885" y="26"/>
                  </a:cubicBezTo>
                  <a:cubicBezTo>
                    <a:pt x="881" y="21"/>
                    <a:pt x="875" y="16"/>
                    <a:pt x="870" y="13"/>
                  </a:cubicBezTo>
                  <a:cubicBezTo>
                    <a:pt x="869" y="12"/>
                    <a:pt x="869" y="12"/>
                    <a:pt x="869" y="12"/>
                  </a:cubicBezTo>
                  <a:cubicBezTo>
                    <a:pt x="866" y="11"/>
                    <a:pt x="864" y="9"/>
                    <a:pt x="861" y="8"/>
                  </a:cubicBezTo>
                  <a:cubicBezTo>
                    <a:pt x="861" y="8"/>
                    <a:pt x="860" y="7"/>
                    <a:pt x="860" y="7"/>
                  </a:cubicBezTo>
                  <a:cubicBezTo>
                    <a:pt x="857" y="6"/>
                    <a:pt x="854" y="5"/>
                    <a:pt x="850" y="4"/>
                  </a:cubicBezTo>
                  <a:cubicBezTo>
                    <a:pt x="850" y="4"/>
                    <a:pt x="850" y="3"/>
                    <a:pt x="849" y="3"/>
                  </a:cubicBezTo>
                  <a:cubicBezTo>
                    <a:pt x="847" y="3"/>
                    <a:pt x="844" y="2"/>
                    <a:pt x="841" y="1"/>
                  </a:cubicBezTo>
                  <a:cubicBezTo>
                    <a:pt x="840" y="1"/>
                    <a:pt x="839" y="1"/>
                    <a:pt x="838" y="1"/>
                  </a:cubicBezTo>
                  <a:cubicBezTo>
                    <a:pt x="835" y="1"/>
                    <a:pt x="832" y="0"/>
                    <a:pt x="828" y="0"/>
                  </a:cubicBezTo>
                  <a:cubicBezTo>
                    <a:pt x="0" y="0"/>
                    <a:pt x="0" y="0"/>
                    <a:pt x="0" y="0"/>
                  </a:cubicBezTo>
                  <a:lnTo>
                    <a:pt x="0" y="44"/>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66"/>
            <p:cNvSpPr/>
            <p:nvPr/>
          </p:nvSpPr>
          <p:spPr>
            <a:xfrm>
              <a:off x="6169765" y="1397950"/>
              <a:ext cx="1061186" cy="442472"/>
            </a:xfrm>
            <a:custGeom>
              <a:avLst/>
              <a:gdLst/>
              <a:ahLst/>
              <a:cxnLst/>
              <a:rect l="l" t="t" r="r" b="b"/>
              <a:pathLst>
                <a:path w="1157" h="482" extrusionOk="0">
                  <a:moveTo>
                    <a:pt x="76" y="0"/>
                  </a:moveTo>
                  <a:cubicBezTo>
                    <a:pt x="1157" y="0"/>
                    <a:pt x="1157" y="0"/>
                    <a:pt x="1157" y="0"/>
                  </a:cubicBezTo>
                  <a:cubicBezTo>
                    <a:pt x="1157" y="482"/>
                    <a:pt x="1157" y="482"/>
                    <a:pt x="1157" y="482"/>
                  </a:cubicBezTo>
                  <a:cubicBezTo>
                    <a:pt x="639" y="482"/>
                    <a:pt x="639" y="482"/>
                    <a:pt x="639" y="482"/>
                  </a:cubicBezTo>
                  <a:cubicBezTo>
                    <a:pt x="639" y="417"/>
                    <a:pt x="639" y="417"/>
                    <a:pt x="639" y="417"/>
                  </a:cubicBezTo>
                  <a:cubicBezTo>
                    <a:pt x="198" y="417"/>
                    <a:pt x="198" y="417"/>
                    <a:pt x="198" y="417"/>
                  </a:cubicBezTo>
                  <a:cubicBezTo>
                    <a:pt x="198" y="482"/>
                    <a:pt x="198" y="482"/>
                    <a:pt x="198" y="482"/>
                  </a:cubicBezTo>
                  <a:cubicBezTo>
                    <a:pt x="39" y="482"/>
                    <a:pt x="39" y="482"/>
                    <a:pt x="39" y="482"/>
                  </a:cubicBezTo>
                  <a:cubicBezTo>
                    <a:pt x="18" y="482"/>
                    <a:pt x="0" y="465"/>
                    <a:pt x="0" y="443"/>
                  </a:cubicBezTo>
                  <a:cubicBezTo>
                    <a:pt x="0" y="76"/>
                    <a:pt x="0" y="76"/>
                    <a:pt x="0" y="76"/>
                  </a:cubicBezTo>
                  <a:cubicBezTo>
                    <a:pt x="0" y="34"/>
                    <a:pt x="34" y="0"/>
                    <a:pt x="76" y="0"/>
                  </a:cubicBezTo>
                  <a:close/>
                </a:path>
              </a:pathLst>
            </a:custGeom>
            <a:solidFill>
              <a:srgbClr val="ECEA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66"/>
            <p:cNvSpPr/>
            <p:nvPr/>
          </p:nvSpPr>
          <p:spPr>
            <a:xfrm>
              <a:off x="6212512" y="1492444"/>
              <a:ext cx="1004939" cy="94494"/>
            </a:xfrm>
            <a:custGeom>
              <a:avLst/>
              <a:gdLst/>
              <a:ahLst/>
              <a:cxnLst/>
              <a:rect l="l" t="t" r="r" b="b"/>
              <a:pathLst>
                <a:path w="1095" h="103" extrusionOk="0">
                  <a:moveTo>
                    <a:pt x="31" y="0"/>
                  </a:moveTo>
                  <a:cubicBezTo>
                    <a:pt x="1068" y="0"/>
                    <a:pt x="1068" y="0"/>
                    <a:pt x="1068" y="0"/>
                  </a:cubicBezTo>
                  <a:cubicBezTo>
                    <a:pt x="1083" y="0"/>
                    <a:pt x="1095" y="13"/>
                    <a:pt x="1095" y="28"/>
                  </a:cubicBezTo>
                  <a:cubicBezTo>
                    <a:pt x="1095" y="75"/>
                    <a:pt x="1095" y="75"/>
                    <a:pt x="1095" y="75"/>
                  </a:cubicBezTo>
                  <a:cubicBezTo>
                    <a:pt x="1095" y="91"/>
                    <a:pt x="1083" y="103"/>
                    <a:pt x="1068" y="103"/>
                  </a:cubicBezTo>
                  <a:cubicBezTo>
                    <a:pt x="31" y="103"/>
                    <a:pt x="31" y="103"/>
                    <a:pt x="31" y="103"/>
                  </a:cubicBezTo>
                  <a:cubicBezTo>
                    <a:pt x="14" y="103"/>
                    <a:pt x="0" y="89"/>
                    <a:pt x="0" y="73"/>
                  </a:cubicBezTo>
                  <a:cubicBezTo>
                    <a:pt x="0" y="31"/>
                    <a:pt x="0" y="31"/>
                    <a:pt x="0" y="31"/>
                  </a:cubicBezTo>
                  <a:cubicBezTo>
                    <a:pt x="0" y="14"/>
                    <a:pt x="14" y="0"/>
                    <a:pt x="31" y="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66"/>
            <p:cNvSpPr/>
            <p:nvPr/>
          </p:nvSpPr>
          <p:spPr>
            <a:xfrm>
              <a:off x="6365503" y="1734679"/>
              <a:ext cx="374977" cy="103493"/>
            </a:xfrm>
            <a:custGeom>
              <a:avLst/>
              <a:gdLst/>
              <a:ahLst/>
              <a:cxnLst/>
              <a:rect l="l" t="t" r="r" b="b"/>
              <a:pathLst>
                <a:path w="500" h="138" extrusionOk="0">
                  <a:moveTo>
                    <a:pt x="473" y="56"/>
                  </a:moveTo>
                  <a:lnTo>
                    <a:pt x="391" y="138"/>
                  </a:lnTo>
                  <a:lnTo>
                    <a:pt x="97" y="138"/>
                  </a:lnTo>
                  <a:lnTo>
                    <a:pt x="0" y="41"/>
                  </a:lnTo>
                  <a:lnTo>
                    <a:pt x="40" y="9"/>
                  </a:lnTo>
                  <a:lnTo>
                    <a:pt x="500" y="0"/>
                  </a:lnTo>
                  <a:lnTo>
                    <a:pt x="473" y="56"/>
                  </a:lnTo>
                  <a:close/>
                </a:path>
              </a:pathLst>
            </a:cu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66"/>
            <p:cNvSpPr/>
            <p:nvPr/>
          </p:nvSpPr>
          <p:spPr>
            <a:xfrm>
              <a:off x="6572491" y="1749678"/>
              <a:ext cx="120600" cy="120600"/>
            </a:xfrm>
            <a:prstGeom prst="ellipse">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66"/>
            <p:cNvSpPr/>
            <p:nvPr/>
          </p:nvSpPr>
          <p:spPr>
            <a:xfrm>
              <a:off x="6586739" y="1763927"/>
              <a:ext cx="90600" cy="92400"/>
            </a:xfrm>
            <a:prstGeom prst="ellipse">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66"/>
            <p:cNvSpPr/>
            <p:nvPr/>
          </p:nvSpPr>
          <p:spPr>
            <a:xfrm>
              <a:off x="6401501" y="1749678"/>
              <a:ext cx="121500" cy="120600"/>
            </a:xfrm>
            <a:prstGeom prst="ellipse">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66"/>
            <p:cNvSpPr/>
            <p:nvPr/>
          </p:nvSpPr>
          <p:spPr>
            <a:xfrm>
              <a:off x="6416500" y="1763927"/>
              <a:ext cx="91500" cy="92400"/>
            </a:xfrm>
            <a:prstGeom prst="ellipse">
              <a:avLst/>
            </a:prstGeom>
            <a:solidFill>
              <a:srgbClr val="3B3A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66"/>
            <p:cNvSpPr/>
            <p:nvPr/>
          </p:nvSpPr>
          <p:spPr>
            <a:xfrm>
              <a:off x="6171265" y="1733179"/>
              <a:ext cx="1059687" cy="107244"/>
            </a:xfrm>
            <a:custGeom>
              <a:avLst/>
              <a:gdLst/>
              <a:ahLst/>
              <a:cxnLst/>
              <a:rect l="l" t="t" r="r" b="b"/>
              <a:pathLst>
                <a:path w="1155" h="117" extrusionOk="0">
                  <a:moveTo>
                    <a:pt x="0" y="0"/>
                  </a:moveTo>
                  <a:cubicBezTo>
                    <a:pt x="0" y="75"/>
                    <a:pt x="0" y="75"/>
                    <a:pt x="0" y="75"/>
                  </a:cubicBezTo>
                  <a:cubicBezTo>
                    <a:pt x="0" y="99"/>
                    <a:pt x="19" y="117"/>
                    <a:pt x="42" y="117"/>
                  </a:cubicBezTo>
                  <a:cubicBezTo>
                    <a:pt x="201" y="117"/>
                    <a:pt x="201" y="117"/>
                    <a:pt x="201" y="117"/>
                  </a:cubicBezTo>
                  <a:cubicBezTo>
                    <a:pt x="216" y="117"/>
                    <a:pt x="231" y="109"/>
                    <a:pt x="237" y="94"/>
                  </a:cubicBezTo>
                  <a:cubicBezTo>
                    <a:pt x="246" y="73"/>
                    <a:pt x="267" y="59"/>
                    <a:pt x="291" y="59"/>
                  </a:cubicBezTo>
                  <a:cubicBezTo>
                    <a:pt x="528" y="59"/>
                    <a:pt x="528" y="59"/>
                    <a:pt x="528" y="59"/>
                  </a:cubicBezTo>
                  <a:cubicBezTo>
                    <a:pt x="553" y="59"/>
                    <a:pt x="573" y="73"/>
                    <a:pt x="582" y="94"/>
                  </a:cubicBezTo>
                  <a:cubicBezTo>
                    <a:pt x="589" y="109"/>
                    <a:pt x="604" y="117"/>
                    <a:pt x="619" y="117"/>
                  </a:cubicBezTo>
                  <a:cubicBezTo>
                    <a:pt x="1155" y="117"/>
                    <a:pt x="1155" y="117"/>
                    <a:pt x="1155" y="117"/>
                  </a:cubicBezTo>
                  <a:cubicBezTo>
                    <a:pt x="1155" y="0"/>
                    <a:pt x="1155" y="0"/>
                    <a:pt x="1155" y="0"/>
                  </a:cubicBezTo>
                  <a:lnTo>
                    <a:pt x="0" y="0"/>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66"/>
            <p:cNvSpPr/>
            <p:nvPr/>
          </p:nvSpPr>
          <p:spPr>
            <a:xfrm>
              <a:off x="6171265" y="1733179"/>
              <a:ext cx="1059600" cy="22500"/>
            </a:xfrm>
            <a:prstGeom prst="rect">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66"/>
            <p:cNvSpPr/>
            <p:nvPr/>
          </p:nvSpPr>
          <p:spPr>
            <a:xfrm>
              <a:off x="6176514" y="1397950"/>
              <a:ext cx="1054437" cy="40497"/>
            </a:xfrm>
            <a:custGeom>
              <a:avLst/>
              <a:gdLst/>
              <a:ahLst/>
              <a:cxnLst/>
              <a:rect l="l" t="t" r="r" b="b"/>
              <a:pathLst>
                <a:path w="1149" h="44" extrusionOk="0">
                  <a:moveTo>
                    <a:pt x="1149" y="44"/>
                  </a:moveTo>
                  <a:cubicBezTo>
                    <a:pt x="0" y="44"/>
                    <a:pt x="0" y="44"/>
                    <a:pt x="0" y="44"/>
                  </a:cubicBezTo>
                  <a:cubicBezTo>
                    <a:pt x="3" y="37"/>
                    <a:pt x="7" y="31"/>
                    <a:pt x="11" y="26"/>
                  </a:cubicBezTo>
                  <a:cubicBezTo>
                    <a:pt x="12" y="26"/>
                    <a:pt x="12" y="26"/>
                    <a:pt x="12" y="26"/>
                  </a:cubicBezTo>
                  <a:cubicBezTo>
                    <a:pt x="16" y="21"/>
                    <a:pt x="21" y="16"/>
                    <a:pt x="27" y="13"/>
                  </a:cubicBezTo>
                  <a:cubicBezTo>
                    <a:pt x="27" y="12"/>
                    <a:pt x="28" y="12"/>
                    <a:pt x="28" y="12"/>
                  </a:cubicBezTo>
                  <a:cubicBezTo>
                    <a:pt x="30" y="11"/>
                    <a:pt x="33" y="9"/>
                    <a:pt x="36" y="8"/>
                  </a:cubicBezTo>
                  <a:cubicBezTo>
                    <a:pt x="36" y="8"/>
                    <a:pt x="37" y="7"/>
                    <a:pt x="37" y="7"/>
                  </a:cubicBezTo>
                  <a:cubicBezTo>
                    <a:pt x="40" y="6"/>
                    <a:pt x="43" y="5"/>
                    <a:pt x="46" y="4"/>
                  </a:cubicBezTo>
                  <a:cubicBezTo>
                    <a:pt x="47" y="4"/>
                    <a:pt x="47" y="3"/>
                    <a:pt x="48" y="3"/>
                  </a:cubicBezTo>
                  <a:cubicBezTo>
                    <a:pt x="50" y="3"/>
                    <a:pt x="53" y="2"/>
                    <a:pt x="56" y="1"/>
                  </a:cubicBezTo>
                  <a:cubicBezTo>
                    <a:pt x="57" y="1"/>
                    <a:pt x="58" y="1"/>
                    <a:pt x="59" y="1"/>
                  </a:cubicBezTo>
                  <a:cubicBezTo>
                    <a:pt x="62" y="1"/>
                    <a:pt x="65" y="0"/>
                    <a:pt x="68" y="0"/>
                  </a:cubicBezTo>
                  <a:cubicBezTo>
                    <a:pt x="1149" y="0"/>
                    <a:pt x="1149" y="0"/>
                    <a:pt x="1149" y="0"/>
                  </a:cubicBezTo>
                  <a:lnTo>
                    <a:pt x="1149" y="44"/>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66"/>
            <p:cNvSpPr/>
            <p:nvPr/>
          </p:nvSpPr>
          <p:spPr>
            <a:xfrm>
              <a:off x="6819976" y="1492444"/>
              <a:ext cx="1198428" cy="94494"/>
            </a:xfrm>
            <a:custGeom>
              <a:avLst/>
              <a:gdLst/>
              <a:ahLst/>
              <a:cxnLst/>
              <a:rect l="l" t="t" r="r" b="b"/>
              <a:pathLst>
                <a:path w="1306" h="103" extrusionOk="0">
                  <a:moveTo>
                    <a:pt x="1275" y="0"/>
                  </a:moveTo>
                  <a:cubicBezTo>
                    <a:pt x="27" y="0"/>
                    <a:pt x="27" y="0"/>
                    <a:pt x="27" y="0"/>
                  </a:cubicBezTo>
                  <a:cubicBezTo>
                    <a:pt x="12" y="0"/>
                    <a:pt x="0" y="13"/>
                    <a:pt x="0" y="28"/>
                  </a:cubicBezTo>
                  <a:cubicBezTo>
                    <a:pt x="0" y="75"/>
                    <a:pt x="0" y="75"/>
                    <a:pt x="0" y="75"/>
                  </a:cubicBezTo>
                  <a:cubicBezTo>
                    <a:pt x="0" y="91"/>
                    <a:pt x="12" y="103"/>
                    <a:pt x="27" y="103"/>
                  </a:cubicBezTo>
                  <a:cubicBezTo>
                    <a:pt x="1275" y="103"/>
                    <a:pt x="1275" y="103"/>
                    <a:pt x="1275" y="103"/>
                  </a:cubicBezTo>
                  <a:cubicBezTo>
                    <a:pt x="1292" y="103"/>
                    <a:pt x="1306" y="89"/>
                    <a:pt x="1306" y="73"/>
                  </a:cubicBezTo>
                  <a:cubicBezTo>
                    <a:pt x="1306" y="31"/>
                    <a:pt x="1306" y="31"/>
                    <a:pt x="1306" y="31"/>
                  </a:cubicBezTo>
                  <a:cubicBezTo>
                    <a:pt x="1306" y="14"/>
                    <a:pt x="1292" y="0"/>
                    <a:pt x="1275" y="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66"/>
            <p:cNvSpPr/>
            <p:nvPr/>
          </p:nvSpPr>
          <p:spPr>
            <a:xfrm>
              <a:off x="7096709" y="1475195"/>
              <a:ext cx="113243" cy="221236"/>
            </a:xfrm>
            <a:custGeom>
              <a:avLst/>
              <a:gdLst/>
              <a:ahLst/>
              <a:cxnLst/>
              <a:rect l="l" t="t" r="r" b="b"/>
              <a:pathLst>
                <a:path w="123" h="241" extrusionOk="0">
                  <a:moveTo>
                    <a:pt x="11" y="241"/>
                  </a:moveTo>
                  <a:cubicBezTo>
                    <a:pt x="111" y="241"/>
                    <a:pt x="111" y="241"/>
                    <a:pt x="111" y="241"/>
                  </a:cubicBezTo>
                  <a:cubicBezTo>
                    <a:pt x="118" y="241"/>
                    <a:pt x="123" y="235"/>
                    <a:pt x="123" y="229"/>
                  </a:cubicBezTo>
                  <a:cubicBezTo>
                    <a:pt x="123" y="12"/>
                    <a:pt x="123" y="12"/>
                    <a:pt x="123" y="12"/>
                  </a:cubicBezTo>
                  <a:cubicBezTo>
                    <a:pt x="123" y="5"/>
                    <a:pt x="118" y="0"/>
                    <a:pt x="111" y="0"/>
                  </a:cubicBezTo>
                  <a:cubicBezTo>
                    <a:pt x="11" y="0"/>
                    <a:pt x="11" y="0"/>
                    <a:pt x="11" y="0"/>
                  </a:cubicBezTo>
                  <a:cubicBezTo>
                    <a:pt x="5" y="0"/>
                    <a:pt x="0" y="5"/>
                    <a:pt x="0" y="12"/>
                  </a:cubicBezTo>
                  <a:cubicBezTo>
                    <a:pt x="0" y="229"/>
                    <a:pt x="0" y="229"/>
                    <a:pt x="0" y="229"/>
                  </a:cubicBezTo>
                  <a:cubicBezTo>
                    <a:pt x="0" y="235"/>
                    <a:pt x="5" y="241"/>
                    <a:pt x="11" y="241"/>
                  </a:cubicBezTo>
                  <a:close/>
                </a:path>
              </a:pathLst>
            </a:custGeom>
            <a:solidFill>
              <a:srgbClr val="A3CED1"/>
            </a:solidFill>
            <a:ln w="9525"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66"/>
            <p:cNvSpPr/>
            <p:nvPr/>
          </p:nvSpPr>
          <p:spPr>
            <a:xfrm>
              <a:off x="4911341" y="1634186"/>
              <a:ext cx="28498" cy="8250"/>
            </a:xfrm>
            <a:custGeom>
              <a:avLst/>
              <a:gdLst/>
              <a:ahLst/>
              <a:cxnLst/>
              <a:rect l="l" t="t" r="r" b="b"/>
              <a:pathLst>
                <a:path w="38" h="11" extrusionOk="0">
                  <a:moveTo>
                    <a:pt x="38" y="11"/>
                  </a:moveTo>
                  <a:lnTo>
                    <a:pt x="13" y="11"/>
                  </a:lnTo>
                  <a:lnTo>
                    <a:pt x="0" y="0"/>
                  </a:lnTo>
                  <a:lnTo>
                    <a:pt x="27" y="0"/>
                  </a:lnTo>
                  <a:lnTo>
                    <a:pt x="38" y="11"/>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66"/>
            <p:cNvSpPr/>
            <p:nvPr/>
          </p:nvSpPr>
          <p:spPr>
            <a:xfrm>
              <a:off x="4848344" y="1634186"/>
              <a:ext cx="27749" cy="8250"/>
            </a:xfrm>
            <a:custGeom>
              <a:avLst/>
              <a:gdLst/>
              <a:ahLst/>
              <a:cxnLst/>
              <a:rect l="l" t="t" r="r" b="b"/>
              <a:pathLst>
                <a:path w="37" h="11" extrusionOk="0">
                  <a:moveTo>
                    <a:pt x="0" y="0"/>
                  </a:moveTo>
                  <a:lnTo>
                    <a:pt x="26" y="0"/>
                  </a:lnTo>
                  <a:lnTo>
                    <a:pt x="37" y="11"/>
                  </a:lnTo>
                  <a:lnTo>
                    <a:pt x="11" y="11"/>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66"/>
            <p:cNvSpPr/>
            <p:nvPr/>
          </p:nvSpPr>
          <p:spPr>
            <a:xfrm>
              <a:off x="4879093" y="1634186"/>
              <a:ext cx="28498" cy="8250"/>
            </a:xfrm>
            <a:custGeom>
              <a:avLst/>
              <a:gdLst/>
              <a:ahLst/>
              <a:cxnLst/>
              <a:rect l="l" t="t" r="r" b="b"/>
              <a:pathLst>
                <a:path w="38" h="11" extrusionOk="0">
                  <a:moveTo>
                    <a:pt x="0" y="0"/>
                  </a:moveTo>
                  <a:lnTo>
                    <a:pt x="27" y="0"/>
                  </a:lnTo>
                  <a:lnTo>
                    <a:pt x="38" y="11"/>
                  </a:lnTo>
                  <a:lnTo>
                    <a:pt x="13" y="11"/>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66"/>
            <p:cNvSpPr/>
            <p:nvPr/>
          </p:nvSpPr>
          <p:spPr>
            <a:xfrm>
              <a:off x="4783848" y="1634186"/>
              <a:ext cx="28498" cy="8250"/>
            </a:xfrm>
            <a:custGeom>
              <a:avLst/>
              <a:gdLst/>
              <a:ahLst/>
              <a:cxnLst/>
              <a:rect l="l" t="t" r="r" b="b"/>
              <a:pathLst>
                <a:path w="38" h="11" extrusionOk="0">
                  <a:moveTo>
                    <a:pt x="0" y="0"/>
                  </a:moveTo>
                  <a:lnTo>
                    <a:pt x="26" y="0"/>
                  </a:lnTo>
                  <a:lnTo>
                    <a:pt x="38" y="11"/>
                  </a:lnTo>
                  <a:lnTo>
                    <a:pt x="12" y="11"/>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66"/>
            <p:cNvSpPr/>
            <p:nvPr/>
          </p:nvSpPr>
          <p:spPr>
            <a:xfrm>
              <a:off x="4816097" y="1634186"/>
              <a:ext cx="28498" cy="8250"/>
            </a:xfrm>
            <a:custGeom>
              <a:avLst/>
              <a:gdLst/>
              <a:ahLst/>
              <a:cxnLst/>
              <a:rect l="l" t="t" r="r" b="b"/>
              <a:pathLst>
                <a:path w="38" h="11" extrusionOk="0">
                  <a:moveTo>
                    <a:pt x="0" y="0"/>
                  </a:moveTo>
                  <a:lnTo>
                    <a:pt x="26" y="0"/>
                  </a:lnTo>
                  <a:lnTo>
                    <a:pt x="38" y="11"/>
                  </a:lnTo>
                  <a:lnTo>
                    <a:pt x="11" y="11"/>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66"/>
            <p:cNvSpPr/>
            <p:nvPr/>
          </p:nvSpPr>
          <p:spPr>
            <a:xfrm>
              <a:off x="4943589" y="1634186"/>
              <a:ext cx="1117433" cy="8250"/>
            </a:xfrm>
            <a:custGeom>
              <a:avLst/>
              <a:gdLst/>
              <a:ahLst/>
              <a:cxnLst/>
              <a:rect l="l" t="t" r="r" b="b"/>
              <a:pathLst>
                <a:path w="1490" h="11" extrusionOk="0">
                  <a:moveTo>
                    <a:pt x="0" y="0"/>
                  </a:moveTo>
                  <a:lnTo>
                    <a:pt x="1490" y="0"/>
                  </a:lnTo>
                  <a:lnTo>
                    <a:pt x="1490" y="11"/>
                  </a:lnTo>
                  <a:lnTo>
                    <a:pt x="11" y="11"/>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66"/>
            <p:cNvSpPr/>
            <p:nvPr/>
          </p:nvSpPr>
          <p:spPr>
            <a:xfrm>
              <a:off x="4754600" y="1634186"/>
              <a:ext cx="25498" cy="8250"/>
            </a:xfrm>
            <a:custGeom>
              <a:avLst/>
              <a:gdLst/>
              <a:ahLst/>
              <a:cxnLst/>
              <a:rect l="l" t="t" r="r" b="b"/>
              <a:pathLst>
                <a:path w="34" h="11" extrusionOk="0">
                  <a:moveTo>
                    <a:pt x="0" y="3"/>
                  </a:moveTo>
                  <a:lnTo>
                    <a:pt x="0" y="0"/>
                  </a:lnTo>
                  <a:lnTo>
                    <a:pt x="23" y="0"/>
                  </a:lnTo>
                  <a:lnTo>
                    <a:pt x="34" y="11"/>
                  </a:lnTo>
                  <a:lnTo>
                    <a:pt x="9" y="11"/>
                  </a:lnTo>
                  <a:lnTo>
                    <a:pt x="0" y="3"/>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66"/>
            <p:cNvSpPr/>
            <p:nvPr/>
          </p:nvSpPr>
          <p:spPr>
            <a:xfrm>
              <a:off x="6402251" y="1634186"/>
              <a:ext cx="28498" cy="8250"/>
            </a:xfrm>
            <a:custGeom>
              <a:avLst/>
              <a:gdLst/>
              <a:ahLst/>
              <a:cxnLst/>
              <a:rect l="l" t="t" r="r" b="b"/>
              <a:pathLst>
                <a:path w="38" h="11" extrusionOk="0">
                  <a:moveTo>
                    <a:pt x="38" y="11"/>
                  </a:moveTo>
                  <a:lnTo>
                    <a:pt x="11" y="11"/>
                  </a:lnTo>
                  <a:lnTo>
                    <a:pt x="0" y="0"/>
                  </a:lnTo>
                  <a:lnTo>
                    <a:pt x="26" y="0"/>
                  </a:lnTo>
                  <a:lnTo>
                    <a:pt x="38" y="11"/>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66"/>
            <p:cNvSpPr/>
            <p:nvPr/>
          </p:nvSpPr>
          <p:spPr>
            <a:xfrm>
              <a:off x="6338505" y="1634186"/>
              <a:ext cx="28498" cy="8250"/>
            </a:xfrm>
            <a:custGeom>
              <a:avLst/>
              <a:gdLst/>
              <a:ahLst/>
              <a:cxnLst/>
              <a:rect l="l" t="t" r="r" b="b"/>
              <a:pathLst>
                <a:path w="38" h="11" extrusionOk="0">
                  <a:moveTo>
                    <a:pt x="0" y="0"/>
                  </a:moveTo>
                  <a:lnTo>
                    <a:pt x="25" y="0"/>
                  </a:lnTo>
                  <a:lnTo>
                    <a:pt x="38" y="11"/>
                  </a:lnTo>
                  <a:lnTo>
                    <a:pt x="12" y="11"/>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66"/>
            <p:cNvSpPr/>
            <p:nvPr/>
          </p:nvSpPr>
          <p:spPr>
            <a:xfrm>
              <a:off x="6370752" y="1634186"/>
              <a:ext cx="27749" cy="8250"/>
            </a:xfrm>
            <a:custGeom>
              <a:avLst/>
              <a:gdLst/>
              <a:ahLst/>
              <a:cxnLst/>
              <a:rect l="l" t="t" r="r" b="b"/>
              <a:pathLst>
                <a:path w="37" h="11" extrusionOk="0">
                  <a:moveTo>
                    <a:pt x="0" y="0"/>
                  </a:moveTo>
                  <a:lnTo>
                    <a:pt x="25" y="0"/>
                  </a:lnTo>
                  <a:lnTo>
                    <a:pt x="37" y="11"/>
                  </a:lnTo>
                  <a:lnTo>
                    <a:pt x="11" y="11"/>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66"/>
            <p:cNvSpPr/>
            <p:nvPr/>
          </p:nvSpPr>
          <p:spPr>
            <a:xfrm>
              <a:off x="6274758" y="1634186"/>
              <a:ext cx="27749" cy="8250"/>
            </a:xfrm>
            <a:custGeom>
              <a:avLst/>
              <a:gdLst/>
              <a:ahLst/>
              <a:cxnLst/>
              <a:rect l="l" t="t" r="r" b="b"/>
              <a:pathLst>
                <a:path w="37" h="11" extrusionOk="0">
                  <a:moveTo>
                    <a:pt x="0" y="0"/>
                  </a:moveTo>
                  <a:lnTo>
                    <a:pt x="26" y="0"/>
                  </a:lnTo>
                  <a:lnTo>
                    <a:pt x="37" y="11"/>
                  </a:lnTo>
                  <a:lnTo>
                    <a:pt x="11" y="11"/>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66"/>
            <p:cNvSpPr/>
            <p:nvPr/>
          </p:nvSpPr>
          <p:spPr>
            <a:xfrm>
              <a:off x="6306256" y="1634186"/>
              <a:ext cx="28498" cy="8250"/>
            </a:xfrm>
            <a:custGeom>
              <a:avLst/>
              <a:gdLst/>
              <a:ahLst/>
              <a:cxnLst/>
              <a:rect l="l" t="t" r="r" b="b"/>
              <a:pathLst>
                <a:path w="38" h="11" extrusionOk="0">
                  <a:moveTo>
                    <a:pt x="0" y="0"/>
                  </a:moveTo>
                  <a:lnTo>
                    <a:pt x="27" y="0"/>
                  </a:lnTo>
                  <a:lnTo>
                    <a:pt x="38" y="11"/>
                  </a:lnTo>
                  <a:lnTo>
                    <a:pt x="12" y="11"/>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66"/>
            <p:cNvSpPr/>
            <p:nvPr/>
          </p:nvSpPr>
          <p:spPr>
            <a:xfrm>
              <a:off x="6434499" y="1634186"/>
              <a:ext cx="1566656" cy="8250"/>
            </a:xfrm>
            <a:custGeom>
              <a:avLst/>
              <a:gdLst/>
              <a:ahLst/>
              <a:cxnLst/>
              <a:rect l="l" t="t" r="r" b="b"/>
              <a:pathLst>
                <a:path w="2089" h="11" extrusionOk="0">
                  <a:moveTo>
                    <a:pt x="0" y="0"/>
                  </a:moveTo>
                  <a:lnTo>
                    <a:pt x="2089" y="0"/>
                  </a:lnTo>
                  <a:lnTo>
                    <a:pt x="2089" y="11"/>
                  </a:lnTo>
                  <a:lnTo>
                    <a:pt x="11" y="11"/>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66"/>
            <p:cNvSpPr/>
            <p:nvPr/>
          </p:nvSpPr>
          <p:spPr>
            <a:xfrm>
              <a:off x="6245510" y="1634186"/>
              <a:ext cx="25498" cy="8250"/>
            </a:xfrm>
            <a:custGeom>
              <a:avLst/>
              <a:gdLst/>
              <a:ahLst/>
              <a:cxnLst/>
              <a:rect l="l" t="t" r="r" b="b"/>
              <a:pathLst>
                <a:path w="34" h="11" extrusionOk="0">
                  <a:moveTo>
                    <a:pt x="0" y="3"/>
                  </a:moveTo>
                  <a:lnTo>
                    <a:pt x="0" y="0"/>
                  </a:lnTo>
                  <a:lnTo>
                    <a:pt x="22" y="0"/>
                  </a:lnTo>
                  <a:lnTo>
                    <a:pt x="34" y="11"/>
                  </a:lnTo>
                  <a:lnTo>
                    <a:pt x="7" y="11"/>
                  </a:lnTo>
                  <a:lnTo>
                    <a:pt x="0" y="3"/>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75"/>
          <p:cNvSpPr txBox="1">
            <a:spLocks noGrp="1"/>
          </p:cNvSpPr>
          <p:nvPr>
            <p:ph type="title"/>
          </p:nvPr>
        </p:nvSpPr>
        <p:spPr>
          <a:xfrm>
            <a:off x="2369400" y="318325"/>
            <a:ext cx="440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Physical Database Design</a:t>
            </a:r>
            <a:endParaRPr sz="3000"/>
          </a:p>
        </p:txBody>
      </p:sp>
      <p:sp>
        <p:nvSpPr>
          <p:cNvPr id="655" name="Google Shape;655;p75"/>
          <p:cNvSpPr txBox="1"/>
          <p:nvPr/>
        </p:nvSpPr>
        <p:spPr>
          <a:xfrm>
            <a:off x="377850" y="744500"/>
            <a:ext cx="73479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900" dirty="0">
                <a:solidFill>
                  <a:schemeClr val="dk1"/>
                </a:solidFill>
              </a:rPr>
              <a:t>CREATE TABLE [</a:t>
            </a:r>
            <a:r>
              <a:rPr lang="en" sz="900" dirty="0" err="1">
                <a:solidFill>
                  <a:schemeClr val="dk1"/>
                </a:solidFill>
              </a:rPr>
              <a:t>Amtrak.OTP</a:t>
            </a:r>
            <a:r>
              <a:rPr lang="en" sz="900" dirty="0">
                <a:solidFill>
                  <a:schemeClr val="dk1"/>
                </a:solidFill>
              </a:rPr>
              <a:t>](</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a:t>
            </a:r>
            <a:r>
              <a:rPr lang="en" sz="900" dirty="0" err="1">
                <a:solidFill>
                  <a:schemeClr val="dk1"/>
                </a:solidFill>
              </a:rPr>
              <a:t>routeID</a:t>
            </a:r>
            <a:r>
              <a:rPr lang="en" sz="900" dirty="0">
                <a:solidFill>
                  <a:schemeClr val="dk1"/>
                </a:solidFill>
              </a:rPr>
              <a:t> CHAR(4) NOT NULL,</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a:t>
            </a:r>
            <a:r>
              <a:rPr lang="en" sz="900" dirty="0" err="1">
                <a:solidFill>
                  <a:schemeClr val="dk1"/>
                </a:solidFill>
              </a:rPr>
              <a:t>OTPYear</a:t>
            </a:r>
            <a:r>
              <a:rPr lang="en" sz="900" dirty="0">
                <a:solidFill>
                  <a:schemeClr val="dk1"/>
                </a:solidFill>
              </a:rPr>
              <a:t> INT NOT NULL, </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OTP DECIMAL(3,3),</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CONSTRAINT </a:t>
            </a:r>
            <a:r>
              <a:rPr lang="en" sz="900" dirty="0" err="1">
                <a:solidFill>
                  <a:schemeClr val="dk1"/>
                </a:solidFill>
              </a:rPr>
              <a:t>pk_OTP_routeID_OTPYear</a:t>
            </a:r>
            <a:r>
              <a:rPr lang="en" sz="900" dirty="0">
                <a:solidFill>
                  <a:schemeClr val="dk1"/>
                </a:solidFill>
              </a:rPr>
              <a:t> PRIMARY KEY(</a:t>
            </a:r>
            <a:r>
              <a:rPr lang="en" sz="900" dirty="0" err="1">
                <a:solidFill>
                  <a:schemeClr val="dk1"/>
                </a:solidFill>
              </a:rPr>
              <a:t>routeID</a:t>
            </a:r>
            <a:r>
              <a:rPr lang="en" sz="900" dirty="0">
                <a:solidFill>
                  <a:schemeClr val="dk1"/>
                </a:solidFill>
              </a:rPr>
              <a:t>, </a:t>
            </a:r>
            <a:r>
              <a:rPr lang="en" sz="900" dirty="0" err="1">
                <a:solidFill>
                  <a:schemeClr val="dk1"/>
                </a:solidFill>
              </a:rPr>
              <a:t>OTPYear</a:t>
            </a:r>
            <a:r>
              <a:rPr lang="en" sz="900" dirty="0">
                <a:solidFill>
                  <a:schemeClr val="dk1"/>
                </a:solidFill>
              </a:rPr>
              <a:t>),</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CONSTRAINT </a:t>
            </a:r>
            <a:r>
              <a:rPr lang="en" sz="900" dirty="0" err="1">
                <a:solidFill>
                  <a:schemeClr val="dk1"/>
                </a:solidFill>
              </a:rPr>
              <a:t>fk_OTP_routeID</a:t>
            </a:r>
            <a:r>
              <a:rPr lang="en" sz="900" dirty="0">
                <a:solidFill>
                  <a:schemeClr val="dk1"/>
                </a:solidFill>
              </a:rPr>
              <a:t> FOREIGN KEY (</a:t>
            </a:r>
            <a:r>
              <a:rPr lang="en" sz="900" dirty="0" err="1">
                <a:solidFill>
                  <a:schemeClr val="dk1"/>
                </a:solidFill>
              </a:rPr>
              <a:t>routeID</a:t>
            </a:r>
            <a:r>
              <a:rPr lang="en" sz="900" dirty="0">
                <a:solidFill>
                  <a:schemeClr val="dk1"/>
                </a:solidFill>
              </a:rPr>
              <a:t>)</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REFERENCES [</a:t>
            </a:r>
            <a:r>
              <a:rPr lang="en" sz="900" dirty="0" err="1">
                <a:solidFill>
                  <a:schemeClr val="dk1"/>
                </a:solidFill>
              </a:rPr>
              <a:t>Amtrak.Route</a:t>
            </a:r>
            <a:r>
              <a:rPr lang="en" sz="900" dirty="0">
                <a:solidFill>
                  <a:schemeClr val="dk1"/>
                </a:solidFill>
              </a:rPr>
              <a:t>](</a:t>
            </a:r>
            <a:r>
              <a:rPr lang="en" sz="900" dirty="0" err="1">
                <a:solidFill>
                  <a:schemeClr val="dk1"/>
                </a:solidFill>
              </a:rPr>
              <a:t>routeID</a:t>
            </a:r>
            <a:r>
              <a:rPr lang="en" sz="900" dirty="0">
                <a:solidFill>
                  <a:schemeClr val="dk1"/>
                </a:solidFill>
              </a:rPr>
              <a:t>) </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ON DELETE CASCADE ON UPDATE CASCADE);</a:t>
            </a:r>
            <a:endParaRPr sz="900" dirty="0">
              <a:solidFill>
                <a:schemeClr val="dk1"/>
              </a:solidFill>
            </a:endParaRPr>
          </a:p>
          <a:p>
            <a:pPr marL="0" lvl="0" indent="0" algn="l" rtl="0">
              <a:spcBef>
                <a:spcPts val="0"/>
              </a:spcBef>
              <a:spcAft>
                <a:spcPts val="0"/>
              </a:spcAft>
              <a:buClr>
                <a:schemeClr val="dk1"/>
              </a:buClr>
              <a:buSzPts val="1100"/>
              <a:buFont typeface="Arial"/>
              <a:buNone/>
            </a:pP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CREATE TABLE [</a:t>
            </a:r>
            <a:r>
              <a:rPr lang="en" sz="900" dirty="0" err="1">
                <a:solidFill>
                  <a:schemeClr val="dk1"/>
                </a:solidFill>
              </a:rPr>
              <a:t>Amtrak.Consist</a:t>
            </a:r>
            <a:r>
              <a:rPr lang="en" sz="900" dirty="0">
                <a:solidFill>
                  <a:schemeClr val="dk1"/>
                </a:solidFill>
              </a:rPr>
              <a:t>](</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a:t>
            </a:r>
            <a:r>
              <a:rPr lang="en" sz="900" dirty="0" err="1">
                <a:solidFill>
                  <a:schemeClr val="dk1"/>
                </a:solidFill>
              </a:rPr>
              <a:t>routeID</a:t>
            </a:r>
            <a:r>
              <a:rPr lang="en" sz="900" dirty="0">
                <a:solidFill>
                  <a:schemeClr val="dk1"/>
                </a:solidFill>
              </a:rPr>
              <a:t> CHAR(4) NOT NULL,</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a:t>
            </a:r>
            <a:r>
              <a:rPr lang="en" sz="900" dirty="0" err="1">
                <a:solidFill>
                  <a:schemeClr val="dk1"/>
                </a:solidFill>
              </a:rPr>
              <a:t>stationCode</a:t>
            </a:r>
            <a:r>
              <a:rPr lang="en" sz="900" dirty="0">
                <a:solidFill>
                  <a:schemeClr val="dk1"/>
                </a:solidFill>
              </a:rPr>
              <a:t> CHAR(3) NOT NULL,</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CONSTRAINT </a:t>
            </a:r>
            <a:r>
              <a:rPr lang="en" sz="900" dirty="0" err="1">
                <a:solidFill>
                  <a:schemeClr val="dk1"/>
                </a:solidFill>
              </a:rPr>
              <a:t>pk_Consist_routeID_stationCode</a:t>
            </a:r>
            <a:r>
              <a:rPr lang="en" sz="900" dirty="0">
                <a:solidFill>
                  <a:schemeClr val="dk1"/>
                </a:solidFill>
              </a:rPr>
              <a:t> PRIMARY KEY (</a:t>
            </a:r>
            <a:r>
              <a:rPr lang="en" sz="900" dirty="0" err="1">
                <a:solidFill>
                  <a:schemeClr val="dk1"/>
                </a:solidFill>
              </a:rPr>
              <a:t>routeID,stationCode</a:t>
            </a:r>
            <a:r>
              <a:rPr lang="en" sz="900" dirty="0">
                <a:solidFill>
                  <a:schemeClr val="dk1"/>
                </a:solidFill>
              </a:rPr>
              <a:t>),</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CONSTRAINT </a:t>
            </a:r>
            <a:r>
              <a:rPr lang="en" sz="900" dirty="0" err="1">
                <a:solidFill>
                  <a:schemeClr val="dk1"/>
                </a:solidFill>
              </a:rPr>
              <a:t>fk_Consist_routeID</a:t>
            </a:r>
            <a:r>
              <a:rPr lang="en" sz="900" dirty="0">
                <a:solidFill>
                  <a:schemeClr val="dk1"/>
                </a:solidFill>
              </a:rPr>
              <a:t> FOREIGN KEY (</a:t>
            </a:r>
            <a:r>
              <a:rPr lang="en" sz="900" dirty="0" err="1">
                <a:solidFill>
                  <a:schemeClr val="dk1"/>
                </a:solidFill>
              </a:rPr>
              <a:t>routeID</a:t>
            </a:r>
            <a:r>
              <a:rPr lang="en" sz="900" dirty="0">
                <a:solidFill>
                  <a:schemeClr val="dk1"/>
                </a:solidFill>
              </a:rPr>
              <a:t>)</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REFERENCES [</a:t>
            </a:r>
            <a:r>
              <a:rPr lang="en" sz="900" dirty="0" err="1">
                <a:solidFill>
                  <a:schemeClr val="dk1"/>
                </a:solidFill>
              </a:rPr>
              <a:t>Amtrak.Route</a:t>
            </a:r>
            <a:r>
              <a:rPr lang="en" sz="900" dirty="0">
                <a:solidFill>
                  <a:schemeClr val="dk1"/>
                </a:solidFill>
              </a:rPr>
              <a:t>](</a:t>
            </a:r>
            <a:r>
              <a:rPr lang="en" sz="900" dirty="0" err="1">
                <a:solidFill>
                  <a:schemeClr val="dk1"/>
                </a:solidFill>
              </a:rPr>
              <a:t>routeID</a:t>
            </a:r>
            <a:r>
              <a:rPr lang="en" sz="900" dirty="0">
                <a:solidFill>
                  <a:schemeClr val="dk1"/>
                </a:solidFill>
              </a:rPr>
              <a:t>) </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ON DELETE CASCADE ON UPDATE CASCADE,</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CONSTRAINT </a:t>
            </a:r>
            <a:r>
              <a:rPr lang="en" sz="900" dirty="0" err="1">
                <a:solidFill>
                  <a:schemeClr val="dk1"/>
                </a:solidFill>
              </a:rPr>
              <a:t>fk_Consist_stationCode</a:t>
            </a:r>
            <a:r>
              <a:rPr lang="en" sz="900" dirty="0">
                <a:solidFill>
                  <a:schemeClr val="dk1"/>
                </a:solidFill>
              </a:rPr>
              <a:t> FOREIGN KEY (</a:t>
            </a:r>
            <a:r>
              <a:rPr lang="en" sz="900" dirty="0" err="1">
                <a:solidFill>
                  <a:schemeClr val="dk1"/>
                </a:solidFill>
              </a:rPr>
              <a:t>stationCode</a:t>
            </a:r>
            <a:r>
              <a:rPr lang="en" sz="900" dirty="0">
                <a:solidFill>
                  <a:schemeClr val="dk1"/>
                </a:solidFill>
              </a:rPr>
              <a:t>)</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REFERENCES  [</a:t>
            </a:r>
            <a:r>
              <a:rPr lang="en" sz="900" dirty="0" err="1">
                <a:solidFill>
                  <a:schemeClr val="dk1"/>
                </a:solidFill>
              </a:rPr>
              <a:t>Amtrak.Station</a:t>
            </a:r>
            <a:r>
              <a:rPr lang="en" sz="900" dirty="0">
                <a:solidFill>
                  <a:schemeClr val="dk1"/>
                </a:solidFill>
              </a:rPr>
              <a:t>](</a:t>
            </a:r>
            <a:r>
              <a:rPr lang="en" sz="900" dirty="0" err="1">
                <a:solidFill>
                  <a:schemeClr val="dk1"/>
                </a:solidFill>
              </a:rPr>
              <a:t>stationCode</a:t>
            </a:r>
            <a:r>
              <a:rPr lang="en" sz="900" dirty="0">
                <a:solidFill>
                  <a:schemeClr val="dk1"/>
                </a:solidFill>
              </a:rPr>
              <a:t>) </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ON DELETE CASCADE ON UPDATE CASCADE);</a:t>
            </a:r>
            <a:endParaRPr sz="900" dirty="0">
              <a:solidFill>
                <a:schemeClr val="dk1"/>
              </a:solidFill>
            </a:endParaRPr>
          </a:p>
          <a:p>
            <a:pPr marL="0" lvl="0" indent="0" algn="l" rtl="0">
              <a:spcBef>
                <a:spcPts val="0"/>
              </a:spcBef>
              <a:spcAft>
                <a:spcPts val="0"/>
              </a:spcAft>
              <a:buClr>
                <a:schemeClr val="dk1"/>
              </a:buClr>
              <a:buSzPts val="1100"/>
              <a:buFont typeface="Arial"/>
              <a:buNone/>
            </a:pP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CREATE TABLE [</a:t>
            </a:r>
            <a:r>
              <a:rPr lang="en" sz="900" dirty="0" err="1">
                <a:solidFill>
                  <a:schemeClr val="dk1"/>
                </a:solidFill>
              </a:rPr>
              <a:t>Amtrak.Ridership</a:t>
            </a:r>
            <a:r>
              <a:rPr lang="en" sz="900" dirty="0">
                <a:solidFill>
                  <a:schemeClr val="dk1"/>
                </a:solidFill>
              </a:rPr>
              <a:t>] (</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a:t>
            </a:r>
            <a:r>
              <a:rPr lang="en" sz="900" dirty="0" err="1">
                <a:solidFill>
                  <a:schemeClr val="dk1"/>
                </a:solidFill>
              </a:rPr>
              <a:t>stationCode</a:t>
            </a:r>
            <a:r>
              <a:rPr lang="en" sz="900" dirty="0">
                <a:solidFill>
                  <a:schemeClr val="dk1"/>
                </a:solidFill>
              </a:rPr>
              <a:t> CHAR(3) NOT NULL,</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a:t>
            </a:r>
            <a:r>
              <a:rPr lang="en" sz="900" dirty="0" err="1">
                <a:solidFill>
                  <a:schemeClr val="dk1"/>
                </a:solidFill>
              </a:rPr>
              <a:t>ridershipYear</a:t>
            </a:r>
            <a:r>
              <a:rPr lang="en" sz="900" dirty="0">
                <a:solidFill>
                  <a:schemeClr val="dk1"/>
                </a:solidFill>
              </a:rPr>
              <a:t> INT NOT NULL,</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a:t>
            </a:r>
            <a:r>
              <a:rPr lang="en" sz="900" dirty="0" err="1">
                <a:solidFill>
                  <a:schemeClr val="dk1"/>
                </a:solidFill>
              </a:rPr>
              <a:t>ridershipCount</a:t>
            </a:r>
            <a:r>
              <a:rPr lang="en" sz="900" dirty="0">
                <a:solidFill>
                  <a:schemeClr val="dk1"/>
                </a:solidFill>
              </a:rPr>
              <a:t> INT,</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CONSTRAINT </a:t>
            </a:r>
            <a:r>
              <a:rPr lang="en" sz="900" dirty="0" err="1">
                <a:solidFill>
                  <a:schemeClr val="dk1"/>
                </a:solidFill>
              </a:rPr>
              <a:t>pk_Ridership_ridershipYear_stationCode</a:t>
            </a:r>
            <a:r>
              <a:rPr lang="en" sz="900" dirty="0">
                <a:solidFill>
                  <a:schemeClr val="dk1"/>
                </a:solidFill>
              </a:rPr>
              <a:t> PRIMARY KEY (</a:t>
            </a:r>
            <a:r>
              <a:rPr lang="en" sz="900" dirty="0" err="1">
                <a:solidFill>
                  <a:schemeClr val="dk1"/>
                </a:solidFill>
              </a:rPr>
              <a:t>ridershipYear,stationCode</a:t>
            </a:r>
            <a:r>
              <a:rPr lang="en" sz="900" dirty="0">
                <a:solidFill>
                  <a:schemeClr val="dk1"/>
                </a:solidFill>
              </a:rPr>
              <a:t>),</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CONSTRAINT </a:t>
            </a:r>
            <a:r>
              <a:rPr lang="en" sz="900" dirty="0" err="1">
                <a:solidFill>
                  <a:schemeClr val="dk1"/>
                </a:solidFill>
              </a:rPr>
              <a:t>fk_Ridership_stationCode</a:t>
            </a:r>
            <a:r>
              <a:rPr lang="en" sz="900" dirty="0">
                <a:solidFill>
                  <a:schemeClr val="dk1"/>
                </a:solidFill>
              </a:rPr>
              <a:t> FOREIGN KEY (</a:t>
            </a:r>
            <a:r>
              <a:rPr lang="en" sz="900" dirty="0" err="1">
                <a:solidFill>
                  <a:schemeClr val="dk1"/>
                </a:solidFill>
              </a:rPr>
              <a:t>stationCode</a:t>
            </a:r>
            <a:r>
              <a:rPr lang="en" sz="900" dirty="0">
                <a:solidFill>
                  <a:schemeClr val="dk1"/>
                </a:solidFill>
              </a:rPr>
              <a:t>)</a:t>
            </a:r>
            <a:endParaRPr sz="900" dirty="0">
              <a:solidFill>
                <a:schemeClr val="dk1"/>
              </a:solidFill>
            </a:endParaRPr>
          </a:p>
          <a:p>
            <a:pPr marL="0" lvl="0" indent="0" algn="l" rtl="0">
              <a:spcBef>
                <a:spcPts val="0"/>
              </a:spcBef>
              <a:spcAft>
                <a:spcPts val="0"/>
              </a:spcAft>
              <a:buClr>
                <a:schemeClr val="dk1"/>
              </a:buClr>
              <a:buSzPts val="1100"/>
              <a:buFont typeface="Arial"/>
              <a:buNone/>
            </a:pPr>
            <a:r>
              <a:rPr lang="en" sz="900" dirty="0">
                <a:solidFill>
                  <a:schemeClr val="dk1"/>
                </a:solidFill>
              </a:rPr>
              <a:t>	REFERENCES [</a:t>
            </a:r>
            <a:r>
              <a:rPr lang="en" sz="900" dirty="0" err="1">
                <a:solidFill>
                  <a:schemeClr val="dk1"/>
                </a:solidFill>
              </a:rPr>
              <a:t>Amtrak.Station</a:t>
            </a:r>
            <a:r>
              <a:rPr lang="en" sz="900" dirty="0">
                <a:solidFill>
                  <a:schemeClr val="dk1"/>
                </a:solidFill>
              </a:rPr>
              <a:t>](</a:t>
            </a:r>
            <a:r>
              <a:rPr lang="en" sz="900" dirty="0" err="1">
                <a:solidFill>
                  <a:schemeClr val="dk1"/>
                </a:solidFill>
              </a:rPr>
              <a:t>stationCode</a:t>
            </a:r>
            <a:r>
              <a:rPr lang="en" sz="900" dirty="0">
                <a:solidFill>
                  <a:schemeClr val="dk1"/>
                </a:solidFill>
              </a:rPr>
              <a:t>) </a:t>
            </a:r>
            <a:endParaRPr sz="900" dirty="0">
              <a:solidFill>
                <a:schemeClr val="dk1"/>
              </a:solidFill>
            </a:endParaRPr>
          </a:p>
          <a:p>
            <a:pPr marL="0" lvl="0" indent="0" algn="l" rtl="0">
              <a:spcBef>
                <a:spcPts val="0"/>
              </a:spcBef>
              <a:spcAft>
                <a:spcPts val="0"/>
              </a:spcAft>
              <a:buNone/>
            </a:pPr>
            <a:r>
              <a:rPr lang="en" sz="900" dirty="0">
                <a:solidFill>
                  <a:schemeClr val="dk1"/>
                </a:solidFill>
              </a:rPr>
              <a:t>		ON DELETE CASCADE ON UPDATE CASCADE) ;</a:t>
            </a:r>
            <a:endParaRPr sz="9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76"/>
          <p:cNvSpPr txBox="1">
            <a:spLocks noGrp="1"/>
          </p:cNvSpPr>
          <p:nvPr>
            <p:ph type="title"/>
          </p:nvPr>
        </p:nvSpPr>
        <p:spPr>
          <a:xfrm>
            <a:off x="713250" y="1930688"/>
            <a:ext cx="7717500" cy="164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20">
                <a:solidFill>
                  <a:schemeClr val="dk1"/>
                </a:solidFill>
              </a:rPr>
              <a:t>What are the top ten cities with maximum ridership?</a:t>
            </a:r>
            <a:endParaRPr sz="3020">
              <a:solidFill>
                <a:schemeClr val="dk1"/>
              </a:solidFill>
            </a:endParaRPr>
          </a:p>
          <a:p>
            <a:pPr marL="0" lvl="0" indent="0" algn="ctr" rtl="0">
              <a:spcBef>
                <a:spcPts val="0"/>
              </a:spcBef>
              <a:spcAft>
                <a:spcPts val="0"/>
              </a:spcAft>
              <a:buClr>
                <a:schemeClr val="dk1"/>
              </a:buClr>
              <a:buSzPts val="1100"/>
              <a:buFont typeface="Arial"/>
              <a:buNone/>
            </a:pPr>
            <a:endParaRPr sz="3020">
              <a:solidFill>
                <a:schemeClr val="dk1"/>
              </a:solidFill>
            </a:endParaRPr>
          </a:p>
          <a:p>
            <a:pPr marL="0" lvl="0" indent="0" algn="ctr" rtl="0">
              <a:spcBef>
                <a:spcPts val="0"/>
              </a:spcBef>
              <a:spcAft>
                <a:spcPts val="0"/>
              </a:spcAft>
              <a:buNone/>
            </a:pPr>
            <a:endParaRPr sz="3020">
              <a:solidFill>
                <a:schemeClr val="dk1"/>
              </a:solidFill>
            </a:endParaRPr>
          </a:p>
          <a:p>
            <a:pPr marL="0" lvl="0" indent="0" algn="ct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77"/>
          <p:cNvSpPr txBox="1">
            <a:spLocks noGrp="1"/>
          </p:cNvSpPr>
          <p:nvPr>
            <p:ph type="body" idx="4294967295"/>
          </p:nvPr>
        </p:nvSpPr>
        <p:spPr>
          <a:xfrm>
            <a:off x="1159675" y="1114450"/>
            <a:ext cx="6936000" cy="3150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600">
                <a:solidFill>
                  <a:srgbClr val="0000FF"/>
                </a:solidFill>
                <a:latin typeface="Arial"/>
                <a:ea typeface="Arial"/>
                <a:cs typeface="Arial"/>
                <a:sym typeface="Arial"/>
              </a:rPr>
              <a:t>SELECT</a:t>
            </a:r>
            <a:r>
              <a:rPr lang="en" sz="1600">
                <a:solidFill>
                  <a:schemeClr val="dk1"/>
                </a:solidFill>
                <a:latin typeface="Arial"/>
                <a:ea typeface="Arial"/>
                <a:cs typeface="Arial"/>
                <a:sym typeface="Arial"/>
              </a:rPr>
              <a:t>  OrderedCities</a:t>
            </a:r>
            <a:r>
              <a:rPr lang="en" sz="1600">
                <a:solidFill>
                  <a:srgbClr val="808080"/>
                </a:solidFill>
                <a:latin typeface="Arial"/>
                <a:ea typeface="Arial"/>
                <a:cs typeface="Arial"/>
                <a:sym typeface="Arial"/>
              </a:rPr>
              <a:t>.*</a:t>
            </a:r>
            <a:endParaRPr sz="1600">
              <a:solidFill>
                <a:srgbClr val="80808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600">
                <a:solidFill>
                  <a:srgbClr val="0000FF"/>
                </a:solidFill>
                <a:latin typeface="Arial"/>
                <a:ea typeface="Arial"/>
                <a:cs typeface="Arial"/>
                <a:sym typeface="Arial"/>
              </a:rPr>
              <a:t>FROM </a:t>
            </a:r>
            <a:r>
              <a:rPr lang="en" sz="1600">
                <a:solidFill>
                  <a:srgbClr val="808080"/>
                </a:solidFill>
                <a:latin typeface="Arial"/>
                <a:ea typeface="Arial"/>
                <a:cs typeface="Arial"/>
                <a:sym typeface="Arial"/>
              </a:rPr>
              <a:t>(</a:t>
            </a:r>
            <a:endParaRPr sz="1600">
              <a:solidFill>
                <a:srgbClr val="80808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600">
                <a:solidFill>
                  <a:schemeClr val="dk1"/>
                </a:solidFill>
                <a:latin typeface="Arial"/>
                <a:ea typeface="Arial"/>
                <a:cs typeface="Arial"/>
                <a:sym typeface="Arial"/>
              </a:rPr>
              <a:t>    </a:t>
            </a:r>
            <a:r>
              <a:rPr lang="en" sz="1600">
                <a:solidFill>
                  <a:srgbClr val="0000FF"/>
                </a:solidFill>
                <a:latin typeface="Arial"/>
                <a:ea typeface="Arial"/>
                <a:cs typeface="Arial"/>
                <a:sym typeface="Arial"/>
              </a:rPr>
              <a:t>SELECT</a:t>
            </a:r>
            <a:r>
              <a:rPr lang="en" sz="1600">
                <a:solidFill>
                  <a:schemeClr val="dk1"/>
                </a:solidFill>
                <a:latin typeface="Arial"/>
                <a:ea typeface="Arial"/>
                <a:cs typeface="Arial"/>
                <a:sym typeface="Arial"/>
              </a:rPr>
              <a:t> s</a:t>
            </a:r>
            <a:r>
              <a:rPr lang="en" sz="1600">
                <a:solidFill>
                  <a:srgbClr val="808080"/>
                </a:solidFill>
                <a:latin typeface="Arial"/>
                <a:ea typeface="Arial"/>
                <a:cs typeface="Arial"/>
                <a:sym typeface="Arial"/>
              </a:rPr>
              <a:t>.</a:t>
            </a:r>
            <a:r>
              <a:rPr lang="en" sz="1600">
                <a:solidFill>
                  <a:schemeClr val="dk1"/>
                </a:solidFill>
                <a:latin typeface="Arial"/>
                <a:ea typeface="Arial"/>
                <a:cs typeface="Arial"/>
                <a:sym typeface="Arial"/>
              </a:rPr>
              <a:t>stationCity </a:t>
            </a:r>
            <a:r>
              <a:rPr lang="en" sz="1600">
                <a:solidFill>
                  <a:srgbClr val="0000FF"/>
                </a:solidFill>
                <a:latin typeface="Arial"/>
                <a:ea typeface="Arial"/>
                <a:cs typeface="Arial"/>
                <a:sym typeface="Arial"/>
              </a:rPr>
              <a:t>AS</a:t>
            </a:r>
            <a:r>
              <a:rPr lang="en" sz="1600">
                <a:solidFill>
                  <a:schemeClr val="dk1"/>
                </a:solidFill>
                <a:latin typeface="Arial"/>
                <a:ea typeface="Arial"/>
                <a:cs typeface="Arial"/>
                <a:sym typeface="Arial"/>
              </a:rPr>
              <a:t> </a:t>
            </a:r>
            <a:r>
              <a:rPr lang="en" sz="1600">
                <a:solidFill>
                  <a:srgbClr val="FF0000"/>
                </a:solidFill>
                <a:latin typeface="Arial"/>
                <a:ea typeface="Arial"/>
                <a:cs typeface="Arial"/>
                <a:sym typeface="Arial"/>
              </a:rPr>
              <a:t>'Station City'</a:t>
            </a:r>
            <a:r>
              <a:rPr lang="en" sz="1600">
                <a:solidFill>
                  <a:srgbClr val="808080"/>
                </a:solidFill>
                <a:latin typeface="Arial"/>
                <a:ea typeface="Arial"/>
                <a:cs typeface="Arial"/>
                <a:sym typeface="Arial"/>
              </a:rPr>
              <a:t>,</a:t>
            </a:r>
            <a:r>
              <a:rPr lang="en" sz="1600">
                <a:solidFill>
                  <a:schemeClr val="dk1"/>
                </a:solidFill>
                <a:latin typeface="Arial"/>
                <a:ea typeface="Arial"/>
                <a:cs typeface="Arial"/>
                <a:sym typeface="Arial"/>
              </a:rPr>
              <a:t> </a:t>
            </a:r>
            <a:endParaRPr sz="16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600">
                <a:solidFill>
                  <a:srgbClr val="FF00FF"/>
                </a:solidFill>
                <a:latin typeface="Arial"/>
                <a:ea typeface="Arial"/>
                <a:cs typeface="Arial"/>
                <a:sym typeface="Arial"/>
              </a:rPr>
              <a:t>    AVG</a:t>
            </a:r>
            <a:r>
              <a:rPr lang="en" sz="1600">
                <a:solidFill>
                  <a:srgbClr val="808080"/>
                </a:solidFill>
                <a:latin typeface="Arial"/>
                <a:ea typeface="Arial"/>
                <a:cs typeface="Arial"/>
                <a:sym typeface="Arial"/>
              </a:rPr>
              <a:t>(</a:t>
            </a:r>
            <a:r>
              <a:rPr lang="en" sz="1600">
                <a:solidFill>
                  <a:schemeClr val="dk1"/>
                </a:solidFill>
                <a:latin typeface="Arial"/>
                <a:ea typeface="Arial"/>
                <a:cs typeface="Arial"/>
                <a:sym typeface="Arial"/>
              </a:rPr>
              <a:t>r</a:t>
            </a:r>
            <a:r>
              <a:rPr lang="en" sz="1600">
                <a:solidFill>
                  <a:srgbClr val="808080"/>
                </a:solidFill>
                <a:latin typeface="Arial"/>
                <a:ea typeface="Arial"/>
                <a:cs typeface="Arial"/>
                <a:sym typeface="Arial"/>
              </a:rPr>
              <a:t>.</a:t>
            </a:r>
            <a:r>
              <a:rPr lang="en" sz="1600">
                <a:solidFill>
                  <a:schemeClr val="dk1"/>
                </a:solidFill>
                <a:latin typeface="Arial"/>
                <a:ea typeface="Arial"/>
                <a:cs typeface="Arial"/>
                <a:sym typeface="Arial"/>
              </a:rPr>
              <a:t>ridershipCount</a:t>
            </a:r>
            <a:r>
              <a:rPr lang="en" sz="1600">
                <a:solidFill>
                  <a:srgbClr val="808080"/>
                </a:solidFill>
                <a:latin typeface="Arial"/>
                <a:ea typeface="Arial"/>
                <a:cs typeface="Arial"/>
                <a:sym typeface="Arial"/>
              </a:rPr>
              <a:t>)</a:t>
            </a:r>
            <a:r>
              <a:rPr lang="en" sz="1600">
                <a:solidFill>
                  <a:schemeClr val="dk1"/>
                </a:solidFill>
                <a:latin typeface="Arial"/>
                <a:ea typeface="Arial"/>
                <a:cs typeface="Arial"/>
                <a:sym typeface="Arial"/>
              </a:rPr>
              <a:t> </a:t>
            </a:r>
            <a:r>
              <a:rPr lang="en" sz="1600">
                <a:solidFill>
                  <a:srgbClr val="0000FF"/>
                </a:solidFill>
                <a:latin typeface="Arial"/>
                <a:ea typeface="Arial"/>
                <a:cs typeface="Arial"/>
                <a:sym typeface="Arial"/>
              </a:rPr>
              <a:t>AS</a:t>
            </a:r>
            <a:r>
              <a:rPr lang="en" sz="1600">
                <a:solidFill>
                  <a:schemeClr val="dk1"/>
                </a:solidFill>
                <a:latin typeface="Arial"/>
                <a:ea typeface="Arial"/>
                <a:cs typeface="Arial"/>
                <a:sym typeface="Arial"/>
              </a:rPr>
              <a:t> </a:t>
            </a:r>
            <a:r>
              <a:rPr lang="en" sz="1600">
                <a:solidFill>
                  <a:srgbClr val="FF0000"/>
                </a:solidFill>
                <a:latin typeface="Arial"/>
                <a:ea typeface="Arial"/>
                <a:cs typeface="Arial"/>
                <a:sym typeface="Arial"/>
              </a:rPr>
              <a:t>'Average Ridership'</a:t>
            </a:r>
            <a:r>
              <a:rPr lang="en" sz="1600">
                <a:solidFill>
                  <a:srgbClr val="808080"/>
                </a:solidFill>
                <a:latin typeface="Arial"/>
                <a:ea typeface="Arial"/>
                <a:cs typeface="Arial"/>
                <a:sym typeface="Arial"/>
              </a:rPr>
              <a:t>,</a:t>
            </a:r>
            <a:endParaRPr sz="1600">
              <a:solidFill>
                <a:srgbClr val="80808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600">
                <a:solidFill>
                  <a:schemeClr val="dk1"/>
                </a:solidFill>
                <a:latin typeface="Arial"/>
                <a:ea typeface="Arial"/>
                <a:cs typeface="Arial"/>
                <a:sym typeface="Arial"/>
              </a:rPr>
              <a:t>    </a:t>
            </a:r>
            <a:r>
              <a:rPr lang="en" sz="1600">
                <a:solidFill>
                  <a:srgbClr val="FF00FF"/>
                </a:solidFill>
                <a:latin typeface="Arial"/>
                <a:ea typeface="Arial"/>
                <a:cs typeface="Arial"/>
                <a:sym typeface="Arial"/>
              </a:rPr>
              <a:t>RANK</a:t>
            </a:r>
            <a:r>
              <a:rPr lang="en" sz="1600">
                <a:solidFill>
                  <a:srgbClr val="808080"/>
                </a:solidFill>
                <a:latin typeface="Arial"/>
                <a:ea typeface="Arial"/>
                <a:cs typeface="Arial"/>
                <a:sym typeface="Arial"/>
              </a:rPr>
              <a:t>()</a:t>
            </a:r>
            <a:r>
              <a:rPr lang="en" sz="1600">
                <a:solidFill>
                  <a:schemeClr val="dk1"/>
                </a:solidFill>
                <a:latin typeface="Arial"/>
                <a:ea typeface="Arial"/>
                <a:cs typeface="Arial"/>
                <a:sym typeface="Arial"/>
              </a:rPr>
              <a:t> </a:t>
            </a:r>
            <a:r>
              <a:rPr lang="en" sz="1600">
                <a:solidFill>
                  <a:srgbClr val="0000FF"/>
                </a:solidFill>
                <a:latin typeface="Arial"/>
                <a:ea typeface="Arial"/>
                <a:cs typeface="Arial"/>
                <a:sym typeface="Arial"/>
              </a:rPr>
              <a:t>OVER </a:t>
            </a:r>
            <a:r>
              <a:rPr lang="en" sz="1600">
                <a:solidFill>
                  <a:srgbClr val="808080"/>
                </a:solidFill>
                <a:latin typeface="Arial"/>
                <a:ea typeface="Arial"/>
                <a:cs typeface="Arial"/>
                <a:sym typeface="Arial"/>
              </a:rPr>
              <a:t>(</a:t>
            </a:r>
            <a:r>
              <a:rPr lang="en" sz="1600">
                <a:solidFill>
                  <a:srgbClr val="0000FF"/>
                </a:solidFill>
                <a:latin typeface="Arial"/>
                <a:ea typeface="Arial"/>
                <a:cs typeface="Arial"/>
                <a:sym typeface="Arial"/>
              </a:rPr>
              <a:t>ORDER</a:t>
            </a:r>
            <a:r>
              <a:rPr lang="en" sz="1600">
                <a:solidFill>
                  <a:schemeClr val="dk1"/>
                </a:solidFill>
                <a:latin typeface="Arial"/>
                <a:ea typeface="Arial"/>
                <a:cs typeface="Arial"/>
                <a:sym typeface="Arial"/>
              </a:rPr>
              <a:t> </a:t>
            </a:r>
            <a:r>
              <a:rPr lang="en" sz="1600">
                <a:solidFill>
                  <a:srgbClr val="0000FF"/>
                </a:solidFill>
                <a:latin typeface="Arial"/>
                <a:ea typeface="Arial"/>
                <a:cs typeface="Arial"/>
                <a:sym typeface="Arial"/>
              </a:rPr>
              <a:t>BY</a:t>
            </a:r>
            <a:r>
              <a:rPr lang="en" sz="1600">
                <a:solidFill>
                  <a:schemeClr val="dk1"/>
                </a:solidFill>
                <a:latin typeface="Arial"/>
                <a:ea typeface="Arial"/>
                <a:cs typeface="Arial"/>
                <a:sym typeface="Arial"/>
              </a:rPr>
              <a:t> </a:t>
            </a:r>
            <a:r>
              <a:rPr lang="en" sz="1600">
                <a:solidFill>
                  <a:srgbClr val="FF00FF"/>
                </a:solidFill>
                <a:latin typeface="Arial"/>
                <a:ea typeface="Arial"/>
                <a:cs typeface="Arial"/>
                <a:sym typeface="Arial"/>
              </a:rPr>
              <a:t>AVG</a:t>
            </a:r>
            <a:r>
              <a:rPr lang="en" sz="1600">
                <a:solidFill>
                  <a:srgbClr val="808080"/>
                </a:solidFill>
                <a:latin typeface="Arial"/>
                <a:ea typeface="Arial"/>
                <a:cs typeface="Arial"/>
                <a:sym typeface="Arial"/>
              </a:rPr>
              <a:t>(</a:t>
            </a:r>
            <a:r>
              <a:rPr lang="en" sz="1600">
                <a:solidFill>
                  <a:schemeClr val="dk1"/>
                </a:solidFill>
                <a:latin typeface="Arial"/>
                <a:ea typeface="Arial"/>
                <a:cs typeface="Arial"/>
                <a:sym typeface="Arial"/>
              </a:rPr>
              <a:t>r</a:t>
            </a:r>
            <a:r>
              <a:rPr lang="en" sz="1600">
                <a:solidFill>
                  <a:srgbClr val="808080"/>
                </a:solidFill>
                <a:latin typeface="Arial"/>
                <a:ea typeface="Arial"/>
                <a:cs typeface="Arial"/>
                <a:sym typeface="Arial"/>
              </a:rPr>
              <a:t>.</a:t>
            </a:r>
            <a:r>
              <a:rPr lang="en" sz="1600">
                <a:solidFill>
                  <a:schemeClr val="dk1"/>
                </a:solidFill>
                <a:latin typeface="Arial"/>
                <a:ea typeface="Arial"/>
                <a:cs typeface="Arial"/>
                <a:sym typeface="Arial"/>
              </a:rPr>
              <a:t>ridershipCount</a:t>
            </a:r>
            <a:r>
              <a:rPr lang="en" sz="1600">
                <a:solidFill>
                  <a:srgbClr val="808080"/>
                </a:solidFill>
                <a:latin typeface="Arial"/>
                <a:ea typeface="Arial"/>
                <a:cs typeface="Arial"/>
                <a:sym typeface="Arial"/>
              </a:rPr>
              <a:t>)</a:t>
            </a:r>
            <a:r>
              <a:rPr lang="en" sz="1600">
                <a:solidFill>
                  <a:schemeClr val="dk1"/>
                </a:solidFill>
                <a:latin typeface="Arial"/>
                <a:ea typeface="Arial"/>
                <a:cs typeface="Arial"/>
                <a:sym typeface="Arial"/>
              </a:rPr>
              <a:t> </a:t>
            </a:r>
            <a:r>
              <a:rPr lang="en" sz="1600">
                <a:solidFill>
                  <a:srgbClr val="0000FF"/>
                </a:solidFill>
                <a:latin typeface="Arial"/>
                <a:ea typeface="Arial"/>
                <a:cs typeface="Arial"/>
                <a:sym typeface="Arial"/>
              </a:rPr>
              <a:t>DESC</a:t>
            </a:r>
            <a:r>
              <a:rPr lang="en" sz="1600">
                <a:solidFill>
                  <a:srgbClr val="808080"/>
                </a:solidFill>
                <a:latin typeface="Arial"/>
                <a:ea typeface="Arial"/>
                <a:cs typeface="Arial"/>
                <a:sym typeface="Arial"/>
              </a:rPr>
              <a:t>)</a:t>
            </a:r>
            <a:r>
              <a:rPr lang="en" sz="1600">
                <a:solidFill>
                  <a:schemeClr val="dk1"/>
                </a:solidFill>
                <a:latin typeface="Arial"/>
                <a:ea typeface="Arial"/>
                <a:cs typeface="Arial"/>
                <a:sym typeface="Arial"/>
              </a:rPr>
              <a:t> </a:t>
            </a:r>
            <a:r>
              <a:rPr lang="en" sz="1600">
                <a:solidFill>
                  <a:srgbClr val="0000FF"/>
                </a:solidFill>
                <a:latin typeface="Arial"/>
                <a:ea typeface="Arial"/>
                <a:cs typeface="Arial"/>
                <a:sym typeface="Arial"/>
              </a:rPr>
              <a:t>AS</a:t>
            </a:r>
            <a:r>
              <a:rPr lang="en" sz="1600">
                <a:solidFill>
                  <a:schemeClr val="dk1"/>
                </a:solidFill>
                <a:latin typeface="Arial"/>
                <a:ea typeface="Arial"/>
                <a:cs typeface="Arial"/>
                <a:sym typeface="Arial"/>
              </a:rPr>
              <a:t> </a:t>
            </a:r>
            <a:r>
              <a:rPr lang="en" sz="1600">
                <a:solidFill>
                  <a:srgbClr val="FF0000"/>
                </a:solidFill>
                <a:latin typeface="Arial"/>
                <a:ea typeface="Arial"/>
                <a:cs typeface="Arial"/>
                <a:sym typeface="Arial"/>
              </a:rPr>
              <a:t>'Rank'</a:t>
            </a:r>
            <a:endParaRPr sz="1600">
              <a:solidFill>
                <a:srgbClr val="FF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600">
                <a:solidFill>
                  <a:schemeClr val="dk1"/>
                </a:solidFill>
                <a:latin typeface="Arial"/>
                <a:ea typeface="Arial"/>
                <a:cs typeface="Arial"/>
                <a:sym typeface="Arial"/>
              </a:rPr>
              <a:t>    </a:t>
            </a:r>
            <a:r>
              <a:rPr lang="en" sz="1600">
                <a:solidFill>
                  <a:srgbClr val="0000FF"/>
                </a:solidFill>
                <a:latin typeface="Arial"/>
                <a:ea typeface="Arial"/>
                <a:cs typeface="Arial"/>
                <a:sym typeface="Arial"/>
              </a:rPr>
              <a:t>FROM</a:t>
            </a:r>
            <a:r>
              <a:rPr lang="en" sz="1600">
                <a:solidFill>
                  <a:schemeClr val="dk1"/>
                </a:solidFill>
                <a:latin typeface="Arial"/>
                <a:ea typeface="Arial"/>
                <a:cs typeface="Arial"/>
                <a:sym typeface="Arial"/>
              </a:rPr>
              <a:t> [Amtrak.Ridership] r</a:t>
            </a:r>
            <a:r>
              <a:rPr lang="en" sz="1600">
                <a:solidFill>
                  <a:srgbClr val="808080"/>
                </a:solidFill>
                <a:latin typeface="Arial"/>
                <a:ea typeface="Arial"/>
                <a:cs typeface="Arial"/>
                <a:sym typeface="Arial"/>
              </a:rPr>
              <a:t>,</a:t>
            </a:r>
            <a:r>
              <a:rPr lang="en" sz="1600">
                <a:solidFill>
                  <a:schemeClr val="dk1"/>
                </a:solidFill>
                <a:latin typeface="Arial"/>
                <a:ea typeface="Arial"/>
                <a:cs typeface="Arial"/>
                <a:sym typeface="Arial"/>
              </a:rPr>
              <a:t> [Amtrak.Station] s</a:t>
            </a:r>
            <a:endParaRPr sz="16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600">
                <a:solidFill>
                  <a:schemeClr val="dk1"/>
                </a:solidFill>
                <a:latin typeface="Arial"/>
                <a:ea typeface="Arial"/>
                <a:cs typeface="Arial"/>
                <a:sym typeface="Arial"/>
              </a:rPr>
              <a:t>    </a:t>
            </a:r>
            <a:r>
              <a:rPr lang="en" sz="1600">
                <a:solidFill>
                  <a:srgbClr val="0000FF"/>
                </a:solidFill>
                <a:latin typeface="Arial"/>
                <a:ea typeface="Arial"/>
                <a:cs typeface="Arial"/>
                <a:sym typeface="Arial"/>
              </a:rPr>
              <a:t>WHERE</a:t>
            </a:r>
            <a:r>
              <a:rPr lang="en" sz="1600">
                <a:solidFill>
                  <a:schemeClr val="dk1"/>
                </a:solidFill>
                <a:latin typeface="Arial"/>
                <a:ea typeface="Arial"/>
                <a:cs typeface="Arial"/>
                <a:sym typeface="Arial"/>
              </a:rPr>
              <a:t>  r</a:t>
            </a:r>
            <a:r>
              <a:rPr lang="en" sz="1600">
                <a:solidFill>
                  <a:srgbClr val="808080"/>
                </a:solidFill>
                <a:latin typeface="Arial"/>
                <a:ea typeface="Arial"/>
                <a:cs typeface="Arial"/>
                <a:sym typeface="Arial"/>
              </a:rPr>
              <a:t>.</a:t>
            </a:r>
            <a:r>
              <a:rPr lang="en" sz="1600">
                <a:solidFill>
                  <a:schemeClr val="dk1"/>
                </a:solidFill>
                <a:latin typeface="Arial"/>
                <a:ea typeface="Arial"/>
                <a:cs typeface="Arial"/>
                <a:sym typeface="Arial"/>
              </a:rPr>
              <a:t>stationCode </a:t>
            </a:r>
            <a:r>
              <a:rPr lang="en" sz="1600">
                <a:solidFill>
                  <a:srgbClr val="808080"/>
                </a:solidFill>
                <a:latin typeface="Arial"/>
                <a:ea typeface="Arial"/>
                <a:cs typeface="Arial"/>
                <a:sym typeface="Arial"/>
              </a:rPr>
              <a:t>=</a:t>
            </a:r>
            <a:r>
              <a:rPr lang="en" sz="1600">
                <a:solidFill>
                  <a:schemeClr val="dk1"/>
                </a:solidFill>
                <a:latin typeface="Arial"/>
                <a:ea typeface="Arial"/>
                <a:cs typeface="Arial"/>
                <a:sym typeface="Arial"/>
              </a:rPr>
              <a:t> s</a:t>
            </a:r>
            <a:r>
              <a:rPr lang="en" sz="1600">
                <a:solidFill>
                  <a:srgbClr val="808080"/>
                </a:solidFill>
                <a:latin typeface="Arial"/>
                <a:ea typeface="Arial"/>
                <a:cs typeface="Arial"/>
                <a:sym typeface="Arial"/>
              </a:rPr>
              <a:t>.</a:t>
            </a:r>
            <a:r>
              <a:rPr lang="en" sz="1600">
                <a:solidFill>
                  <a:schemeClr val="dk1"/>
                </a:solidFill>
                <a:latin typeface="Arial"/>
                <a:ea typeface="Arial"/>
                <a:cs typeface="Arial"/>
                <a:sym typeface="Arial"/>
              </a:rPr>
              <a:t>stationCode</a:t>
            </a:r>
            <a:endParaRPr sz="16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600">
                <a:solidFill>
                  <a:schemeClr val="dk1"/>
                </a:solidFill>
                <a:latin typeface="Arial"/>
                <a:ea typeface="Arial"/>
                <a:cs typeface="Arial"/>
                <a:sym typeface="Arial"/>
              </a:rPr>
              <a:t>    </a:t>
            </a:r>
            <a:r>
              <a:rPr lang="en" sz="1600">
                <a:solidFill>
                  <a:srgbClr val="0000FF"/>
                </a:solidFill>
                <a:latin typeface="Arial"/>
                <a:ea typeface="Arial"/>
                <a:cs typeface="Arial"/>
                <a:sym typeface="Arial"/>
              </a:rPr>
              <a:t>GROUP</a:t>
            </a:r>
            <a:r>
              <a:rPr lang="en" sz="1600">
                <a:solidFill>
                  <a:schemeClr val="dk1"/>
                </a:solidFill>
                <a:latin typeface="Arial"/>
                <a:ea typeface="Arial"/>
                <a:cs typeface="Arial"/>
                <a:sym typeface="Arial"/>
              </a:rPr>
              <a:t> </a:t>
            </a:r>
            <a:r>
              <a:rPr lang="en" sz="1600">
                <a:solidFill>
                  <a:srgbClr val="0000FF"/>
                </a:solidFill>
                <a:latin typeface="Arial"/>
                <a:ea typeface="Arial"/>
                <a:cs typeface="Arial"/>
                <a:sym typeface="Arial"/>
              </a:rPr>
              <a:t>BY</a:t>
            </a:r>
            <a:r>
              <a:rPr lang="en" sz="1600">
                <a:solidFill>
                  <a:schemeClr val="dk1"/>
                </a:solidFill>
                <a:latin typeface="Arial"/>
                <a:ea typeface="Arial"/>
                <a:cs typeface="Arial"/>
                <a:sym typeface="Arial"/>
              </a:rPr>
              <a:t> s</a:t>
            </a:r>
            <a:r>
              <a:rPr lang="en" sz="1600">
                <a:solidFill>
                  <a:srgbClr val="808080"/>
                </a:solidFill>
                <a:latin typeface="Arial"/>
                <a:ea typeface="Arial"/>
                <a:cs typeface="Arial"/>
                <a:sym typeface="Arial"/>
              </a:rPr>
              <a:t>.</a:t>
            </a:r>
            <a:r>
              <a:rPr lang="en" sz="1600">
                <a:solidFill>
                  <a:schemeClr val="dk1"/>
                </a:solidFill>
                <a:latin typeface="Arial"/>
                <a:ea typeface="Arial"/>
                <a:cs typeface="Arial"/>
                <a:sym typeface="Arial"/>
              </a:rPr>
              <a:t>stationCity </a:t>
            </a:r>
            <a:r>
              <a:rPr lang="en" sz="1600">
                <a:solidFill>
                  <a:srgbClr val="808080"/>
                </a:solidFill>
                <a:latin typeface="Arial"/>
                <a:ea typeface="Arial"/>
                <a:cs typeface="Arial"/>
                <a:sym typeface="Arial"/>
              </a:rPr>
              <a:t>)</a:t>
            </a:r>
            <a:r>
              <a:rPr lang="en" sz="1600">
                <a:solidFill>
                  <a:schemeClr val="dk1"/>
                </a:solidFill>
                <a:latin typeface="Arial"/>
                <a:ea typeface="Arial"/>
                <a:cs typeface="Arial"/>
                <a:sym typeface="Arial"/>
              </a:rPr>
              <a:t> OrderedCities</a:t>
            </a:r>
            <a:endParaRPr sz="16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600">
                <a:solidFill>
                  <a:srgbClr val="0000FF"/>
                </a:solidFill>
                <a:latin typeface="Arial"/>
                <a:ea typeface="Arial"/>
                <a:cs typeface="Arial"/>
                <a:sym typeface="Arial"/>
              </a:rPr>
              <a:t>WHERE</a:t>
            </a:r>
            <a:r>
              <a:rPr lang="en" sz="1600">
                <a:solidFill>
                  <a:schemeClr val="dk1"/>
                </a:solidFill>
                <a:latin typeface="Arial"/>
                <a:ea typeface="Arial"/>
                <a:cs typeface="Arial"/>
                <a:sym typeface="Arial"/>
              </a:rPr>
              <a:t> OrderedCities</a:t>
            </a:r>
            <a:r>
              <a:rPr lang="en" sz="1600">
                <a:solidFill>
                  <a:srgbClr val="808080"/>
                </a:solidFill>
                <a:latin typeface="Arial"/>
                <a:ea typeface="Arial"/>
                <a:cs typeface="Arial"/>
                <a:sym typeface="Arial"/>
              </a:rPr>
              <a:t>.</a:t>
            </a:r>
            <a:r>
              <a:rPr lang="en" sz="1600">
                <a:solidFill>
                  <a:srgbClr val="FF00FF"/>
                </a:solidFill>
                <a:latin typeface="Arial"/>
                <a:ea typeface="Arial"/>
                <a:cs typeface="Arial"/>
                <a:sym typeface="Arial"/>
              </a:rPr>
              <a:t>Rank</a:t>
            </a:r>
            <a:r>
              <a:rPr lang="en" sz="1600">
                <a:solidFill>
                  <a:schemeClr val="dk1"/>
                </a:solidFill>
                <a:latin typeface="Arial"/>
                <a:ea typeface="Arial"/>
                <a:cs typeface="Arial"/>
                <a:sym typeface="Arial"/>
              </a:rPr>
              <a:t> </a:t>
            </a:r>
            <a:r>
              <a:rPr lang="en" sz="1600">
                <a:solidFill>
                  <a:srgbClr val="808080"/>
                </a:solidFill>
                <a:latin typeface="Arial"/>
                <a:ea typeface="Arial"/>
                <a:cs typeface="Arial"/>
                <a:sym typeface="Arial"/>
              </a:rPr>
              <a:t>&lt;=</a:t>
            </a:r>
            <a:r>
              <a:rPr lang="en" sz="1600">
                <a:solidFill>
                  <a:schemeClr val="dk1"/>
                </a:solidFill>
                <a:latin typeface="Arial"/>
                <a:ea typeface="Arial"/>
                <a:cs typeface="Arial"/>
                <a:sym typeface="Arial"/>
              </a:rPr>
              <a:t> 10</a:t>
            </a:r>
            <a:endParaRPr sz="16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600">
                <a:solidFill>
                  <a:srgbClr val="0000FF"/>
                </a:solidFill>
                <a:latin typeface="Arial"/>
                <a:ea typeface="Arial"/>
                <a:cs typeface="Arial"/>
                <a:sym typeface="Arial"/>
              </a:rPr>
              <a:t>ORDER</a:t>
            </a:r>
            <a:r>
              <a:rPr lang="en" sz="1600">
                <a:solidFill>
                  <a:schemeClr val="dk1"/>
                </a:solidFill>
                <a:latin typeface="Arial"/>
                <a:ea typeface="Arial"/>
                <a:cs typeface="Arial"/>
                <a:sym typeface="Arial"/>
              </a:rPr>
              <a:t> </a:t>
            </a:r>
            <a:r>
              <a:rPr lang="en" sz="1600">
                <a:solidFill>
                  <a:srgbClr val="0000FF"/>
                </a:solidFill>
                <a:latin typeface="Arial"/>
                <a:ea typeface="Arial"/>
                <a:cs typeface="Arial"/>
                <a:sym typeface="Arial"/>
              </a:rPr>
              <a:t>BY</a:t>
            </a:r>
            <a:r>
              <a:rPr lang="en" sz="1600">
                <a:solidFill>
                  <a:schemeClr val="dk1"/>
                </a:solidFill>
                <a:latin typeface="Arial"/>
                <a:ea typeface="Arial"/>
                <a:cs typeface="Arial"/>
                <a:sym typeface="Arial"/>
              </a:rPr>
              <a:t> OrderedCities</a:t>
            </a:r>
            <a:r>
              <a:rPr lang="en" sz="1600">
                <a:solidFill>
                  <a:srgbClr val="808080"/>
                </a:solidFill>
                <a:latin typeface="Arial"/>
                <a:ea typeface="Arial"/>
                <a:cs typeface="Arial"/>
                <a:sym typeface="Arial"/>
              </a:rPr>
              <a:t>.</a:t>
            </a:r>
            <a:r>
              <a:rPr lang="en" sz="1600">
                <a:solidFill>
                  <a:srgbClr val="FF00FF"/>
                </a:solidFill>
                <a:latin typeface="Arial"/>
                <a:ea typeface="Arial"/>
                <a:cs typeface="Arial"/>
                <a:sym typeface="Arial"/>
              </a:rPr>
              <a:t>Rank</a:t>
            </a:r>
            <a:r>
              <a:rPr lang="en" sz="1600">
                <a:solidFill>
                  <a:srgbClr val="808080"/>
                </a:solidFill>
                <a:latin typeface="Arial"/>
                <a:ea typeface="Arial"/>
                <a:cs typeface="Arial"/>
                <a:sym typeface="Arial"/>
              </a:rPr>
              <a:t>;</a:t>
            </a:r>
            <a:endParaRPr sz="1600">
              <a:solidFill>
                <a:srgbClr val="0000FF"/>
              </a:solidFill>
            </a:endParaRPr>
          </a:p>
          <a:p>
            <a:pPr marL="0" lvl="0" indent="0" algn="l" rtl="0">
              <a:spcBef>
                <a:spcPts val="0"/>
              </a:spcBef>
              <a:spcAft>
                <a:spcPts val="1200"/>
              </a:spcAft>
              <a:buNone/>
            </a:pP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pic>
        <p:nvPicPr>
          <p:cNvPr id="670" name="Google Shape;670;p78"/>
          <p:cNvPicPr preferRelativeResize="0"/>
          <p:nvPr/>
        </p:nvPicPr>
        <p:blipFill rotWithShape="1">
          <a:blip r:embed="rId3">
            <a:alphaModFix/>
          </a:blip>
          <a:srcRect l="2269" t="12365" r="1991" b="1583"/>
          <a:stretch/>
        </p:blipFill>
        <p:spPr>
          <a:xfrm>
            <a:off x="2731013" y="1056963"/>
            <a:ext cx="3681974" cy="3029575"/>
          </a:xfrm>
          <a:prstGeom prst="rect">
            <a:avLst/>
          </a:prstGeom>
          <a:noFill/>
          <a:ln w="9525" cap="flat" cmpd="sng">
            <a:solidFill>
              <a:srgbClr val="595959"/>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pic>
        <p:nvPicPr>
          <p:cNvPr id="675" name="Google Shape;675;p79"/>
          <p:cNvPicPr preferRelativeResize="0"/>
          <p:nvPr/>
        </p:nvPicPr>
        <p:blipFill>
          <a:blip r:embed="rId3">
            <a:alphaModFix/>
          </a:blip>
          <a:stretch>
            <a:fillRect/>
          </a:stretch>
        </p:blipFill>
        <p:spPr>
          <a:xfrm>
            <a:off x="1178288" y="464175"/>
            <a:ext cx="6787424" cy="4215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80"/>
          <p:cNvSpPr txBox="1">
            <a:spLocks noGrp="1"/>
          </p:cNvSpPr>
          <p:nvPr>
            <p:ph type="title"/>
          </p:nvPr>
        </p:nvSpPr>
        <p:spPr>
          <a:xfrm>
            <a:off x="713225" y="1345363"/>
            <a:ext cx="7717500" cy="164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3020">
                <a:solidFill>
                  <a:schemeClr val="dk1"/>
                </a:solidFill>
              </a:rPr>
              <a:t>Which are the top ten states with the largest year-over-year percentage increase (and the corresponding absolute increase) in guest reward enrollments?</a:t>
            </a:r>
            <a:endParaRPr sz="3020">
              <a:solidFill>
                <a:schemeClr val="dk1"/>
              </a:solidFill>
            </a:endParaRPr>
          </a:p>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81"/>
          <p:cNvSpPr txBox="1">
            <a:spLocks noGrp="1"/>
          </p:cNvSpPr>
          <p:nvPr>
            <p:ph type="body" idx="4294967295"/>
          </p:nvPr>
        </p:nvSpPr>
        <p:spPr>
          <a:xfrm>
            <a:off x="489577" y="562900"/>
            <a:ext cx="8476500" cy="42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50">
                <a:solidFill>
                  <a:srgbClr val="0000FF"/>
                </a:solidFill>
                <a:latin typeface="Arial"/>
                <a:ea typeface="Arial"/>
                <a:cs typeface="Arial"/>
                <a:sym typeface="Arial"/>
              </a:rPr>
              <a:t>SELECT</a:t>
            </a:r>
            <a:r>
              <a:rPr lang="en" sz="1350">
                <a:solidFill>
                  <a:schemeClr val="dk1"/>
                </a:solidFill>
                <a:latin typeface="Arial"/>
                <a:ea typeface="Arial"/>
                <a:cs typeface="Arial"/>
                <a:sym typeface="Arial"/>
              </a:rPr>
              <a:t> </a:t>
            </a:r>
            <a:r>
              <a:rPr lang="en" sz="1350">
                <a:solidFill>
                  <a:srgbClr val="808080"/>
                </a:solidFill>
                <a:latin typeface="Arial"/>
                <a:ea typeface="Arial"/>
                <a:cs typeface="Arial"/>
                <a:sym typeface="Arial"/>
              </a:rPr>
              <a:t>*</a:t>
            </a:r>
            <a:endParaRPr sz="1350">
              <a:solidFill>
                <a:srgbClr val="80808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350">
                <a:solidFill>
                  <a:srgbClr val="0000FF"/>
                </a:solidFill>
                <a:latin typeface="Arial"/>
                <a:ea typeface="Arial"/>
                <a:cs typeface="Arial"/>
                <a:sym typeface="Arial"/>
              </a:rPr>
              <a:t>FROM </a:t>
            </a:r>
            <a:r>
              <a:rPr lang="en" sz="1350">
                <a:solidFill>
                  <a:srgbClr val="808080"/>
                </a:solidFill>
                <a:latin typeface="Arial"/>
                <a:ea typeface="Arial"/>
                <a:cs typeface="Arial"/>
                <a:sym typeface="Arial"/>
              </a:rPr>
              <a:t>(</a:t>
            </a:r>
            <a:endParaRPr sz="1350">
              <a:solidFill>
                <a:srgbClr val="808080"/>
              </a:solidFill>
              <a:latin typeface="Arial"/>
              <a:ea typeface="Arial"/>
              <a:cs typeface="Arial"/>
              <a:sym typeface="Arial"/>
            </a:endParaRPr>
          </a:p>
          <a:p>
            <a:pPr marL="0" lvl="0" indent="0" algn="l" rtl="0">
              <a:spcBef>
                <a:spcPts val="0"/>
              </a:spcBef>
              <a:spcAft>
                <a:spcPts val="0"/>
              </a:spcAft>
              <a:buNone/>
            </a:pPr>
            <a:r>
              <a:rPr lang="en" sz="1350">
                <a:solidFill>
                  <a:schemeClr val="dk1"/>
                </a:solidFill>
                <a:latin typeface="Arial"/>
                <a:ea typeface="Arial"/>
                <a:cs typeface="Arial"/>
                <a:sym typeface="Arial"/>
              </a:rPr>
              <a:t>    </a:t>
            </a:r>
            <a:r>
              <a:rPr lang="en" sz="1350">
                <a:solidFill>
                  <a:srgbClr val="0000FF"/>
                </a:solidFill>
                <a:latin typeface="Arial"/>
                <a:ea typeface="Arial"/>
                <a:cs typeface="Arial"/>
                <a:sym typeface="Arial"/>
              </a:rPr>
              <a:t>SELECT</a:t>
            </a:r>
            <a:r>
              <a:rPr lang="en" sz="1350">
                <a:solidFill>
                  <a:schemeClr val="dk1"/>
                </a:solidFill>
                <a:latin typeface="Arial"/>
                <a:ea typeface="Arial"/>
                <a:cs typeface="Arial"/>
                <a:sym typeface="Arial"/>
              </a:rPr>
              <a:t> </a:t>
            </a:r>
            <a:r>
              <a:rPr lang="en" sz="1350">
                <a:solidFill>
                  <a:srgbClr val="FF00FF"/>
                </a:solidFill>
                <a:latin typeface="Arial"/>
                <a:ea typeface="Arial"/>
                <a:cs typeface="Arial"/>
                <a:sym typeface="Arial"/>
              </a:rPr>
              <a:t>RANK</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a:t>
            </a:r>
            <a:r>
              <a:rPr lang="en" sz="1350">
                <a:solidFill>
                  <a:srgbClr val="0000FF"/>
                </a:solidFill>
                <a:latin typeface="Arial"/>
                <a:ea typeface="Arial"/>
                <a:cs typeface="Arial"/>
                <a:sym typeface="Arial"/>
              </a:rPr>
              <a:t>OVER </a:t>
            </a:r>
            <a:r>
              <a:rPr lang="en" sz="1350">
                <a:solidFill>
                  <a:srgbClr val="808080"/>
                </a:solidFill>
                <a:latin typeface="Arial"/>
                <a:ea typeface="Arial"/>
                <a:cs typeface="Arial"/>
                <a:sym typeface="Arial"/>
              </a:rPr>
              <a:t>(</a:t>
            </a:r>
            <a:r>
              <a:rPr lang="en" sz="1350">
                <a:solidFill>
                  <a:srgbClr val="0000FF"/>
                </a:solidFill>
                <a:latin typeface="Arial"/>
                <a:ea typeface="Arial"/>
                <a:cs typeface="Arial"/>
                <a:sym typeface="Arial"/>
              </a:rPr>
              <a:t>ORDER</a:t>
            </a:r>
            <a:r>
              <a:rPr lang="en" sz="1350">
                <a:solidFill>
                  <a:schemeClr val="dk1"/>
                </a:solidFill>
                <a:latin typeface="Arial"/>
                <a:ea typeface="Arial"/>
                <a:cs typeface="Arial"/>
                <a:sym typeface="Arial"/>
              </a:rPr>
              <a:t> </a:t>
            </a:r>
            <a:r>
              <a:rPr lang="en" sz="1350">
                <a:solidFill>
                  <a:srgbClr val="0000FF"/>
                </a:solidFill>
                <a:latin typeface="Arial"/>
                <a:ea typeface="Arial"/>
                <a:cs typeface="Arial"/>
                <a:sym typeface="Arial"/>
              </a:rPr>
              <a:t>BY </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r2</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rewardsMembers </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r1</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rewardsMembers</a:t>
            </a:r>
            <a:r>
              <a:rPr lang="en" sz="1350">
                <a:solidFill>
                  <a:srgbClr val="808080"/>
                </a:solidFill>
                <a:latin typeface="Arial"/>
                <a:ea typeface="Arial"/>
                <a:cs typeface="Arial"/>
                <a:sym typeface="Arial"/>
              </a:rPr>
              <a:t>)</a:t>
            </a:r>
            <a:endParaRPr sz="1350">
              <a:solidFill>
                <a:srgbClr val="808080"/>
              </a:solidFill>
              <a:latin typeface="Arial"/>
              <a:ea typeface="Arial"/>
              <a:cs typeface="Arial"/>
              <a:sym typeface="Arial"/>
            </a:endParaRPr>
          </a:p>
          <a:p>
            <a:pPr marL="0" lvl="0" indent="457200" algn="l" rtl="0">
              <a:spcBef>
                <a:spcPts val="0"/>
              </a:spcBef>
              <a:spcAft>
                <a:spcPts val="0"/>
              </a:spcAft>
              <a:buNone/>
            </a:pP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1.0 </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r1</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rewardsMembers </a:t>
            </a:r>
            <a:r>
              <a:rPr lang="en" sz="1350">
                <a:solidFill>
                  <a:srgbClr val="0000FF"/>
                </a:solidFill>
                <a:latin typeface="Arial"/>
                <a:ea typeface="Arial"/>
                <a:cs typeface="Arial"/>
                <a:sym typeface="Arial"/>
              </a:rPr>
              <a:t>DESC</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a:t>
            </a:r>
            <a:r>
              <a:rPr lang="en" sz="1350">
                <a:solidFill>
                  <a:srgbClr val="0000FF"/>
                </a:solidFill>
                <a:latin typeface="Arial"/>
                <a:ea typeface="Arial"/>
                <a:cs typeface="Arial"/>
                <a:sym typeface="Arial"/>
              </a:rPr>
              <a:t>AS</a:t>
            </a:r>
            <a:r>
              <a:rPr lang="en" sz="1350">
                <a:solidFill>
                  <a:schemeClr val="dk1"/>
                </a:solidFill>
                <a:latin typeface="Arial"/>
                <a:ea typeface="Arial"/>
                <a:cs typeface="Arial"/>
                <a:sym typeface="Arial"/>
              </a:rPr>
              <a:t> </a:t>
            </a:r>
            <a:r>
              <a:rPr lang="en" sz="1350">
                <a:solidFill>
                  <a:srgbClr val="FF0000"/>
                </a:solidFill>
                <a:latin typeface="Arial"/>
                <a:ea typeface="Arial"/>
                <a:cs typeface="Arial"/>
                <a:sym typeface="Arial"/>
              </a:rPr>
              <a:t>'Rank'</a:t>
            </a:r>
            <a:r>
              <a:rPr lang="en" sz="1350">
                <a:solidFill>
                  <a:srgbClr val="808080"/>
                </a:solidFill>
                <a:latin typeface="Arial"/>
                <a:ea typeface="Arial"/>
                <a:cs typeface="Arial"/>
                <a:sym typeface="Arial"/>
              </a:rPr>
              <a:t>, </a:t>
            </a:r>
            <a:r>
              <a:rPr lang="en" sz="1350">
                <a:solidFill>
                  <a:schemeClr val="dk1"/>
                </a:solidFill>
                <a:latin typeface="Arial"/>
                <a:ea typeface="Arial"/>
                <a:cs typeface="Arial"/>
                <a:sym typeface="Arial"/>
              </a:rPr>
              <a:t>s</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stateName </a:t>
            </a:r>
            <a:r>
              <a:rPr lang="en" sz="1350">
                <a:solidFill>
                  <a:srgbClr val="0000FF"/>
                </a:solidFill>
                <a:latin typeface="Arial"/>
                <a:ea typeface="Arial"/>
                <a:cs typeface="Arial"/>
                <a:sym typeface="Arial"/>
              </a:rPr>
              <a:t>AS</a:t>
            </a:r>
            <a:r>
              <a:rPr lang="en" sz="1350">
                <a:solidFill>
                  <a:schemeClr val="dk1"/>
                </a:solidFill>
                <a:latin typeface="Arial"/>
                <a:ea typeface="Arial"/>
                <a:cs typeface="Arial"/>
                <a:sym typeface="Arial"/>
              </a:rPr>
              <a:t> </a:t>
            </a:r>
            <a:r>
              <a:rPr lang="en" sz="1350">
                <a:solidFill>
                  <a:srgbClr val="FF0000"/>
                </a:solidFill>
                <a:latin typeface="Arial"/>
                <a:ea typeface="Arial"/>
                <a:cs typeface="Arial"/>
                <a:sym typeface="Arial"/>
              </a:rPr>
              <a:t>'State Name'</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a:t>
            </a:r>
            <a:endParaRPr sz="1350">
              <a:solidFill>
                <a:schemeClr val="dk1"/>
              </a:solidFill>
              <a:latin typeface="Arial"/>
              <a:ea typeface="Arial"/>
              <a:cs typeface="Arial"/>
              <a:sym typeface="Arial"/>
            </a:endParaRPr>
          </a:p>
          <a:p>
            <a:pPr marL="0" lvl="0" indent="457200" algn="l" rtl="0">
              <a:spcBef>
                <a:spcPts val="0"/>
              </a:spcBef>
              <a:spcAft>
                <a:spcPts val="0"/>
              </a:spcAft>
              <a:buNone/>
            </a:pPr>
            <a:r>
              <a:rPr lang="en" sz="1350">
                <a:solidFill>
                  <a:schemeClr val="dk1"/>
                </a:solidFill>
                <a:latin typeface="Arial"/>
                <a:ea typeface="Arial"/>
                <a:cs typeface="Arial"/>
                <a:sym typeface="Arial"/>
              </a:rPr>
              <a:t>r1</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stateCode </a:t>
            </a:r>
            <a:r>
              <a:rPr lang="en" sz="1350">
                <a:solidFill>
                  <a:srgbClr val="0000FF"/>
                </a:solidFill>
                <a:latin typeface="Arial"/>
                <a:ea typeface="Arial"/>
                <a:cs typeface="Arial"/>
                <a:sym typeface="Arial"/>
              </a:rPr>
              <a:t>AS</a:t>
            </a:r>
            <a:r>
              <a:rPr lang="en" sz="1350">
                <a:solidFill>
                  <a:schemeClr val="dk1"/>
                </a:solidFill>
                <a:latin typeface="Arial"/>
                <a:ea typeface="Arial"/>
                <a:cs typeface="Arial"/>
                <a:sym typeface="Arial"/>
              </a:rPr>
              <a:t> </a:t>
            </a:r>
            <a:r>
              <a:rPr lang="en" sz="1350">
                <a:solidFill>
                  <a:srgbClr val="FF0000"/>
                </a:solidFill>
                <a:latin typeface="Arial"/>
                <a:ea typeface="Arial"/>
                <a:cs typeface="Arial"/>
                <a:sym typeface="Arial"/>
              </a:rPr>
              <a:t>'State Code'</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r1</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rewardsYear </a:t>
            </a:r>
            <a:r>
              <a:rPr lang="en" sz="1350">
                <a:solidFill>
                  <a:srgbClr val="0000FF"/>
                </a:solidFill>
                <a:latin typeface="Arial"/>
                <a:ea typeface="Arial"/>
                <a:cs typeface="Arial"/>
                <a:sym typeface="Arial"/>
              </a:rPr>
              <a:t>AS</a:t>
            </a:r>
            <a:r>
              <a:rPr lang="en" sz="1350">
                <a:solidFill>
                  <a:schemeClr val="dk1"/>
                </a:solidFill>
                <a:latin typeface="Arial"/>
                <a:ea typeface="Arial"/>
                <a:cs typeface="Arial"/>
                <a:sym typeface="Arial"/>
              </a:rPr>
              <a:t> </a:t>
            </a:r>
            <a:r>
              <a:rPr lang="en" sz="1350">
                <a:solidFill>
                  <a:srgbClr val="FF0000"/>
                </a:solidFill>
                <a:latin typeface="Arial"/>
                <a:ea typeface="Arial"/>
                <a:cs typeface="Arial"/>
                <a:sym typeface="Arial"/>
              </a:rPr>
              <a:t>'Base Year'</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a:t>
            </a:r>
            <a:endParaRPr sz="1350">
              <a:solidFill>
                <a:schemeClr val="dk1"/>
              </a:solidFill>
              <a:latin typeface="Arial"/>
              <a:ea typeface="Arial"/>
              <a:cs typeface="Arial"/>
              <a:sym typeface="Arial"/>
            </a:endParaRPr>
          </a:p>
          <a:p>
            <a:pPr marL="0" lvl="0" indent="457200" algn="l" rtl="0">
              <a:spcBef>
                <a:spcPts val="0"/>
              </a:spcBef>
              <a:spcAft>
                <a:spcPts val="0"/>
              </a:spcAft>
              <a:buNone/>
            </a:pPr>
            <a:r>
              <a:rPr lang="en" sz="1350">
                <a:solidFill>
                  <a:schemeClr val="dk1"/>
                </a:solidFill>
                <a:latin typeface="Arial"/>
                <a:ea typeface="Arial"/>
                <a:cs typeface="Arial"/>
                <a:sym typeface="Arial"/>
              </a:rPr>
              <a:t>r2</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rewardsYear </a:t>
            </a:r>
            <a:r>
              <a:rPr lang="en" sz="1350">
                <a:solidFill>
                  <a:srgbClr val="0000FF"/>
                </a:solidFill>
                <a:latin typeface="Arial"/>
                <a:ea typeface="Arial"/>
                <a:cs typeface="Arial"/>
                <a:sym typeface="Arial"/>
              </a:rPr>
              <a:t>AS</a:t>
            </a:r>
            <a:r>
              <a:rPr lang="en" sz="1350">
                <a:solidFill>
                  <a:schemeClr val="dk1"/>
                </a:solidFill>
                <a:latin typeface="Arial"/>
                <a:ea typeface="Arial"/>
                <a:cs typeface="Arial"/>
                <a:sym typeface="Arial"/>
              </a:rPr>
              <a:t> </a:t>
            </a:r>
            <a:r>
              <a:rPr lang="en" sz="1350">
                <a:solidFill>
                  <a:srgbClr val="FF0000"/>
                </a:solidFill>
                <a:latin typeface="Arial"/>
                <a:ea typeface="Arial"/>
                <a:cs typeface="Arial"/>
                <a:sym typeface="Arial"/>
              </a:rPr>
              <a:t>'Comparison Year'</a:t>
            </a:r>
            <a:r>
              <a:rPr lang="en" sz="1350">
                <a:solidFill>
                  <a:srgbClr val="808080"/>
                </a:solidFill>
                <a:latin typeface="Arial"/>
                <a:ea typeface="Arial"/>
                <a:cs typeface="Arial"/>
                <a:sym typeface="Arial"/>
              </a:rPr>
              <a:t>, </a:t>
            </a:r>
            <a:r>
              <a:rPr lang="en" sz="1350">
                <a:solidFill>
                  <a:srgbClr val="FF00FF"/>
                </a:solidFill>
                <a:latin typeface="Arial"/>
                <a:ea typeface="Arial"/>
                <a:cs typeface="Arial"/>
                <a:sym typeface="Arial"/>
              </a:rPr>
              <a:t>FORMAT</a:t>
            </a:r>
            <a:r>
              <a:rPr lang="en" sz="1350">
                <a:solidFill>
                  <a:srgbClr val="808080"/>
                </a:solidFill>
                <a:latin typeface="Arial"/>
                <a:ea typeface="Arial"/>
                <a:cs typeface="Arial"/>
                <a:sym typeface="Arial"/>
              </a:rPr>
              <a:t>(</a:t>
            </a:r>
            <a:r>
              <a:rPr lang="en" sz="1350">
                <a:solidFill>
                  <a:srgbClr val="FF00FF"/>
                </a:solidFill>
                <a:latin typeface="Arial"/>
                <a:ea typeface="Arial"/>
                <a:cs typeface="Arial"/>
                <a:sym typeface="Arial"/>
              </a:rPr>
              <a:t>CAST</a:t>
            </a:r>
            <a:r>
              <a:rPr lang="en" sz="1350">
                <a:solidFill>
                  <a:srgbClr val="808080"/>
                </a:solidFill>
                <a:latin typeface="Arial"/>
                <a:ea typeface="Arial"/>
                <a:cs typeface="Arial"/>
                <a:sym typeface="Arial"/>
              </a:rPr>
              <a:t>(((</a:t>
            </a:r>
            <a:endParaRPr sz="1350">
              <a:solidFill>
                <a:srgbClr val="808080"/>
              </a:solidFill>
              <a:latin typeface="Arial"/>
              <a:ea typeface="Arial"/>
              <a:cs typeface="Arial"/>
              <a:sym typeface="Arial"/>
            </a:endParaRPr>
          </a:p>
          <a:p>
            <a:pPr marL="0" lvl="0" indent="457200" algn="l" rtl="0">
              <a:spcBef>
                <a:spcPts val="0"/>
              </a:spcBef>
              <a:spcAft>
                <a:spcPts val="0"/>
              </a:spcAft>
              <a:buNone/>
            </a:pPr>
            <a:r>
              <a:rPr lang="en" sz="1350">
                <a:solidFill>
                  <a:schemeClr val="dk1"/>
                </a:solidFill>
                <a:latin typeface="Arial"/>
                <a:ea typeface="Arial"/>
                <a:cs typeface="Arial"/>
                <a:sym typeface="Arial"/>
              </a:rPr>
              <a:t>r2</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rewardsMembers </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r1</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rewardsMembers</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1.0 </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r1</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rewardsMembers</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a:t>
            </a:r>
            <a:endParaRPr sz="1350">
              <a:solidFill>
                <a:schemeClr val="dk1"/>
              </a:solidFill>
              <a:latin typeface="Arial"/>
              <a:ea typeface="Arial"/>
              <a:cs typeface="Arial"/>
              <a:sym typeface="Arial"/>
            </a:endParaRPr>
          </a:p>
          <a:p>
            <a:pPr marL="0" lvl="0" indent="457200" algn="l" rtl="0">
              <a:spcBef>
                <a:spcPts val="0"/>
              </a:spcBef>
              <a:spcAft>
                <a:spcPts val="0"/>
              </a:spcAft>
              <a:buNone/>
            </a:pPr>
            <a:r>
              <a:rPr lang="en" sz="1350">
                <a:solidFill>
                  <a:srgbClr val="0000FF"/>
                </a:solidFill>
                <a:latin typeface="Arial"/>
                <a:ea typeface="Arial"/>
                <a:cs typeface="Arial"/>
                <a:sym typeface="Arial"/>
              </a:rPr>
              <a:t>AS</a:t>
            </a:r>
            <a:r>
              <a:rPr lang="en" sz="1350">
                <a:solidFill>
                  <a:schemeClr val="dk1"/>
                </a:solidFill>
                <a:latin typeface="Arial"/>
                <a:ea typeface="Arial"/>
                <a:cs typeface="Arial"/>
                <a:sym typeface="Arial"/>
              </a:rPr>
              <a:t> </a:t>
            </a:r>
            <a:r>
              <a:rPr lang="en" sz="1350">
                <a:solidFill>
                  <a:srgbClr val="0000FF"/>
                </a:solidFill>
                <a:latin typeface="Arial"/>
                <a:ea typeface="Arial"/>
                <a:cs typeface="Arial"/>
                <a:sym typeface="Arial"/>
              </a:rPr>
              <a:t>DECIMAL</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10</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4</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a:t>
            </a:r>
            <a:r>
              <a:rPr lang="en" sz="1350">
                <a:solidFill>
                  <a:srgbClr val="FF0000"/>
                </a:solidFill>
                <a:latin typeface="Arial"/>
                <a:ea typeface="Arial"/>
                <a:cs typeface="Arial"/>
                <a:sym typeface="Arial"/>
              </a:rPr>
              <a:t>'P'</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a:t>
            </a:r>
            <a:r>
              <a:rPr lang="en" sz="1350">
                <a:solidFill>
                  <a:srgbClr val="0000FF"/>
                </a:solidFill>
                <a:latin typeface="Arial"/>
                <a:ea typeface="Arial"/>
                <a:cs typeface="Arial"/>
                <a:sym typeface="Arial"/>
              </a:rPr>
              <a:t>AS</a:t>
            </a:r>
            <a:r>
              <a:rPr lang="en" sz="1350">
                <a:solidFill>
                  <a:schemeClr val="dk1"/>
                </a:solidFill>
                <a:latin typeface="Arial"/>
                <a:ea typeface="Arial"/>
                <a:cs typeface="Arial"/>
                <a:sym typeface="Arial"/>
              </a:rPr>
              <a:t> </a:t>
            </a:r>
            <a:r>
              <a:rPr lang="en" sz="1350">
                <a:solidFill>
                  <a:srgbClr val="FF0000"/>
                </a:solidFill>
                <a:latin typeface="Arial"/>
                <a:ea typeface="Arial"/>
                <a:cs typeface="Arial"/>
                <a:sym typeface="Arial"/>
              </a:rPr>
              <a:t>'Percent Increase'</a:t>
            </a:r>
            <a:r>
              <a:rPr lang="en" sz="1350">
                <a:solidFill>
                  <a:srgbClr val="808080"/>
                </a:solidFill>
                <a:latin typeface="Arial"/>
                <a:ea typeface="Arial"/>
                <a:cs typeface="Arial"/>
                <a:sym typeface="Arial"/>
              </a:rPr>
              <a:t>, </a:t>
            </a:r>
            <a:r>
              <a:rPr lang="en" sz="1350">
                <a:solidFill>
                  <a:srgbClr val="FF00FF"/>
                </a:solidFill>
                <a:latin typeface="Arial"/>
                <a:ea typeface="Arial"/>
                <a:cs typeface="Arial"/>
                <a:sym typeface="Arial"/>
              </a:rPr>
              <a:t>CAST</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r2</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rewardsMembers</a:t>
            </a:r>
            <a:endParaRPr sz="1350">
              <a:solidFill>
                <a:schemeClr val="dk1"/>
              </a:solidFill>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r1</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rewardsMembers</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a:t>
            </a:r>
            <a:r>
              <a:rPr lang="en" sz="1350">
                <a:solidFill>
                  <a:srgbClr val="0000FF"/>
                </a:solidFill>
                <a:latin typeface="Arial"/>
                <a:ea typeface="Arial"/>
                <a:cs typeface="Arial"/>
                <a:sym typeface="Arial"/>
              </a:rPr>
              <a:t>AS</a:t>
            </a:r>
            <a:r>
              <a:rPr lang="en" sz="1350">
                <a:solidFill>
                  <a:schemeClr val="dk1"/>
                </a:solidFill>
                <a:latin typeface="Arial"/>
                <a:ea typeface="Arial"/>
                <a:cs typeface="Arial"/>
                <a:sym typeface="Arial"/>
              </a:rPr>
              <a:t> </a:t>
            </a:r>
            <a:r>
              <a:rPr lang="en" sz="1350">
                <a:solidFill>
                  <a:srgbClr val="0000FF"/>
                </a:solidFill>
                <a:latin typeface="Arial"/>
                <a:ea typeface="Arial"/>
                <a:cs typeface="Arial"/>
                <a:sym typeface="Arial"/>
              </a:rPr>
              <a:t>DECIMAL</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a:t>
            </a:r>
            <a:r>
              <a:rPr lang="en" sz="1350">
                <a:solidFill>
                  <a:srgbClr val="0000FF"/>
                </a:solidFill>
                <a:latin typeface="Arial"/>
                <a:ea typeface="Arial"/>
                <a:cs typeface="Arial"/>
                <a:sym typeface="Arial"/>
              </a:rPr>
              <a:t>AS</a:t>
            </a:r>
            <a:r>
              <a:rPr lang="en" sz="1350">
                <a:solidFill>
                  <a:schemeClr val="dk1"/>
                </a:solidFill>
                <a:latin typeface="Arial"/>
                <a:ea typeface="Arial"/>
                <a:cs typeface="Arial"/>
                <a:sym typeface="Arial"/>
              </a:rPr>
              <a:t> </a:t>
            </a:r>
            <a:r>
              <a:rPr lang="en" sz="1350">
                <a:solidFill>
                  <a:srgbClr val="FF0000"/>
                </a:solidFill>
                <a:latin typeface="Arial"/>
                <a:ea typeface="Arial"/>
                <a:cs typeface="Arial"/>
                <a:sym typeface="Arial"/>
              </a:rPr>
              <a:t>'Absolute Increase'</a:t>
            </a:r>
            <a:endParaRPr sz="1350">
              <a:solidFill>
                <a:srgbClr val="FF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350">
                <a:solidFill>
                  <a:schemeClr val="dk1"/>
                </a:solidFill>
                <a:latin typeface="Arial"/>
                <a:ea typeface="Arial"/>
                <a:cs typeface="Arial"/>
                <a:sym typeface="Arial"/>
              </a:rPr>
              <a:t>    </a:t>
            </a:r>
            <a:r>
              <a:rPr lang="en" sz="1350">
                <a:solidFill>
                  <a:srgbClr val="0000FF"/>
                </a:solidFill>
                <a:latin typeface="Arial"/>
                <a:ea typeface="Arial"/>
                <a:cs typeface="Arial"/>
                <a:sym typeface="Arial"/>
              </a:rPr>
              <a:t>FROM</a:t>
            </a:r>
            <a:r>
              <a:rPr lang="en" sz="1350">
                <a:solidFill>
                  <a:schemeClr val="dk1"/>
                </a:solidFill>
                <a:latin typeface="Arial"/>
                <a:ea typeface="Arial"/>
                <a:cs typeface="Arial"/>
                <a:sym typeface="Arial"/>
              </a:rPr>
              <a:t> [Amtrak.Rewards] r1</a:t>
            </a:r>
            <a:endParaRPr sz="13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350">
                <a:solidFill>
                  <a:schemeClr val="dk1"/>
                </a:solidFill>
                <a:latin typeface="Arial"/>
                <a:ea typeface="Arial"/>
                <a:cs typeface="Arial"/>
                <a:sym typeface="Arial"/>
              </a:rPr>
              <a:t>    </a:t>
            </a:r>
            <a:r>
              <a:rPr lang="en" sz="1350">
                <a:solidFill>
                  <a:srgbClr val="808080"/>
                </a:solidFill>
                <a:latin typeface="Arial"/>
                <a:ea typeface="Arial"/>
                <a:cs typeface="Arial"/>
                <a:sym typeface="Arial"/>
              </a:rPr>
              <a:t>INNER</a:t>
            </a:r>
            <a:r>
              <a:rPr lang="en" sz="1350">
                <a:solidFill>
                  <a:schemeClr val="dk1"/>
                </a:solidFill>
                <a:latin typeface="Arial"/>
                <a:ea typeface="Arial"/>
                <a:cs typeface="Arial"/>
                <a:sym typeface="Arial"/>
              </a:rPr>
              <a:t> </a:t>
            </a:r>
            <a:r>
              <a:rPr lang="en" sz="1350">
                <a:solidFill>
                  <a:srgbClr val="808080"/>
                </a:solidFill>
                <a:latin typeface="Arial"/>
                <a:ea typeface="Arial"/>
                <a:cs typeface="Arial"/>
                <a:sym typeface="Arial"/>
              </a:rPr>
              <a:t>JOIN</a:t>
            </a:r>
            <a:r>
              <a:rPr lang="en" sz="1350">
                <a:solidFill>
                  <a:schemeClr val="dk1"/>
                </a:solidFill>
                <a:latin typeface="Arial"/>
                <a:ea typeface="Arial"/>
                <a:cs typeface="Arial"/>
                <a:sym typeface="Arial"/>
              </a:rPr>
              <a:t>  [Amtrak.Rewards] r2 </a:t>
            </a:r>
            <a:r>
              <a:rPr lang="en" sz="1350">
                <a:solidFill>
                  <a:srgbClr val="0000FF"/>
                </a:solidFill>
                <a:latin typeface="Arial"/>
                <a:ea typeface="Arial"/>
                <a:cs typeface="Arial"/>
                <a:sym typeface="Arial"/>
              </a:rPr>
              <a:t>ON</a:t>
            </a:r>
            <a:r>
              <a:rPr lang="en" sz="1350">
                <a:solidFill>
                  <a:schemeClr val="dk1"/>
                </a:solidFill>
                <a:latin typeface="Arial"/>
                <a:ea typeface="Arial"/>
                <a:cs typeface="Arial"/>
                <a:sym typeface="Arial"/>
              </a:rPr>
              <a:t> r1</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stateCode </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r2</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stateCode </a:t>
            </a:r>
            <a:r>
              <a:rPr lang="en" sz="1350">
                <a:solidFill>
                  <a:srgbClr val="808080"/>
                </a:solidFill>
                <a:latin typeface="Arial"/>
                <a:ea typeface="Arial"/>
                <a:cs typeface="Arial"/>
                <a:sym typeface="Arial"/>
              </a:rPr>
              <a:t>AND</a:t>
            </a:r>
            <a:r>
              <a:rPr lang="en" sz="1350">
                <a:solidFill>
                  <a:schemeClr val="dk1"/>
                </a:solidFill>
                <a:latin typeface="Arial"/>
                <a:ea typeface="Arial"/>
                <a:cs typeface="Arial"/>
                <a:sym typeface="Arial"/>
              </a:rPr>
              <a:t> r2</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rewardsYear </a:t>
            </a:r>
            <a:r>
              <a:rPr lang="en" sz="1350">
                <a:solidFill>
                  <a:srgbClr val="808080"/>
                </a:solidFill>
                <a:latin typeface="Arial"/>
                <a:ea typeface="Arial"/>
                <a:cs typeface="Arial"/>
                <a:sym typeface="Arial"/>
              </a:rPr>
              <a:t>=</a:t>
            </a:r>
            <a:r>
              <a:rPr lang="en" sz="1350">
                <a:solidFill>
                  <a:srgbClr val="0000FF"/>
                </a:solidFill>
                <a:latin typeface="Arial"/>
                <a:ea typeface="Arial"/>
                <a:cs typeface="Arial"/>
                <a:sym typeface="Arial"/>
              </a:rPr>
              <a:t> </a:t>
            </a:r>
            <a:endParaRPr sz="1350">
              <a:solidFill>
                <a:srgbClr val="0000FF"/>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350">
                <a:solidFill>
                  <a:srgbClr val="808080"/>
                </a:solidFill>
                <a:latin typeface="Arial"/>
                <a:ea typeface="Arial"/>
                <a:cs typeface="Arial"/>
                <a:sym typeface="Arial"/>
              </a:rPr>
              <a:t>(</a:t>
            </a:r>
            <a:r>
              <a:rPr lang="en" sz="1350">
                <a:solidFill>
                  <a:srgbClr val="0000FF"/>
                </a:solidFill>
                <a:latin typeface="Arial"/>
                <a:ea typeface="Arial"/>
                <a:cs typeface="Arial"/>
                <a:sym typeface="Arial"/>
              </a:rPr>
              <a:t>SELECT</a:t>
            </a:r>
            <a:r>
              <a:rPr lang="en" sz="1350">
                <a:solidFill>
                  <a:schemeClr val="dk1"/>
                </a:solidFill>
                <a:latin typeface="Arial"/>
                <a:ea typeface="Arial"/>
                <a:cs typeface="Arial"/>
                <a:sym typeface="Arial"/>
              </a:rPr>
              <a:t> </a:t>
            </a:r>
            <a:r>
              <a:rPr lang="en" sz="1350">
                <a:solidFill>
                  <a:srgbClr val="FF00FF"/>
                </a:solidFill>
                <a:latin typeface="Arial"/>
                <a:ea typeface="Arial"/>
                <a:cs typeface="Arial"/>
                <a:sym typeface="Arial"/>
              </a:rPr>
              <a:t>MAX</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rewardsYear</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a:t>
            </a:r>
            <a:r>
              <a:rPr lang="en" sz="1350">
                <a:solidFill>
                  <a:srgbClr val="0000FF"/>
                </a:solidFill>
                <a:latin typeface="Arial"/>
                <a:ea typeface="Arial"/>
                <a:cs typeface="Arial"/>
                <a:sym typeface="Arial"/>
              </a:rPr>
              <a:t>FROM</a:t>
            </a:r>
            <a:r>
              <a:rPr lang="en" sz="1350">
                <a:solidFill>
                  <a:schemeClr val="dk1"/>
                </a:solidFill>
                <a:latin typeface="Arial"/>
                <a:ea typeface="Arial"/>
                <a:cs typeface="Arial"/>
                <a:sym typeface="Arial"/>
              </a:rPr>
              <a:t> [Amtrak.Rewards]</a:t>
            </a:r>
            <a:r>
              <a:rPr lang="en" sz="1350">
                <a:solidFill>
                  <a:srgbClr val="808080"/>
                </a:solidFill>
                <a:latin typeface="Arial"/>
                <a:ea typeface="Arial"/>
                <a:cs typeface="Arial"/>
                <a:sym typeface="Arial"/>
              </a:rPr>
              <a:t>)</a:t>
            </a:r>
            <a:endParaRPr sz="1350">
              <a:solidFill>
                <a:srgbClr val="80808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350">
                <a:solidFill>
                  <a:schemeClr val="dk1"/>
                </a:solidFill>
                <a:latin typeface="Arial"/>
                <a:ea typeface="Arial"/>
                <a:cs typeface="Arial"/>
                <a:sym typeface="Arial"/>
              </a:rPr>
              <a:t>    	</a:t>
            </a:r>
            <a:r>
              <a:rPr lang="en" sz="1350">
                <a:solidFill>
                  <a:srgbClr val="808080"/>
                </a:solidFill>
                <a:latin typeface="Arial"/>
                <a:ea typeface="Arial"/>
                <a:cs typeface="Arial"/>
                <a:sym typeface="Arial"/>
              </a:rPr>
              <a:t>AND</a:t>
            </a:r>
            <a:r>
              <a:rPr lang="en" sz="1350">
                <a:solidFill>
                  <a:schemeClr val="dk1"/>
                </a:solidFill>
                <a:latin typeface="Arial"/>
                <a:ea typeface="Arial"/>
                <a:cs typeface="Arial"/>
                <a:sym typeface="Arial"/>
              </a:rPr>
              <a:t> r1</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rewardsYear </a:t>
            </a:r>
            <a:r>
              <a:rPr lang="en" sz="1350">
                <a:solidFill>
                  <a:srgbClr val="808080"/>
                </a:solidFill>
                <a:latin typeface="Arial"/>
                <a:ea typeface="Arial"/>
                <a:cs typeface="Arial"/>
                <a:sym typeface="Arial"/>
              </a:rPr>
              <a:t>=</a:t>
            </a:r>
            <a:r>
              <a:rPr lang="en" sz="1350">
                <a:solidFill>
                  <a:srgbClr val="0000FF"/>
                </a:solidFill>
                <a:latin typeface="Arial"/>
                <a:ea typeface="Arial"/>
                <a:cs typeface="Arial"/>
                <a:sym typeface="Arial"/>
              </a:rPr>
              <a:t> </a:t>
            </a:r>
            <a:r>
              <a:rPr lang="en" sz="1350">
                <a:solidFill>
                  <a:srgbClr val="808080"/>
                </a:solidFill>
                <a:latin typeface="Arial"/>
                <a:ea typeface="Arial"/>
                <a:cs typeface="Arial"/>
                <a:sym typeface="Arial"/>
              </a:rPr>
              <a:t>(</a:t>
            </a:r>
            <a:r>
              <a:rPr lang="en" sz="1350">
                <a:solidFill>
                  <a:srgbClr val="0000FF"/>
                </a:solidFill>
                <a:latin typeface="Arial"/>
                <a:ea typeface="Arial"/>
                <a:cs typeface="Arial"/>
                <a:sym typeface="Arial"/>
              </a:rPr>
              <a:t>SELECT</a:t>
            </a:r>
            <a:r>
              <a:rPr lang="en" sz="1350">
                <a:solidFill>
                  <a:schemeClr val="dk1"/>
                </a:solidFill>
                <a:latin typeface="Arial"/>
                <a:ea typeface="Arial"/>
                <a:cs typeface="Arial"/>
                <a:sym typeface="Arial"/>
              </a:rPr>
              <a:t> </a:t>
            </a:r>
            <a:r>
              <a:rPr lang="en" sz="1350">
                <a:solidFill>
                  <a:srgbClr val="FF00FF"/>
                </a:solidFill>
                <a:latin typeface="Arial"/>
                <a:ea typeface="Arial"/>
                <a:cs typeface="Arial"/>
                <a:sym typeface="Arial"/>
              </a:rPr>
              <a:t>MAX</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rewardsYear</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1 </a:t>
            </a:r>
            <a:r>
              <a:rPr lang="en" sz="1350">
                <a:solidFill>
                  <a:srgbClr val="0000FF"/>
                </a:solidFill>
                <a:latin typeface="Arial"/>
                <a:ea typeface="Arial"/>
                <a:cs typeface="Arial"/>
                <a:sym typeface="Arial"/>
              </a:rPr>
              <a:t>FROM</a:t>
            </a:r>
            <a:r>
              <a:rPr lang="en" sz="1350">
                <a:solidFill>
                  <a:schemeClr val="dk1"/>
                </a:solidFill>
                <a:latin typeface="Arial"/>
                <a:ea typeface="Arial"/>
                <a:cs typeface="Arial"/>
                <a:sym typeface="Arial"/>
              </a:rPr>
              <a:t> [Amtrak.Rewards]</a:t>
            </a:r>
            <a:r>
              <a:rPr lang="en" sz="1350">
                <a:solidFill>
                  <a:srgbClr val="808080"/>
                </a:solidFill>
                <a:latin typeface="Arial"/>
                <a:ea typeface="Arial"/>
                <a:cs typeface="Arial"/>
                <a:sym typeface="Arial"/>
              </a:rPr>
              <a:t>)</a:t>
            </a:r>
            <a:endParaRPr sz="1350">
              <a:solidFill>
                <a:srgbClr val="80808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350">
                <a:solidFill>
                  <a:schemeClr val="dk1"/>
                </a:solidFill>
                <a:latin typeface="Arial"/>
                <a:ea typeface="Arial"/>
                <a:cs typeface="Arial"/>
                <a:sym typeface="Arial"/>
              </a:rPr>
              <a:t>    </a:t>
            </a:r>
            <a:r>
              <a:rPr lang="en" sz="1350">
                <a:solidFill>
                  <a:srgbClr val="808080"/>
                </a:solidFill>
                <a:latin typeface="Arial"/>
                <a:ea typeface="Arial"/>
                <a:cs typeface="Arial"/>
                <a:sym typeface="Arial"/>
              </a:rPr>
              <a:t>INNER</a:t>
            </a:r>
            <a:r>
              <a:rPr lang="en" sz="1350">
                <a:solidFill>
                  <a:schemeClr val="dk1"/>
                </a:solidFill>
                <a:latin typeface="Arial"/>
                <a:ea typeface="Arial"/>
                <a:cs typeface="Arial"/>
                <a:sym typeface="Arial"/>
              </a:rPr>
              <a:t> </a:t>
            </a:r>
            <a:r>
              <a:rPr lang="en" sz="1350">
                <a:solidFill>
                  <a:srgbClr val="808080"/>
                </a:solidFill>
                <a:latin typeface="Arial"/>
                <a:ea typeface="Arial"/>
                <a:cs typeface="Arial"/>
                <a:sym typeface="Arial"/>
              </a:rPr>
              <a:t>JOIN</a:t>
            </a:r>
            <a:r>
              <a:rPr lang="en" sz="1350">
                <a:solidFill>
                  <a:schemeClr val="dk1"/>
                </a:solidFill>
                <a:latin typeface="Arial"/>
                <a:ea typeface="Arial"/>
                <a:cs typeface="Arial"/>
                <a:sym typeface="Arial"/>
              </a:rPr>
              <a:t> [Amtrak.State] s </a:t>
            </a:r>
            <a:r>
              <a:rPr lang="en" sz="1350">
                <a:solidFill>
                  <a:srgbClr val="0000FF"/>
                </a:solidFill>
                <a:latin typeface="Arial"/>
                <a:ea typeface="Arial"/>
                <a:cs typeface="Arial"/>
                <a:sym typeface="Arial"/>
              </a:rPr>
              <a:t>ON</a:t>
            </a:r>
            <a:r>
              <a:rPr lang="en" sz="1350">
                <a:solidFill>
                  <a:schemeClr val="dk1"/>
                </a:solidFill>
                <a:latin typeface="Arial"/>
                <a:ea typeface="Arial"/>
                <a:cs typeface="Arial"/>
                <a:sym typeface="Arial"/>
              </a:rPr>
              <a:t> r1</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stateCode </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s</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stateCode</a:t>
            </a:r>
            <a:endParaRPr sz="13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350">
                <a:solidFill>
                  <a:schemeClr val="dk1"/>
                </a:solidFill>
                <a:latin typeface="Arial"/>
                <a:ea typeface="Arial"/>
                <a:cs typeface="Arial"/>
                <a:sym typeface="Arial"/>
              </a:rPr>
              <a:t>    </a:t>
            </a:r>
            <a:r>
              <a:rPr lang="en" sz="1350">
                <a:solidFill>
                  <a:srgbClr val="0000FF"/>
                </a:solidFill>
                <a:latin typeface="Arial"/>
                <a:ea typeface="Arial"/>
                <a:cs typeface="Arial"/>
                <a:sym typeface="Arial"/>
              </a:rPr>
              <a:t>WHERE</a:t>
            </a:r>
            <a:r>
              <a:rPr lang="en" sz="1350">
                <a:solidFill>
                  <a:schemeClr val="dk1"/>
                </a:solidFill>
                <a:latin typeface="Arial"/>
                <a:ea typeface="Arial"/>
                <a:cs typeface="Arial"/>
                <a:sym typeface="Arial"/>
              </a:rPr>
              <a:t> r1</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rewardsMembers </a:t>
            </a:r>
            <a:r>
              <a:rPr lang="en" sz="1350">
                <a:solidFill>
                  <a:srgbClr val="808080"/>
                </a:solidFill>
                <a:latin typeface="Arial"/>
                <a:ea typeface="Arial"/>
                <a:cs typeface="Arial"/>
                <a:sym typeface="Arial"/>
              </a:rPr>
              <a:t>&gt;</a:t>
            </a:r>
            <a:r>
              <a:rPr lang="en" sz="1350">
                <a:solidFill>
                  <a:schemeClr val="dk1"/>
                </a:solidFill>
                <a:latin typeface="Arial"/>
                <a:ea typeface="Arial"/>
                <a:cs typeface="Arial"/>
                <a:sym typeface="Arial"/>
              </a:rPr>
              <a:t> 0  </a:t>
            </a:r>
            <a:r>
              <a:rPr lang="en" sz="1350">
                <a:solidFill>
                  <a:srgbClr val="808080"/>
                </a:solidFill>
                <a:latin typeface="Arial"/>
                <a:ea typeface="Arial"/>
                <a:cs typeface="Arial"/>
                <a:sym typeface="Arial"/>
              </a:rPr>
              <a:t>)</a:t>
            </a:r>
            <a:r>
              <a:rPr lang="en" sz="1350">
                <a:solidFill>
                  <a:schemeClr val="dk1"/>
                </a:solidFill>
                <a:latin typeface="Arial"/>
                <a:ea typeface="Arial"/>
                <a:cs typeface="Arial"/>
                <a:sym typeface="Arial"/>
              </a:rPr>
              <a:t> RankedResults</a:t>
            </a:r>
            <a:endParaRPr sz="13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350">
                <a:solidFill>
                  <a:srgbClr val="0000FF"/>
                </a:solidFill>
                <a:latin typeface="Arial"/>
                <a:ea typeface="Arial"/>
                <a:cs typeface="Arial"/>
                <a:sym typeface="Arial"/>
              </a:rPr>
              <a:t>WHERE</a:t>
            </a:r>
            <a:r>
              <a:rPr lang="en" sz="1350">
                <a:solidFill>
                  <a:schemeClr val="dk1"/>
                </a:solidFill>
                <a:latin typeface="Arial"/>
                <a:ea typeface="Arial"/>
                <a:cs typeface="Arial"/>
                <a:sym typeface="Arial"/>
              </a:rPr>
              <a:t> </a:t>
            </a:r>
            <a:r>
              <a:rPr lang="en" sz="1350">
                <a:solidFill>
                  <a:srgbClr val="FF00FF"/>
                </a:solidFill>
                <a:latin typeface="Arial"/>
                <a:ea typeface="Arial"/>
                <a:cs typeface="Arial"/>
                <a:sym typeface="Arial"/>
              </a:rPr>
              <a:t>rank</a:t>
            </a:r>
            <a:r>
              <a:rPr lang="en" sz="1350">
                <a:solidFill>
                  <a:schemeClr val="dk1"/>
                </a:solidFill>
                <a:latin typeface="Arial"/>
                <a:ea typeface="Arial"/>
                <a:cs typeface="Arial"/>
                <a:sym typeface="Arial"/>
              </a:rPr>
              <a:t> </a:t>
            </a:r>
            <a:r>
              <a:rPr lang="en" sz="1350">
                <a:solidFill>
                  <a:srgbClr val="808080"/>
                </a:solidFill>
                <a:latin typeface="Arial"/>
                <a:ea typeface="Arial"/>
                <a:cs typeface="Arial"/>
                <a:sym typeface="Arial"/>
              </a:rPr>
              <a:t>&lt;=</a:t>
            </a:r>
            <a:r>
              <a:rPr lang="en" sz="1350">
                <a:solidFill>
                  <a:schemeClr val="dk1"/>
                </a:solidFill>
                <a:latin typeface="Arial"/>
                <a:ea typeface="Arial"/>
                <a:cs typeface="Arial"/>
                <a:sym typeface="Arial"/>
              </a:rPr>
              <a:t> 10</a:t>
            </a:r>
            <a:endParaRPr sz="13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350">
                <a:solidFill>
                  <a:srgbClr val="0000FF"/>
                </a:solidFill>
                <a:latin typeface="Arial"/>
                <a:ea typeface="Arial"/>
                <a:cs typeface="Arial"/>
                <a:sym typeface="Arial"/>
              </a:rPr>
              <a:t>ORDER</a:t>
            </a:r>
            <a:r>
              <a:rPr lang="en" sz="1350">
                <a:solidFill>
                  <a:schemeClr val="dk1"/>
                </a:solidFill>
                <a:latin typeface="Arial"/>
                <a:ea typeface="Arial"/>
                <a:cs typeface="Arial"/>
                <a:sym typeface="Arial"/>
              </a:rPr>
              <a:t> </a:t>
            </a:r>
            <a:r>
              <a:rPr lang="en" sz="1350">
                <a:solidFill>
                  <a:srgbClr val="0000FF"/>
                </a:solidFill>
                <a:latin typeface="Arial"/>
                <a:ea typeface="Arial"/>
                <a:cs typeface="Arial"/>
                <a:sym typeface="Arial"/>
              </a:rPr>
              <a:t>BY</a:t>
            </a:r>
            <a:r>
              <a:rPr lang="en" sz="1350">
                <a:solidFill>
                  <a:schemeClr val="dk1"/>
                </a:solidFill>
                <a:latin typeface="Arial"/>
                <a:ea typeface="Arial"/>
                <a:cs typeface="Arial"/>
                <a:sym typeface="Arial"/>
              </a:rPr>
              <a:t> </a:t>
            </a:r>
            <a:r>
              <a:rPr lang="en" sz="1350">
                <a:solidFill>
                  <a:srgbClr val="FF0000"/>
                </a:solidFill>
                <a:latin typeface="Arial"/>
                <a:ea typeface="Arial"/>
                <a:cs typeface="Arial"/>
                <a:sym typeface="Arial"/>
              </a:rPr>
              <a:t>'Percent Increase'</a:t>
            </a:r>
            <a:r>
              <a:rPr lang="en" sz="1350">
                <a:solidFill>
                  <a:schemeClr val="dk1"/>
                </a:solidFill>
                <a:latin typeface="Arial"/>
                <a:ea typeface="Arial"/>
                <a:cs typeface="Arial"/>
                <a:sym typeface="Arial"/>
              </a:rPr>
              <a:t> </a:t>
            </a:r>
            <a:r>
              <a:rPr lang="en" sz="1350">
                <a:solidFill>
                  <a:srgbClr val="0000FF"/>
                </a:solidFill>
                <a:latin typeface="Arial"/>
                <a:ea typeface="Arial"/>
                <a:cs typeface="Arial"/>
                <a:sym typeface="Arial"/>
              </a:rPr>
              <a:t>DESC</a:t>
            </a:r>
            <a:r>
              <a:rPr lang="en" sz="1350">
                <a:solidFill>
                  <a:srgbClr val="808080"/>
                </a:solidFill>
                <a:latin typeface="Arial"/>
                <a:ea typeface="Arial"/>
                <a:cs typeface="Arial"/>
                <a:sym typeface="Arial"/>
              </a:rPr>
              <a:t>;</a:t>
            </a:r>
            <a:endParaRPr sz="1350">
              <a:solidFill>
                <a:srgbClr val="808080"/>
              </a:solidFill>
              <a:latin typeface="Arial"/>
              <a:ea typeface="Arial"/>
              <a:cs typeface="Arial"/>
              <a:sym typeface="Arial"/>
            </a:endParaRPr>
          </a:p>
          <a:p>
            <a:pPr marL="0" lvl="0" indent="0" algn="l" rtl="0">
              <a:spcBef>
                <a:spcPts val="0"/>
              </a:spcBef>
              <a:spcAft>
                <a:spcPts val="1200"/>
              </a:spcAft>
              <a:buNone/>
            </a:pPr>
            <a:endParaRPr sz="135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pic>
        <p:nvPicPr>
          <p:cNvPr id="690" name="Google Shape;690;p82"/>
          <p:cNvPicPr preferRelativeResize="0"/>
          <p:nvPr/>
        </p:nvPicPr>
        <p:blipFill rotWithShape="1">
          <a:blip r:embed="rId3">
            <a:alphaModFix/>
          </a:blip>
          <a:srcRect l="1192" t="11402" r="1880"/>
          <a:stretch/>
        </p:blipFill>
        <p:spPr>
          <a:xfrm>
            <a:off x="669150" y="1148188"/>
            <a:ext cx="7925976" cy="28471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pic>
        <p:nvPicPr>
          <p:cNvPr id="3" name="Picture 2" descr="A screenshot of a survey&#10;&#10;Description automatically generated">
            <a:extLst>
              <a:ext uri="{FF2B5EF4-FFF2-40B4-BE49-F238E27FC236}">
                <a16:creationId xmlns:a16="http://schemas.microsoft.com/office/drawing/2014/main" id="{43E08980-EE4F-F340-BE95-47FC5502145F}"/>
              </a:ext>
            </a:extLst>
          </p:cNvPr>
          <p:cNvPicPr>
            <a:picLocks noChangeAspect="1"/>
          </p:cNvPicPr>
          <p:nvPr/>
        </p:nvPicPr>
        <p:blipFill>
          <a:blip r:embed="rId3"/>
          <a:stretch>
            <a:fillRect/>
          </a:stretch>
        </p:blipFill>
        <p:spPr>
          <a:xfrm>
            <a:off x="685800" y="321109"/>
            <a:ext cx="7772400" cy="450128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84"/>
          <p:cNvSpPr txBox="1">
            <a:spLocks noGrp="1"/>
          </p:cNvSpPr>
          <p:nvPr>
            <p:ph type="title"/>
          </p:nvPr>
        </p:nvSpPr>
        <p:spPr>
          <a:xfrm>
            <a:off x="351900" y="1749600"/>
            <a:ext cx="8440200" cy="164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20">
                <a:solidFill>
                  <a:schemeClr val="dk1"/>
                </a:solidFill>
              </a:rPr>
              <a:t>What are the top ten states with the highest operational efficiency score, based on normalized staffing ratio and on-time performance?</a:t>
            </a:r>
            <a:endParaRPr sz="3020">
              <a:solidFill>
                <a:schemeClr val="dk1"/>
              </a:solidFill>
            </a:endParaRPr>
          </a:p>
          <a:p>
            <a:pPr marL="0" lvl="0" indent="0" algn="ctr" rtl="0">
              <a:spcBef>
                <a:spcPts val="0"/>
              </a:spcBef>
              <a:spcAft>
                <a:spcPts val="0"/>
              </a:spcAft>
              <a:buClr>
                <a:schemeClr val="dk1"/>
              </a:buClr>
              <a:buSzPts val="1100"/>
              <a:buFont typeface="Arial"/>
              <a:buNone/>
            </a:pPr>
            <a:endParaRPr sz="3020">
              <a:solidFill>
                <a:schemeClr val="dk1"/>
              </a:solidFill>
            </a:endParaRPr>
          </a:p>
          <a:p>
            <a:pPr marL="0" lvl="0" indent="0" algn="ctr" rtl="0">
              <a:spcBef>
                <a:spcPts val="0"/>
              </a:spcBef>
              <a:spcAft>
                <a:spcPts val="0"/>
              </a:spcAft>
              <a:buClr>
                <a:schemeClr val="dk1"/>
              </a:buClr>
              <a:buSzPts val="1100"/>
              <a:buFont typeface="Arial"/>
              <a:buNone/>
            </a:pPr>
            <a:endParaRPr sz="3020">
              <a:solidFill>
                <a:schemeClr val="dk1"/>
              </a:solidFill>
            </a:endParaRPr>
          </a:p>
          <a:p>
            <a:pPr marL="0" lvl="0" indent="0" algn="ctr" rtl="0">
              <a:spcBef>
                <a:spcPts val="0"/>
              </a:spcBef>
              <a:spcAft>
                <a:spcPts val="0"/>
              </a:spcAft>
              <a:buNone/>
            </a:pPr>
            <a:endParaRPr sz="3020">
              <a:solidFill>
                <a:schemeClr val="dk1"/>
              </a:solidFill>
            </a:endParaRP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7"/>
          <p:cNvSpPr txBox="1">
            <a:spLocks noGrp="1"/>
          </p:cNvSpPr>
          <p:nvPr>
            <p:ph type="title"/>
          </p:nvPr>
        </p:nvSpPr>
        <p:spPr>
          <a:xfrm>
            <a:off x="1461925" y="1901996"/>
            <a:ext cx="1977600" cy="78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a:t>Background &amp; Introduction</a:t>
            </a:r>
            <a:endParaRPr sz="2200"/>
          </a:p>
          <a:p>
            <a:pPr marL="0" lvl="0" indent="0" algn="ctr" rtl="0">
              <a:spcBef>
                <a:spcPts val="0"/>
              </a:spcBef>
              <a:spcAft>
                <a:spcPts val="0"/>
              </a:spcAft>
              <a:buClr>
                <a:schemeClr val="dk1"/>
              </a:buClr>
              <a:buSzPts val="1100"/>
              <a:buFont typeface="Arial"/>
              <a:buNone/>
            </a:pPr>
            <a:endParaRPr sz="2200"/>
          </a:p>
        </p:txBody>
      </p:sp>
      <p:sp>
        <p:nvSpPr>
          <p:cNvPr id="583" name="Google Shape;583;p67"/>
          <p:cNvSpPr txBox="1">
            <a:spLocks noGrp="1"/>
          </p:cNvSpPr>
          <p:nvPr>
            <p:ph type="title" idx="13"/>
          </p:nvPr>
        </p:nvSpPr>
        <p:spPr>
          <a:xfrm>
            <a:off x="1972800" y="33154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584" name="Google Shape;584;p67"/>
          <p:cNvSpPr txBox="1">
            <a:spLocks noGrp="1"/>
          </p:cNvSpPr>
          <p:nvPr>
            <p:ph type="title" idx="2"/>
          </p:nvPr>
        </p:nvSpPr>
        <p:spPr>
          <a:xfrm>
            <a:off x="2045125" y="1329300"/>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585" name="Google Shape;585;p67"/>
          <p:cNvSpPr txBox="1">
            <a:spLocks noGrp="1"/>
          </p:cNvSpPr>
          <p:nvPr>
            <p:ph type="title" idx="6"/>
          </p:nvPr>
        </p:nvSpPr>
        <p:spPr>
          <a:xfrm>
            <a:off x="4437925" y="1902000"/>
            <a:ext cx="3163200" cy="84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a:t>Database </a:t>
            </a:r>
            <a:endParaRPr sz="2200"/>
          </a:p>
          <a:p>
            <a:pPr marL="0" lvl="0" indent="0" algn="ctr" rtl="0">
              <a:spcBef>
                <a:spcPts val="0"/>
              </a:spcBef>
              <a:spcAft>
                <a:spcPts val="0"/>
              </a:spcAft>
              <a:buClr>
                <a:schemeClr val="dk1"/>
              </a:buClr>
              <a:buSzPts val="1100"/>
              <a:buFont typeface="Arial"/>
              <a:buNone/>
            </a:pPr>
            <a:r>
              <a:rPr lang="en" sz="2200"/>
              <a:t>Design</a:t>
            </a:r>
            <a:endParaRPr sz="2200"/>
          </a:p>
        </p:txBody>
      </p:sp>
      <p:sp>
        <p:nvSpPr>
          <p:cNvPr id="586" name="Google Shape;586;p67"/>
          <p:cNvSpPr txBox="1">
            <a:spLocks noGrp="1"/>
          </p:cNvSpPr>
          <p:nvPr>
            <p:ph type="title" idx="7"/>
          </p:nvPr>
        </p:nvSpPr>
        <p:spPr>
          <a:xfrm>
            <a:off x="5613925" y="1329300"/>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587" name="Google Shape;587;p67"/>
          <p:cNvSpPr txBox="1">
            <a:spLocks noGrp="1"/>
          </p:cNvSpPr>
          <p:nvPr>
            <p:ph type="title" idx="9"/>
          </p:nvPr>
        </p:nvSpPr>
        <p:spPr>
          <a:xfrm>
            <a:off x="1210200" y="3888122"/>
            <a:ext cx="2336400" cy="84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a:t>Business Transactions</a:t>
            </a:r>
            <a:endParaRPr sz="2200"/>
          </a:p>
        </p:txBody>
      </p:sp>
      <p:sp>
        <p:nvSpPr>
          <p:cNvPr id="588" name="Google Shape;588;p67"/>
          <p:cNvSpPr txBox="1">
            <a:spLocks noGrp="1"/>
          </p:cNvSpPr>
          <p:nvPr>
            <p:ph type="title" idx="21"/>
          </p:nvPr>
        </p:nvSpPr>
        <p:spPr>
          <a:xfrm>
            <a:off x="2045125" y="46637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589" name="Google Shape;589;p67"/>
          <p:cNvSpPr txBox="1">
            <a:spLocks noGrp="1"/>
          </p:cNvSpPr>
          <p:nvPr>
            <p:ph type="title" idx="18"/>
          </p:nvPr>
        </p:nvSpPr>
        <p:spPr>
          <a:xfrm>
            <a:off x="4950625" y="3888129"/>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Findings</a:t>
            </a:r>
            <a:endParaRPr/>
          </a:p>
        </p:txBody>
      </p:sp>
      <p:sp>
        <p:nvSpPr>
          <p:cNvPr id="590" name="Google Shape;590;p67"/>
          <p:cNvSpPr txBox="1">
            <a:spLocks noGrp="1"/>
          </p:cNvSpPr>
          <p:nvPr>
            <p:ph type="title" idx="19"/>
          </p:nvPr>
        </p:nvSpPr>
        <p:spPr>
          <a:xfrm>
            <a:off x="5713225" y="331543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85"/>
          <p:cNvSpPr txBox="1">
            <a:spLocks noGrp="1"/>
          </p:cNvSpPr>
          <p:nvPr>
            <p:ph type="body" idx="4294967295"/>
          </p:nvPr>
        </p:nvSpPr>
        <p:spPr>
          <a:xfrm>
            <a:off x="200500" y="444000"/>
            <a:ext cx="8848200" cy="42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50">
                <a:solidFill>
                  <a:srgbClr val="0000FF"/>
                </a:solidFill>
                <a:latin typeface="Arial"/>
                <a:ea typeface="Arial"/>
                <a:cs typeface="Arial"/>
                <a:sym typeface="Arial"/>
              </a:rPr>
              <a:t>WITH</a:t>
            </a:r>
            <a:r>
              <a:rPr lang="en" sz="1050">
                <a:solidFill>
                  <a:schemeClr val="dk1"/>
                </a:solidFill>
                <a:latin typeface="Arial"/>
                <a:ea typeface="Arial"/>
                <a:cs typeface="Arial"/>
                <a:sym typeface="Arial"/>
              </a:rPr>
              <a:t> StaffingRatio </a:t>
            </a:r>
            <a:r>
              <a:rPr lang="en" sz="1050">
                <a:solidFill>
                  <a:srgbClr val="0000FF"/>
                </a:solidFill>
                <a:latin typeface="Arial"/>
                <a:ea typeface="Arial"/>
                <a:cs typeface="Arial"/>
                <a:sym typeface="Arial"/>
              </a:rPr>
              <a:t>AS </a:t>
            </a:r>
            <a:r>
              <a:rPr lang="en" sz="1050">
                <a:solidFill>
                  <a:srgbClr val="808080"/>
                </a:solidFill>
                <a:latin typeface="Arial"/>
                <a:ea typeface="Arial"/>
                <a:cs typeface="Arial"/>
                <a:sym typeface="Arial"/>
              </a:rPr>
              <a:t>(</a:t>
            </a:r>
            <a:endParaRPr sz="1050">
              <a:solidFill>
                <a:srgbClr val="80808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SELECT</a:t>
            </a:r>
            <a:r>
              <a:rPr lang="en" sz="1050">
                <a:solidFill>
                  <a:schemeClr val="dk1"/>
                </a:solidFill>
                <a:latin typeface="Arial"/>
                <a:ea typeface="Arial"/>
                <a:cs typeface="Arial"/>
                <a:sym typeface="Arial"/>
              </a:rPr>
              <a:t> stateRidership</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stateCode</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stateRidership</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totalRidership</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stateEmp</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totalEmployees</a:t>
            </a:r>
            <a:r>
              <a:rPr lang="en" sz="1050">
                <a:solidFill>
                  <a:srgbClr val="808080"/>
                </a:solidFill>
                <a:latin typeface="Arial"/>
                <a:ea typeface="Arial"/>
                <a:cs typeface="Arial"/>
                <a:sym typeface="Arial"/>
              </a:rPr>
              <a:t>,</a:t>
            </a:r>
            <a:endParaRPr sz="1050">
              <a:solidFill>
                <a:srgbClr val="80808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FF00FF"/>
                </a:solidFill>
                <a:latin typeface="Arial"/>
                <a:ea typeface="Arial"/>
                <a:cs typeface="Arial"/>
                <a:sym typeface="Arial"/>
              </a:rPr>
              <a:t>CAST</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stateRidership</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totalRidership </a:t>
            </a:r>
            <a:r>
              <a:rPr lang="en" sz="1050">
                <a:solidFill>
                  <a:srgbClr val="0000FF"/>
                </a:solidFill>
                <a:latin typeface="Arial"/>
                <a:ea typeface="Arial"/>
                <a:cs typeface="Arial"/>
                <a:sym typeface="Arial"/>
              </a:rPr>
              <a:t>AS</a:t>
            </a: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FLOAT</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a:t>
            </a:r>
            <a:r>
              <a:rPr lang="en" sz="1050">
                <a:solidFill>
                  <a:srgbClr val="FF00FF"/>
                </a:solidFill>
                <a:latin typeface="Arial"/>
                <a:ea typeface="Arial"/>
                <a:cs typeface="Arial"/>
                <a:sym typeface="Arial"/>
              </a:rPr>
              <a:t>CAST</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stateEmp</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totalEmployees </a:t>
            </a:r>
            <a:r>
              <a:rPr lang="en" sz="1050">
                <a:solidFill>
                  <a:srgbClr val="0000FF"/>
                </a:solidFill>
                <a:latin typeface="Arial"/>
                <a:ea typeface="Arial"/>
                <a:cs typeface="Arial"/>
                <a:sym typeface="Arial"/>
              </a:rPr>
              <a:t>AS</a:t>
            </a: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FLOAT</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staffingRatio</a:t>
            </a:r>
            <a:endParaRPr sz="10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FROM </a:t>
            </a:r>
            <a:r>
              <a:rPr lang="en" sz="1050">
                <a:solidFill>
                  <a:srgbClr val="808080"/>
                </a:solidFill>
                <a:latin typeface="Arial"/>
                <a:ea typeface="Arial"/>
                <a:cs typeface="Arial"/>
                <a:sym typeface="Arial"/>
              </a:rPr>
              <a:t>(</a:t>
            </a:r>
            <a:r>
              <a:rPr lang="en" sz="1050">
                <a:solidFill>
                  <a:srgbClr val="0000FF"/>
                </a:solidFill>
                <a:latin typeface="Arial"/>
                <a:ea typeface="Arial"/>
                <a:cs typeface="Arial"/>
                <a:sym typeface="Arial"/>
              </a:rPr>
              <a:t>SELECT</a:t>
            </a:r>
            <a:r>
              <a:rPr lang="en" sz="1050">
                <a:solidFill>
                  <a:schemeClr val="dk1"/>
                </a:solidFill>
                <a:latin typeface="Arial"/>
                <a:ea typeface="Arial"/>
                <a:cs typeface="Arial"/>
                <a:sym typeface="Arial"/>
              </a:rPr>
              <a:t> s</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stationStateCode </a:t>
            </a:r>
            <a:r>
              <a:rPr lang="en" sz="1050">
                <a:solidFill>
                  <a:srgbClr val="0000FF"/>
                </a:solidFill>
                <a:latin typeface="Arial"/>
                <a:ea typeface="Arial"/>
                <a:cs typeface="Arial"/>
                <a:sym typeface="Arial"/>
              </a:rPr>
              <a:t>AS</a:t>
            </a:r>
            <a:r>
              <a:rPr lang="en" sz="1050">
                <a:solidFill>
                  <a:schemeClr val="dk1"/>
                </a:solidFill>
                <a:latin typeface="Arial"/>
                <a:ea typeface="Arial"/>
                <a:cs typeface="Arial"/>
                <a:sym typeface="Arial"/>
              </a:rPr>
              <a:t> stateCode</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a:t>
            </a:r>
            <a:r>
              <a:rPr lang="en" sz="1050">
                <a:solidFill>
                  <a:srgbClr val="FF00FF"/>
                </a:solidFill>
                <a:latin typeface="Arial"/>
                <a:ea typeface="Arial"/>
                <a:cs typeface="Arial"/>
                <a:sym typeface="Arial"/>
              </a:rPr>
              <a:t>SUM</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r</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ridershipCount</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AS</a:t>
            </a:r>
            <a:r>
              <a:rPr lang="en" sz="1050">
                <a:solidFill>
                  <a:schemeClr val="dk1"/>
                </a:solidFill>
                <a:latin typeface="Arial"/>
                <a:ea typeface="Arial"/>
                <a:cs typeface="Arial"/>
                <a:sym typeface="Arial"/>
              </a:rPr>
              <a:t> totalRidership</a:t>
            </a:r>
            <a:endParaRPr sz="10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FROM</a:t>
            </a:r>
            <a:r>
              <a:rPr lang="en" sz="1050">
                <a:solidFill>
                  <a:schemeClr val="dk1"/>
                </a:solidFill>
                <a:latin typeface="Arial"/>
                <a:ea typeface="Arial"/>
                <a:cs typeface="Arial"/>
                <a:sym typeface="Arial"/>
              </a:rPr>
              <a:t>[Amtrak.Station] s</a:t>
            </a:r>
            <a:endParaRPr sz="10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808080"/>
                </a:solidFill>
                <a:latin typeface="Arial"/>
                <a:ea typeface="Arial"/>
                <a:cs typeface="Arial"/>
                <a:sym typeface="Arial"/>
              </a:rPr>
              <a:t>JOIN</a:t>
            </a:r>
            <a:r>
              <a:rPr lang="en" sz="1050">
                <a:solidFill>
                  <a:schemeClr val="dk1"/>
                </a:solidFill>
                <a:latin typeface="Arial"/>
                <a:ea typeface="Arial"/>
                <a:cs typeface="Arial"/>
                <a:sym typeface="Arial"/>
              </a:rPr>
              <a:t> [Amtrak.Ridership] r </a:t>
            </a:r>
            <a:r>
              <a:rPr lang="en" sz="1050">
                <a:solidFill>
                  <a:srgbClr val="0000FF"/>
                </a:solidFill>
                <a:latin typeface="Arial"/>
                <a:ea typeface="Arial"/>
                <a:cs typeface="Arial"/>
                <a:sym typeface="Arial"/>
              </a:rPr>
              <a:t>ON</a:t>
            </a:r>
            <a:r>
              <a:rPr lang="en" sz="1050">
                <a:solidFill>
                  <a:schemeClr val="dk1"/>
                </a:solidFill>
                <a:latin typeface="Arial"/>
                <a:ea typeface="Arial"/>
                <a:cs typeface="Arial"/>
                <a:sym typeface="Arial"/>
              </a:rPr>
              <a:t> s</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stationCode </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r</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stationCode</a:t>
            </a:r>
            <a:endParaRPr sz="10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GROUP</a:t>
            </a: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BY</a:t>
            </a:r>
            <a:r>
              <a:rPr lang="en" sz="1050">
                <a:solidFill>
                  <a:schemeClr val="dk1"/>
                </a:solidFill>
                <a:latin typeface="Arial"/>
                <a:ea typeface="Arial"/>
                <a:cs typeface="Arial"/>
                <a:sym typeface="Arial"/>
              </a:rPr>
              <a:t> s</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stationStateCode</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stateRidership</a:t>
            </a:r>
            <a:endParaRPr sz="10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808080"/>
                </a:solidFill>
                <a:latin typeface="Arial"/>
                <a:ea typeface="Arial"/>
                <a:cs typeface="Arial"/>
                <a:sym typeface="Arial"/>
              </a:rPr>
              <a:t>LEFT</a:t>
            </a:r>
            <a:r>
              <a:rPr lang="en" sz="1050">
                <a:solidFill>
                  <a:schemeClr val="dk1"/>
                </a:solidFill>
                <a:latin typeface="Arial"/>
                <a:ea typeface="Arial"/>
                <a:cs typeface="Arial"/>
                <a:sym typeface="Arial"/>
              </a:rPr>
              <a:t> </a:t>
            </a:r>
            <a:r>
              <a:rPr lang="en" sz="1050">
                <a:solidFill>
                  <a:srgbClr val="808080"/>
                </a:solidFill>
                <a:latin typeface="Arial"/>
                <a:ea typeface="Arial"/>
                <a:cs typeface="Arial"/>
                <a:sym typeface="Arial"/>
              </a:rPr>
              <a:t>JOIN</a:t>
            </a:r>
            <a:r>
              <a:rPr lang="en" sz="1050">
                <a:solidFill>
                  <a:srgbClr val="0000FF"/>
                </a:solidFill>
                <a:latin typeface="Arial"/>
                <a:ea typeface="Arial"/>
                <a:cs typeface="Arial"/>
                <a:sym typeface="Arial"/>
              </a:rPr>
              <a:t> </a:t>
            </a:r>
            <a:r>
              <a:rPr lang="en" sz="1050">
                <a:solidFill>
                  <a:srgbClr val="808080"/>
                </a:solidFill>
                <a:latin typeface="Arial"/>
                <a:ea typeface="Arial"/>
                <a:cs typeface="Arial"/>
                <a:sym typeface="Arial"/>
              </a:rPr>
              <a:t>(</a:t>
            </a:r>
            <a:r>
              <a:rPr lang="en" sz="1050">
                <a:solidFill>
                  <a:srgbClr val="0000FF"/>
                </a:solidFill>
                <a:latin typeface="Arial"/>
                <a:ea typeface="Arial"/>
                <a:cs typeface="Arial"/>
                <a:sym typeface="Arial"/>
              </a:rPr>
              <a:t>SELECT</a:t>
            </a:r>
            <a:r>
              <a:rPr lang="en" sz="1050">
                <a:solidFill>
                  <a:schemeClr val="dk1"/>
                </a:solidFill>
                <a:latin typeface="Arial"/>
                <a:ea typeface="Arial"/>
                <a:cs typeface="Arial"/>
                <a:sym typeface="Arial"/>
              </a:rPr>
              <a:t> e</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stateCode </a:t>
            </a:r>
            <a:r>
              <a:rPr lang="en" sz="1050">
                <a:solidFill>
                  <a:srgbClr val="0000FF"/>
                </a:solidFill>
                <a:latin typeface="Arial"/>
                <a:ea typeface="Arial"/>
                <a:cs typeface="Arial"/>
                <a:sym typeface="Arial"/>
              </a:rPr>
              <a:t>AS</a:t>
            </a:r>
            <a:r>
              <a:rPr lang="en" sz="1050">
                <a:solidFill>
                  <a:schemeClr val="dk1"/>
                </a:solidFill>
                <a:latin typeface="Arial"/>
                <a:ea typeface="Arial"/>
                <a:cs typeface="Arial"/>
                <a:sym typeface="Arial"/>
              </a:rPr>
              <a:t> stateCode</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a:t>
            </a:r>
            <a:r>
              <a:rPr lang="en" sz="1050">
                <a:solidFill>
                  <a:srgbClr val="FF00FF"/>
                </a:solidFill>
                <a:latin typeface="Arial"/>
                <a:ea typeface="Arial"/>
                <a:cs typeface="Arial"/>
                <a:sym typeface="Arial"/>
              </a:rPr>
              <a:t>SUM</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e</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empCount</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AS</a:t>
            </a:r>
            <a:r>
              <a:rPr lang="en" sz="1050">
                <a:solidFill>
                  <a:schemeClr val="dk1"/>
                </a:solidFill>
                <a:latin typeface="Arial"/>
                <a:ea typeface="Arial"/>
                <a:cs typeface="Arial"/>
                <a:sym typeface="Arial"/>
              </a:rPr>
              <a:t> totalEmployees</a:t>
            </a:r>
            <a:endParaRPr sz="10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FROM</a:t>
            </a:r>
            <a:r>
              <a:rPr lang="en" sz="1050">
                <a:solidFill>
                  <a:schemeClr val="dk1"/>
                </a:solidFill>
                <a:latin typeface="Arial"/>
                <a:ea typeface="Arial"/>
                <a:cs typeface="Arial"/>
                <a:sym typeface="Arial"/>
              </a:rPr>
              <a:t> [Amtrak.Employment] e</a:t>
            </a:r>
            <a:endParaRPr sz="10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GROUP</a:t>
            </a: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BY</a:t>
            </a:r>
            <a:r>
              <a:rPr lang="en" sz="1050">
                <a:solidFill>
                  <a:schemeClr val="dk1"/>
                </a:solidFill>
                <a:latin typeface="Arial"/>
                <a:ea typeface="Arial"/>
                <a:cs typeface="Arial"/>
                <a:sym typeface="Arial"/>
              </a:rPr>
              <a:t> e</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stateCode</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stateEmp </a:t>
            </a:r>
            <a:r>
              <a:rPr lang="en" sz="1050">
                <a:solidFill>
                  <a:srgbClr val="0000FF"/>
                </a:solidFill>
                <a:latin typeface="Arial"/>
                <a:ea typeface="Arial"/>
                <a:cs typeface="Arial"/>
                <a:sym typeface="Arial"/>
              </a:rPr>
              <a:t>ON</a:t>
            </a:r>
            <a:r>
              <a:rPr lang="en" sz="1050">
                <a:solidFill>
                  <a:schemeClr val="dk1"/>
                </a:solidFill>
                <a:latin typeface="Arial"/>
                <a:ea typeface="Arial"/>
                <a:cs typeface="Arial"/>
                <a:sym typeface="Arial"/>
              </a:rPr>
              <a:t> stateRidership</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stateCode </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stateEmp</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stateCode</a:t>
            </a:r>
            <a:r>
              <a:rPr lang="en" sz="1050">
                <a:solidFill>
                  <a:srgbClr val="808080"/>
                </a:solidFill>
                <a:latin typeface="Arial"/>
                <a:ea typeface="Arial"/>
                <a:cs typeface="Arial"/>
                <a:sym typeface="Arial"/>
              </a:rPr>
              <a:t>),</a:t>
            </a:r>
            <a:endParaRPr sz="1050">
              <a:solidFill>
                <a:srgbClr val="80808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AvgOTP </a:t>
            </a:r>
            <a:r>
              <a:rPr lang="en" sz="1050">
                <a:solidFill>
                  <a:srgbClr val="0000FF"/>
                </a:solidFill>
                <a:latin typeface="Arial"/>
                <a:ea typeface="Arial"/>
                <a:cs typeface="Arial"/>
                <a:sym typeface="Arial"/>
              </a:rPr>
              <a:t>AS </a:t>
            </a:r>
            <a:r>
              <a:rPr lang="en" sz="1050">
                <a:solidFill>
                  <a:srgbClr val="808080"/>
                </a:solidFill>
                <a:latin typeface="Arial"/>
                <a:ea typeface="Arial"/>
                <a:cs typeface="Arial"/>
                <a:sym typeface="Arial"/>
              </a:rPr>
              <a:t>(</a:t>
            </a:r>
            <a:endParaRPr sz="1050">
              <a:solidFill>
                <a:srgbClr val="80808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SELECT</a:t>
            </a:r>
            <a:r>
              <a:rPr lang="en" sz="1050">
                <a:solidFill>
                  <a:schemeClr val="dk1"/>
                </a:solidFill>
                <a:latin typeface="Arial"/>
                <a:ea typeface="Arial"/>
                <a:cs typeface="Arial"/>
                <a:sym typeface="Arial"/>
              </a:rPr>
              <a:t> st</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stateCode</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a:t>
            </a:r>
            <a:r>
              <a:rPr lang="en" sz="1050">
                <a:solidFill>
                  <a:srgbClr val="FF00FF"/>
                </a:solidFill>
                <a:latin typeface="Arial"/>
                <a:ea typeface="Arial"/>
                <a:cs typeface="Arial"/>
                <a:sym typeface="Arial"/>
              </a:rPr>
              <a:t>AVG</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routeAvg</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otpAvg</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AS</a:t>
            </a:r>
            <a:r>
              <a:rPr lang="en" sz="1050">
                <a:solidFill>
                  <a:schemeClr val="dk1"/>
                </a:solidFill>
                <a:latin typeface="Arial"/>
                <a:ea typeface="Arial"/>
                <a:cs typeface="Arial"/>
                <a:sym typeface="Arial"/>
              </a:rPr>
              <a:t> avgOTP</a:t>
            </a:r>
            <a:endParaRPr sz="10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FROM</a:t>
            </a:r>
            <a:r>
              <a:rPr lang="en" sz="1050">
                <a:solidFill>
                  <a:schemeClr val="dk1"/>
                </a:solidFill>
                <a:latin typeface="Arial"/>
                <a:ea typeface="Arial"/>
                <a:cs typeface="Arial"/>
                <a:sym typeface="Arial"/>
              </a:rPr>
              <a:t> [Amtrak.State] st</a:t>
            </a:r>
            <a:endParaRPr sz="10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808080"/>
                </a:solidFill>
                <a:latin typeface="Arial"/>
                <a:ea typeface="Arial"/>
                <a:cs typeface="Arial"/>
                <a:sym typeface="Arial"/>
              </a:rPr>
              <a:t>LEFT</a:t>
            </a:r>
            <a:r>
              <a:rPr lang="en" sz="1050">
                <a:solidFill>
                  <a:schemeClr val="dk1"/>
                </a:solidFill>
                <a:latin typeface="Arial"/>
                <a:ea typeface="Arial"/>
                <a:cs typeface="Arial"/>
                <a:sym typeface="Arial"/>
              </a:rPr>
              <a:t> </a:t>
            </a:r>
            <a:r>
              <a:rPr lang="en" sz="1050">
                <a:solidFill>
                  <a:srgbClr val="808080"/>
                </a:solidFill>
                <a:latin typeface="Arial"/>
                <a:ea typeface="Arial"/>
                <a:cs typeface="Arial"/>
                <a:sym typeface="Arial"/>
              </a:rPr>
              <a:t>JOIN</a:t>
            </a:r>
            <a:endParaRPr sz="1050">
              <a:solidFill>
                <a:srgbClr val="80808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rgbClr val="0000FF"/>
                </a:solidFill>
                <a:latin typeface="Arial"/>
                <a:ea typeface="Arial"/>
                <a:cs typeface="Arial"/>
                <a:sym typeface="Arial"/>
              </a:rPr>
              <a:t>    	</a:t>
            </a:r>
            <a:r>
              <a:rPr lang="en" sz="1050">
                <a:solidFill>
                  <a:srgbClr val="808080"/>
                </a:solidFill>
                <a:latin typeface="Arial"/>
                <a:ea typeface="Arial"/>
                <a:cs typeface="Arial"/>
                <a:sym typeface="Arial"/>
              </a:rPr>
              <a:t>(</a:t>
            </a:r>
            <a:r>
              <a:rPr lang="en" sz="1050">
                <a:solidFill>
                  <a:srgbClr val="0000FF"/>
                </a:solidFill>
                <a:latin typeface="Arial"/>
                <a:ea typeface="Arial"/>
                <a:cs typeface="Arial"/>
                <a:sym typeface="Arial"/>
              </a:rPr>
              <a:t>SELECT</a:t>
            </a:r>
            <a:r>
              <a:rPr lang="en" sz="1050">
                <a:solidFill>
                  <a:schemeClr val="dk1"/>
                </a:solidFill>
                <a:latin typeface="Arial"/>
                <a:ea typeface="Arial"/>
                <a:cs typeface="Arial"/>
                <a:sym typeface="Arial"/>
              </a:rPr>
              <a:t> r</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routeID</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stationStateCode </a:t>
            </a:r>
            <a:r>
              <a:rPr lang="en" sz="1050">
                <a:solidFill>
                  <a:srgbClr val="0000FF"/>
                </a:solidFill>
                <a:latin typeface="Arial"/>
                <a:ea typeface="Arial"/>
                <a:cs typeface="Arial"/>
                <a:sym typeface="Arial"/>
              </a:rPr>
              <a:t>AS</a:t>
            </a:r>
            <a:r>
              <a:rPr lang="en" sz="1050">
                <a:solidFill>
                  <a:schemeClr val="dk1"/>
                </a:solidFill>
                <a:latin typeface="Arial"/>
                <a:ea typeface="Arial"/>
                <a:cs typeface="Arial"/>
                <a:sym typeface="Arial"/>
              </a:rPr>
              <a:t> stateCode</a:t>
            </a:r>
            <a:r>
              <a:rPr lang="en" sz="1050">
                <a:solidFill>
                  <a:srgbClr val="808080"/>
                </a:solidFill>
                <a:latin typeface="Arial"/>
                <a:ea typeface="Arial"/>
                <a:cs typeface="Arial"/>
                <a:sym typeface="Arial"/>
              </a:rPr>
              <a:t>,</a:t>
            </a:r>
            <a:endParaRPr sz="1050">
              <a:solidFill>
                <a:srgbClr val="80808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FF00FF"/>
                </a:solidFill>
                <a:latin typeface="Arial"/>
                <a:ea typeface="Arial"/>
                <a:cs typeface="Arial"/>
                <a:sym typeface="Arial"/>
              </a:rPr>
              <a:t>AVG</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o</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OTP</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AS</a:t>
            </a:r>
            <a:r>
              <a:rPr lang="en" sz="1050">
                <a:solidFill>
                  <a:schemeClr val="dk1"/>
                </a:solidFill>
                <a:latin typeface="Arial"/>
                <a:ea typeface="Arial"/>
                <a:cs typeface="Arial"/>
                <a:sym typeface="Arial"/>
              </a:rPr>
              <a:t> otpAvg</a:t>
            </a:r>
            <a:endParaRPr sz="10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FROM</a:t>
            </a:r>
            <a:r>
              <a:rPr lang="en" sz="1050">
                <a:solidFill>
                  <a:schemeClr val="dk1"/>
                </a:solidFill>
                <a:latin typeface="Arial"/>
                <a:ea typeface="Arial"/>
                <a:cs typeface="Arial"/>
                <a:sym typeface="Arial"/>
              </a:rPr>
              <a:t> [Amtrak.Route] r</a:t>
            </a:r>
            <a:endParaRPr sz="10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808080"/>
                </a:solidFill>
                <a:latin typeface="Arial"/>
                <a:ea typeface="Arial"/>
                <a:cs typeface="Arial"/>
                <a:sym typeface="Arial"/>
              </a:rPr>
              <a:t>JOIN</a:t>
            </a:r>
            <a:r>
              <a:rPr lang="en" sz="1050">
                <a:solidFill>
                  <a:schemeClr val="dk1"/>
                </a:solidFill>
                <a:latin typeface="Arial"/>
                <a:ea typeface="Arial"/>
                <a:cs typeface="Arial"/>
                <a:sym typeface="Arial"/>
              </a:rPr>
              <a:t> [Amtrak.Consist] c </a:t>
            </a:r>
            <a:r>
              <a:rPr lang="en" sz="1050">
                <a:solidFill>
                  <a:srgbClr val="0000FF"/>
                </a:solidFill>
                <a:latin typeface="Arial"/>
                <a:ea typeface="Arial"/>
                <a:cs typeface="Arial"/>
                <a:sym typeface="Arial"/>
              </a:rPr>
              <a:t>ON</a:t>
            </a:r>
            <a:r>
              <a:rPr lang="en" sz="1050">
                <a:solidFill>
                  <a:schemeClr val="dk1"/>
                </a:solidFill>
                <a:latin typeface="Arial"/>
                <a:ea typeface="Arial"/>
                <a:cs typeface="Arial"/>
                <a:sym typeface="Arial"/>
              </a:rPr>
              <a:t> r</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routeID </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c</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routeID</a:t>
            </a:r>
            <a:endParaRPr sz="10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808080"/>
                </a:solidFill>
                <a:latin typeface="Arial"/>
                <a:ea typeface="Arial"/>
                <a:cs typeface="Arial"/>
                <a:sym typeface="Arial"/>
              </a:rPr>
              <a:t>JOIN</a:t>
            </a:r>
            <a:r>
              <a:rPr lang="en" sz="1050">
                <a:solidFill>
                  <a:schemeClr val="dk1"/>
                </a:solidFill>
                <a:latin typeface="Arial"/>
                <a:ea typeface="Arial"/>
                <a:cs typeface="Arial"/>
                <a:sym typeface="Arial"/>
              </a:rPr>
              <a:t> [Amtrak.Station] s </a:t>
            </a:r>
            <a:r>
              <a:rPr lang="en" sz="1050">
                <a:solidFill>
                  <a:srgbClr val="0000FF"/>
                </a:solidFill>
                <a:latin typeface="Arial"/>
                <a:ea typeface="Arial"/>
                <a:cs typeface="Arial"/>
                <a:sym typeface="Arial"/>
              </a:rPr>
              <a:t>ON</a:t>
            </a:r>
            <a:r>
              <a:rPr lang="en" sz="1050">
                <a:solidFill>
                  <a:schemeClr val="dk1"/>
                </a:solidFill>
                <a:latin typeface="Arial"/>
                <a:ea typeface="Arial"/>
                <a:cs typeface="Arial"/>
                <a:sym typeface="Arial"/>
              </a:rPr>
              <a:t> c</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stationCode </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s</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stationCode</a:t>
            </a:r>
            <a:endParaRPr sz="10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808080"/>
                </a:solidFill>
                <a:latin typeface="Arial"/>
                <a:ea typeface="Arial"/>
                <a:cs typeface="Arial"/>
                <a:sym typeface="Arial"/>
              </a:rPr>
              <a:t>JOIN</a:t>
            </a:r>
            <a:r>
              <a:rPr lang="en" sz="1050">
                <a:solidFill>
                  <a:schemeClr val="dk1"/>
                </a:solidFill>
                <a:latin typeface="Arial"/>
                <a:ea typeface="Arial"/>
                <a:cs typeface="Arial"/>
                <a:sym typeface="Arial"/>
              </a:rPr>
              <a:t> [Amtrak.OTP] o </a:t>
            </a:r>
            <a:r>
              <a:rPr lang="en" sz="1050">
                <a:solidFill>
                  <a:srgbClr val="0000FF"/>
                </a:solidFill>
                <a:latin typeface="Arial"/>
                <a:ea typeface="Arial"/>
                <a:cs typeface="Arial"/>
                <a:sym typeface="Arial"/>
              </a:rPr>
              <a:t>ON</a:t>
            </a:r>
            <a:r>
              <a:rPr lang="en" sz="1050">
                <a:solidFill>
                  <a:schemeClr val="dk1"/>
                </a:solidFill>
                <a:latin typeface="Arial"/>
                <a:ea typeface="Arial"/>
                <a:cs typeface="Arial"/>
                <a:sym typeface="Arial"/>
              </a:rPr>
              <a:t> r</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routeID </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o</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routeID</a:t>
            </a:r>
            <a:endParaRPr sz="10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GROUP</a:t>
            </a: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BY</a:t>
            </a:r>
            <a:r>
              <a:rPr lang="en" sz="1050">
                <a:solidFill>
                  <a:schemeClr val="dk1"/>
                </a:solidFill>
                <a:latin typeface="Arial"/>
                <a:ea typeface="Arial"/>
                <a:cs typeface="Arial"/>
                <a:sym typeface="Arial"/>
              </a:rPr>
              <a:t> r</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routeID</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s</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stationStateCode</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routeAvg</a:t>
            </a:r>
            <a:endParaRPr sz="10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ON</a:t>
            </a:r>
            <a:r>
              <a:rPr lang="en" sz="1050">
                <a:solidFill>
                  <a:schemeClr val="dk1"/>
                </a:solidFill>
                <a:latin typeface="Arial"/>
                <a:ea typeface="Arial"/>
                <a:cs typeface="Arial"/>
                <a:sym typeface="Arial"/>
              </a:rPr>
              <a:t> st</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stateCode </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 routeAvg</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stateCode</a:t>
            </a:r>
            <a:endParaRPr sz="10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GROUP</a:t>
            </a:r>
            <a:r>
              <a:rPr lang="en" sz="1050">
                <a:solidFill>
                  <a:schemeClr val="dk1"/>
                </a:solidFill>
                <a:latin typeface="Arial"/>
                <a:ea typeface="Arial"/>
                <a:cs typeface="Arial"/>
                <a:sym typeface="Arial"/>
              </a:rPr>
              <a:t> </a:t>
            </a:r>
            <a:r>
              <a:rPr lang="en" sz="1050">
                <a:solidFill>
                  <a:srgbClr val="0000FF"/>
                </a:solidFill>
                <a:latin typeface="Arial"/>
                <a:ea typeface="Arial"/>
                <a:cs typeface="Arial"/>
                <a:sym typeface="Arial"/>
              </a:rPr>
              <a:t>BY</a:t>
            </a:r>
            <a:r>
              <a:rPr lang="en" sz="1050">
                <a:solidFill>
                  <a:schemeClr val="dk1"/>
                </a:solidFill>
                <a:latin typeface="Arial"/>
                <a:ea typeface="Arial"/>
                <a:cs typeface="Arial"/>
                <a:sym typeface="Arial"/>
              </a:rPr>
              <a:t> st</a:t>
            </a:r>
            <a:r>
              <a:rPr lang="en" sz="1050">
                <a:solidFill>
                  <a:srgbClr val="808080"/>
                </a:solidFill>
                <a:latin typeface="Arial"/>
                <a:ea typeface="Arial"/>
                <a:cs typeface="Arial"/>
                <a:sym typeface="Arial"/>
              </a:rPr>
              <a:t>.</a:t>
            </a:r>
            <a:r>
              <a:rPr lang="en" sz="1050">
                <a:solidFill>
                  <a:schemeClr val="dk1"/>
                </a:solidFill>
                <a:latin typeface="Arial"/>
                <a:ea typeface="Arial"/>
                <a:cs typeface="Arial"/>
                <a:sym typeface="Arial"/>
              </a:rPr>
              <a:t>stateCode</a:t>
            </a:r>
            <a:r>
              <a:rPr lang="en" sz="1050">
                <a:solidFill>
                  <a:srgbClr val="808080"/>
                </a:solidFill>
                <a:latin typeface="Arial"/>
                <a:ea typeface="Arial"/>
                <a:cs typeface="Arial"/>
                <a:sym typeface="Arial"/>
              </a:rPr>
              <a:t>),</a:t>
            </a:r>
            <a:endParaRPr sz="1050">
              <a:solidFill>
                <a:srgbClr val="80808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50">
              <a:solidFill>
                <a:srgbClr val="80808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5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05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000">
              <a:solidFill>
                <a:srgbClr val="0000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86"/>
          <p:cNvSpPr txBox="1"/>
          <p:nvPr/>
        </p:nvSpPr>
        <p:spPr>
          <a:xfrm>
            <a:off x="194350" y="366300"/>
            <a:ext cx="9058200" cy="4410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50" dirty="0" err="1">
                <a:solidFill>
                  <a:schemeClr val="dk1"/>
                </a:solidFill>
              </a:rPr>
              <a:t>NormalizedMetrics</a:t>
            </a:r>
            <a:r>
              <a:rPr lang="en" sz="1050" dirty="0">
                <a:solidFill>
                  <a:schemeClr val="dk1"/>
                </a:solidFill>
              </a:rPr>
              <a:t> </a:t>
            </a:r>
            <a:r>
              <a:rPr lang="en" sz="1050" dirty="0">
                <a:solidFill>
                  <a:srgbClr val="0000FF"/>
                </a:solidFill>
              </a:rPr>
              <a:t>AS </a:t>
            </a:r>
            <a:r>
              <a:rPr lang="en" sz="1050" dirty="0">
                <a:solidFill>
                  <a:srgbClr val="808080"/>
                </a:solidFill>
              </a:rPr>
              <a:t>(</a:t>
            </a:r>
            <a:endParaRPr sz="1050" dirty="0">
              <a:solidFill>
                <a:srgbClr val="808080"/>
              </a:solidFill>
            </a:endParaRPr>
          </a:p>
          <a:p>
            <a:pPr marL="0" lvl="0" indent="0" algn="l" rtl="0">
              <a:lnSpc>
                <a:spcPct val="115000"/>
              </a:lnSpc>
              <a:spcBef>
                <a:spcPts val="0"/>
              </a:spcBef>
              <a:spcAft>
                <a:spcPts val="0"/>
              </a:spcAft>
              <a:buClr>
                <a:schemeClr val="dk1"/>
              </a:buClr>
              <a:buSzPts val="1100"/>
              <a:buFont typeface="Arial"/>
              <a:buNone/>
            </a:pPr>
            <a:r>
              <a:rPr lang="en" sz="1050" dirty="0">
                <a:solidFill>
                  <a:schemeClr val="dk1"/>
                </a:solidFill>
              </a:rPr>
              <a:t>    </a:t>
            </a:r>
            <a:r>
              <a:rPr lang="en" sz="1050" dirty="0">
                <a:solidFill>
                  <a:srgbClr val="0000FF"/>
                </a:solidFill>
              </a:rPr>
              <a:t>SELECT</a:t>
            </a:r>
            <a:r>
              <a:rPr lang="en" sz="1050" dirty="0">
                <a:solidFill>
                  <a:schemeClr val="dk1"/>
                </a:solidFill>
              </a:rPr>
              <a:t> </a:t>
            </a:r>
            <a:r>
              <a:rPr lang="en" sz="1050" dirty="0" err="1">
                <a:solidFill>
                  <a:schemeClr val="dk1"/>
                </a:solidFill>
              </a:rPr>
              <a:t>sr</a:t>
            </a:r>
            <a:r>
              <a:rPr lang="en" sz="1050" dirty="0" err="1">
                <a:solidFill>
                  <a:srgbClr val="808080"/>
                </a:solidFill>
              </a:rPr>
              <a:t>.</a:t>
            </a:r>
            <a:r>
              <a:rPr lang="en" sz="1050" dirty="0" err="1">
                <a:solidFill>
                  <a:schemeClr val="dk1"/>
                </a:solidFill>
              </a:rPr>
              <a:t>stateCode</a:t>
            </a:r>
            <a:r>
              <a:rPr lang="en" sz="1050" dirty="0">
                <a:solidFill>
                  <a:srgbClr val="808080"/>
                </a:solidFill>
              </a:rPr>
              <a:t>,</a:t>
            </a:r>
            <a:r>
              <a:rPr lang="en" sz="1050" dirty="0">
                <a:solidFill>
                  <a:schemeClr val="dk1"/>
                </a:solidFill>
              </a:rPr>
              <a:t> </a:t>
            </a:r>
            <a:r>
              <a:rPr lang="en" sz="1050" dirty="0" err="1">
                <a:solidFill>
                  <a:schemeClr val="dk1"/>
                </a:solidFill>
              </a:rPr>
              <a:t>sr</a:t>
            </a:r>
            <a:r>
              <a:rPr lang="en" sz="1050" dirty="0" err="1">
                <a:solidFill>
                  <a:srgbClr val="808080"/>
                </a:solidFill>
              </a:rPr>
              <a:t>.</a:t>
            </a:r>
            <a:r>
              <a:rPr lang="en" sz="1050" dirty="0" err="1">
                <a:solidFill>
                  <a:schemeClr val="dk1"/>
                </a:solidFill>
              </a:rPr>
              <a:t>staffingRatio</a:t>
            </a:r>
            <a:r>
              <a:rPr lang="en" sz="1050" dirty="0">
                <a:solidFill>
                  <a:srgbClr val="808080"/>
                </a:solidFill>
              </a:rPr>
              <a:t>,</a:t>
            </a:r>
            <a:r>
              <a:rPr lang="en" sz="1050" dirty="0">
                <a:solidFill>
                  <a:schemeClr val="dk1"/>
                </a:solidFill>
              </a:rPr>
              <a:t> </a:t>
            </a:r>
            <a:r>
              <a:rPr lang="en" sz="1050" dirty="0" err="1">
                <a:solidFill>
                  <a:schemeClr val="dk1"/>
                </a:solidFill>
              </a:rPr>
              <a:t>otp</a:t>
            </a:r>
            <a:r>
              <a:rPr lang="en" sz="1050" dirty="0" err="1">
                <a:solidFill>
                  <a:srgbClr val="808080"/>
                </a:solidFill>
              </a:rPr>
              <a:t>.</a:t>
            </a:r>
            <a:r>
              <a:rPr lang="en" sz="1050" dirty="0" err="1">
                <a:solidFill>
                  <a:schemeClr val="dk1"/>
                </a:solidFill>
              </a:rPr>
              <a:t>avgOTP</a:t>
            </a:r>
            <a:r>
              <a:rPr lang="en" sz="1050" dirty="0">
                <a:solidFill>
                  <a:srgbClr val="808080"/>
                </a:solidFill>
              </a:rPr>
              <a:t>,</a:t>
            </a:r>
            <a:endParaRPr sz="1050" dirty="0">
              <a:solidFill>
                <a:srgbClr val="808080"/>
              </a:solidFill>
            </a:endParaRPr>
          </a:p>
          <a:p>
            <a:pPr marL="0" lvl="0" indent="0" algn="l" rtl="0">
              <a:lnSpc>
                <a:spcPct val="115000"/>
              </a:lnSpc>
              <a:spcBef>
                <a:spcPts val="0"/>
              </a:spcBef>
              <a:spcAft>
                <a:spcPts val="0"/>
              </a:spcAft>
              <a:buClr>
                <a:schemeClr val="dk1"/>
              </a:buClr>
              <a:buSzPts val="1100"/>
              <a:buFont typeface="Arial"/>
              <a:buNone/>
            </a:pPr>
            <a:r>
              <a:rPr lang="en" sz="1050" dirty="0">
                <a:solidFill>
                  <a:srgbClr val="0000FF"/>
                </a:solidFill>
              </a:rPr>
              <a:t>        </a:t>
            </a:r>
            <a:r>
              <a:rPr lang="en" sz="1050" dirty="0">
                <a:solidFill>
                  <a:srgbClr val="808080"/>
                </a:solidFill>
              </a:rPr>
              <a:t>(</a:t>
            </a:r>
            <a:r>
              <a:rPr lang="en" sz="1050" dirty="0" err="1">
                <a:solidFill>
                  <a:schemeClr val="dk1"/>
                </a:solidFill>
              </a:rPr>
              <a:t>sr</a:t>
            </a:r>
            <a:r>
              <a:rPr lang="en" sz="1050" dirty="0" err="1">
                <a:solidFill>
                  <a:srgbClr val="808080"/>
                </a:solidFill>
              </a:rPr>
              <a:t>.</a:t>
            </a:r>
            <a:r>
              <a:rPr lang="en" sz="1050" dirty="0" err="1">
                <a:solidFill>
                  <a:schemeClr val="dk1"/>
                </a:solidFill>
              </a:rPr>
              <a:t>staffingRatio</a:t>
            </a:r>
            <a:r>
              <a:rPr lang="en" sz="1050" dirty="0">
                <a:solidFill>
                  <a:schemeClr val="dk1"/>
                </a:solidFill>
              </a:rPr>
              <a:t> </a:t>
            </a:r>
            <a:r>
              <a:rPr lang="en" sz="1050" dirty="0">
                <a:solidFill>
                  <a:srgbClr val="808080"/>
                </a:solidFill>
              </a:rPr>
              <a:t>-</a:t>
            </a:r>
            <a:r>
              <a:rPr lang="en" sz="1050" dirty="0">
                <a:solidFill>
                  <a:schemeClr val="dk1"/>
                </a:solidFill>
              </a:rPr>
              <a:t> </a:t>
            </a:r>
            <a:r>
              <a:rPr lang="en" sz="1050" dirty="0">
                <a:solidFill>
                  <a:srgbClr val="FF00FF"/>
                </a:solidFill>
              </a:rPr>
              <a:t>MIN</a:t>
            </a:r>
            <a:r>
              <a:rPr lang="en" sz="1050" dirty="0">
                <a:solidFill>
                  <a:srgbClr val="808080"/>
                </a:solidFill>
              </a:rPr>
              <a:t>(</a:t>
            </a:r>
            <a:r>
              <a:rPr lang="en" sz="1050" dirty="0" err="1">
                <a:solidFill>
                  <a:schemeClr val="dk1"/>
                </a:solidFill>
              </a:rPr>
              <a:t>sr</a:t>
            </a:r>
            <a:r>
              <a:rPr lang="en" sz="1050" dirty="0" err="1">
                <a:solidFill>
                  <a:srgbClr val="808080"/>
                </a:solidFill>
              </a:rPr>
              <a:t>.</a:t>
            </a:r>
            <a:r>
              <a:rPr lang="en" sz="1050" dirty="0" err="1">
                <a:solidFill>
                  <a:schemeClr val="dk1"/>
                </a:solidFill>
              </a:rPr>
              <a:t>staffingRatio</a:t>
            </a:r>
            <a:r>
              <a:rPr lang="en" sz="1050" dirty="0">
                <a:solidFill>
                  <a:srgbClr val="808080"/>
                </a:solidFill>
              </a:rPr>
              <a:t>)</a:t>
            </a:r>
            <a:r>
              <a:rPr lang="en" sz="1050" dirty="0">
                <a:solidFill>
                  <a:schemeClr val="dk1"/>
                </a:solidFill>
              </a:rPr>
              <a:t> </a:t>
            </a:r>
            <a:r>
              <a:rPr lang="en" sz="1050" dirty="0">
                <a:solidFill>
                  <a:srgbClr val="0000FF"/>
                </a:solidFill>
              </a:rPr>
              <a:t>OVER </a:t>
            </a:r>
            <a:r>
              <a:rPr lang="en" sz="1050" dirty="0">
                <a:solidFill>
                  <a:srgbClr val="808080"/>
                </a:solidFill>
              </a:rPr>
              <a:t>())</a:t>
            </a:r>
            <a:r>
              <a:rPr lang="en" sz="1050" dirty="0">
                <a:solidFill>
                  <a:schemeClr val="dk1"/>
                </a:solidFill>
              </a:rPr>
              <a:t> </a:t>
            </a:r>
            <a:r>
              <a:rPr lang="en" sz="1050" dirty="0">
                <a:solidFill>
                  <a:srgbClr val="808080"/>
                </a:solidFill>
              </a:rPr>
              <a:t>/(</a:t>
            </a:r>
            <a:r>
              <a:rPr lang="en" sz="1050" dirty="0">
                <a:solidFill>
                  <a:srgbClr val="FF00FF"/>
                </a:solidFill>
              </a:rPr>
              <a:t>MAX</a:t>
            </a:r>
            <a:r>
              <a:rPr lang="en" sz="1050" dirty="0">
                <a:solidFill>
                  <a:srgbClr val="808080"/>
                </a:solidFill>
              </a:rPr>
              <a:t>(</a:t>
            </a:r>
            <a:r>
              <a:rPr lang="en" sz="1050" dirty="0" err="1">
                <a:solidFill>
                  <a:schemeClr val="dk1"/>
                </a:solidFill>
              </a:rPr>
              <a:t>sr</a:t>
            </a:r>
            <a:r>
              <a:rPr lang="en" sz="1050" dirty="0" err="1">
                <a:solidFill>
                  <a:srgbClr val="808080"/>
                </a:solidFill>
              </a:rPr>
              <a:t>.</a:t>
            </a:r>
            <a:r>
              <a:rPr lang="en" sz="1050" dirty="0" err="1">
                <a:solidFill>
                  <a:schemeClr val="dk1"/>
                </a:solidFill>
              </a:rPr>
              <a:t>staffingRatio</a:t>
            </a:r>
            <a:r>
              <a:rPr lang="en" sz="1050" dirty="0">
                <a:solidFill>
                  <a:srgbClr val="808080"/>
                </a:solidFill>
              </a:rPr>
              <a:t>)</a:t>
            </a:r>
            <a:r>
              <a:rPr lang="en" sz="1050" dirty="0">
                <a:solidFill>
                  <a:schemeClr val="dk1"/>
                </a:solidFill>
              </a:rPr>
              <a:t> </a:t>
            </a:r>
            <a:r>
              <a:rPr lang="en" sz="1050" dirty="0">
                <a:solidFill>
                  <a:srgbClr val="0000FF"/>
                </a:solidFill>
              </a:rPr>
              <a:t>OVER </a:t>
            </a:r>
            <a:r>
              <a:rPr lang="en" sz="1050" dirty="0">
                <a:solidFill>
                  <a:srgbClr val="808080"/>
                </a:solidFill>
              </a:rPr>
              <a:t>()</a:t>
            </a:r>
            <a:r>
              <a:rPr lang="en" sz="1050" dirty="0">
                <a:solidFill>
                  <a:schemeClr val="dk1"/>
                </a:solidFill>
              </a:rPr>
              <a:t> </a:t>
            </a:r>
            <a:r>
              <a:rPr lang="en" sz="1050" dirty="0">
                <a:solidFill>
                  <a:srgbClr val="808080"/>
                </a:solidFill>
              </a:rPr>
              <a:t>-</a:t>
            </a:r>
            <a:r>
              <a:rPr lang="en" sz="1050" dirty="0">
                <a:solidFill>
                  <a:schemeClr val="dk1"/>
                </a:solidFill>
              </a:rPr>
              <a:t> </a:t>
            </a:r>
            <a:r>
              <a:rPr lang="en" sz="1050" dirty="0">
                <a:solidFill>
                  <a:srgbClr val="FF00FF"/>
                </a:solidFill>
              </a:rPr>
              <a:t>MIN</a:t>
            </a:r>
            <a:r>
              <a:rPr lang="en" sz="1050" dirty="0">
                <a:solidFill>
                  <a:srgbClr val="808080"/>
                </a:solidFill>
              </a:rPr>
              <a:t>(</a:t>
            </a:r>
            <a:r>
              <a:rPr lang="en" sz="1050" dirty="0" err="1">
                <a:solidFill>
                  <a:schemeClr val="dk1"/>
                </a:solidFill>
              </a:rPr>
              <a:t>sr</a:t>
            </a:r>
            <a:r>
              <a:rPr lang="en" sz="1050" dirty="0" err="1">
                <a:solidFill>
                  <a:srgbClr val="808080"/>
                </a:solidFill>
              </a:rPr>
              <a:t>.</a:t>
            </a:r>
            <a:r>
              <a:rPr lang="en" sz="1050" dirty="0" err="1">
                <a:solidFill>
                  <a:schemeClr val="dk1"/>
                </a:solidFill>
              </a:rPr>
              <a:t>staffingRatio</a:t>
            </a:r>
            <a:r>
              <a:rPr lang="en" sz="1050" dirty="0">
                <a:solidFill>
                  <a:srgbClr val="808080"/>
                </a:solidFill>
              </a:rPr>
              <a:t>)</a:t>
            </a:r>
            <a:r>
              <a:rPr lang="en" sz="1050" dirty="0">
                <a:solidFill>
                  <a:schemeClr val="dk1"/>
                </a:solidFill>
              </a:rPr>
              <a:t> </a:t>
            </a:r>
            <a:r>
              <a:rPr lang="en" sz="1050" dirty="0">
                <a:solidFill>
                  <a:srgbClr val="0000FF"/>
                </a:solidFill>
              </a:rPr>
              <a:t>OVER </a:t>
            </a:r>
            <a:r>
              <a:rPr lang="en" sz="1050" dirty="0">
                <a:solidFill>
                  <a:srgbClr val="808080"/>
                </a:solidFill>
              </a:rPr>
              <a:t>()) </a:t>
            </a:r>
            <a:r>
              <a:rPr lang="en" sz="1050" dirty="0">
                <a:solidFill>
                  <a:srgbClr val="0000FF"/>
                </a:solidFill>
              </a:rPr>
              <a:t>AS</a:t>
            </a:r>
            <a:r>
              <a:rPr lang="en" sz="1050" dirty="0">
                <a:solidFill>
                  <a:schemeClr val="dk1"/>
                </a:solidFill>
              </a:rPr>
              <a:t> </a:t>
            </a:r>
            <a:r>
              <a:rPr lang="en" sz="1050" dirty="0" err="1">
                <a:solidFill>
                  <a:schemeClr val="dk1"/>
                </a:solidFill>
              </a:rPr>
              <a:t>normalizedStaffingRatio</a:t>
            </a:r>
            <a:r>
              <a:rPr lang="en" sz="1050" dirty="0">
                <a:solidFill>
                  <a:srgbClr val="808080"/>
                </a:solidFill>
              </a:rPr>
              <a:t>,</a:t>
            </a:r>
            <a:endParaRPr sz="1050" dirty="0">
              <a:solidFill>
                <a:srgbClr val="808080"/>
              </a:solidFill>
            </a:endParaRPr>
          </a:p>
          <a:p>
            <a:pPr marL="0" lvl="0" indent="0" algn="l" rtl="0">
              <a:lnSpc>
                <a:spcPct val="115000"/>
              </a:lnSpc>
              <a:spcBef>
                <a:spcPts val="0"/>
              </a:spcBef>
              <a:spcAft>
                <a:spcPts val="0"/>
              </a:spcAft>
              <a:buClr>
                <a:schemeClr val="dk1"/>
              </a:buClr>
              <a:buSzPts val="1100"/>
              <a:buFont typeface="Arial"/>
              <a:buNone/>
            </a:pPr>
            <a:r>
              <a:rPr lang="en" sz="1050" dirty="0">
                <a:solidFill>
                  <a:srgbClr val="0000FF"/>
                </a:solidFill>
              </a:rPr>
              <a:t>    	</a:t>
            </a:r>
            <a:r>
              <a:rPr lang="en" sz="1050" dirty="0">
                <a:solidFill>
                  <a:srgbClr val="808080"/>
                </a:solidFill>
              </a:rPr>
              <a:t>(</a:t>
            </a:r>
            <a:r>
              <a:rPr lang="en" sz="1050" dirty="0" err="1">
                <a:solidFill>
                  <a:schemeClr val="dk1"/>
                </a:solidFill>
              </a:rPr>
              <a:t>otp</a:t>
            </a:r>
            <a:r>
              <a:rPr lang="en" sz="1050" dirty="0" err="1">
                <a:solidFill>
                  <a:srgbClr val="808080"/>
                </a:solidFill>
              </a:rPr>
              <a:t>.</a:t>
            </a:r>
            <a:r>
              <a:rPr lang="en" sz="1050" dirty="0" err="1">
                <a:solidFill>
                  <a:schemeClr val="dk1"/>
                </a:solidFill>
              </a:rPr>
              <a:t>avgOTP</a:t>
            </a:r>
            <a:r>
              <a:rPr lang="en" sz="1050" dirty="0">
                <a:solidFill>
                  <a:schemeClr val="dk1"/>
                </a:solidFill>
              </a:rPr>
              <a:t> </a:t>
            </a:r>
            <a:r>
              <a:rPr lang="en" sz="1050" dirty="0">
                <a:solidFill>
                  <a:srgbClr val="808080"/>
                </a:solidFill>
              </a:rPr>
              <a:t>-</a:t>
            </a:r>
            <a:r>
              <a:rPr lang="en" sz="1050" dirty="0">
                <a:solidFill>
                  <a:schemeClr val="dk1"/>
                </a:solidFill>
              </a:rPr>
              <a:t> </a:t>
            </a:r>
            <a:r>
              <a:rPr lang="en" sz="1050" dirty="0">
                <a:solidFill>
                  <a:srgbClr val="FF00FF"/>
                </a:solidFill>
              </a:rPr>
              <a:t>MIN</a:t>
            </a:r>
            <a:r>
              <a:rPr lang="en" sz="1050" dirty="0">
                <a:solidFill>
                  <a:srgbClr val="808080"/>
                </a:solidFill>
              </a:rPr>
              <a:t>(</a:t>
            </a:r>
            <a:r>
              <a:rPr lang="en" sz="1050" dirty="0" err="1">
                <a:solidFill>
                  <a:schemeClr val="dk1"/>
                </a:solidFill>
              </a:rPr>
              <a:t>otp</a:t>
            </a:r>
            <a:r>
              <a:rPr lang="en" sz="1050" dirty="0" err="1">
                <a:solidFill>
                  <a:srgbClr val="808080"/>
                </a:solidFill>
              </a:rPr>
              <a:t>.</a:t>
            </a:r>
            <a:r>
              <a:rPr lang="en" sz="1050" dirty="0" err="1">
                <a:solidFill>
                  <a:schemeClr val="dk1"/>
                </a:solidFill>
              </a:rPr>
              <a:t>avgOTP</a:t>
            </a:r>
            <a:r>
              <a:rPr lang="en" sz="1050" dirty="0">
                <a:solidFill>
                  <a:srgbClr val="808080"/>
                </a:solidFill>
              </a:rPr>
              <a:t>)</a:t>
            </a:r>
            <a:r>
              <a:rPr lang="en" sz="1050" dirty="0">
                <a:solidFill>
                  <a:schemeClr val="dk1"/>
                </a:solidFill>
              </a:rPr>
              <a:t> </a:t>
            </a:r>
            <a:r>
              <a:rPr lang="en" sz="1050" dirty="0">
                <a:solidFill>
                  <a:srgbClr val="0000FF"/>
                </a:solidFill>
              </a:rPr>
              <a:t>OVER </a:t>
            </a:r>
            <a:r>
              <a:rPr lang="en" sz="1050" dirty="0">
                <a:solidFill>
                  <a:srgbClr val="808080"/>
                </a:solidFill>
              </a:rPr>
              <a:t>())</a:t>
            </a:r>
            <a:r>
              <a:rPr lang="en" sz="1050" dirty="0">
                <a:solidFill>
                  <a:schemeClr val="dk1"/>
                </a:solidFill>
              </a:rPr>
              <a:t> </a:t>
            </a:r>
            <a:r>
              <a:rPr lang="en" sz="1050" dirty="0">
                <a:solidFill>
                  <a:srgbClr val="808080"/>
                </a:solidFill>
              </a:rPr>
              <a:t>/(</a:t>
            </a:r>
            <a:r>
              <a:rPr lang="en" sz="1050" dirty="0">
                <a:solidFill>
                  <a:srgbClr val="FF00FF"/>
                </a:solidFill>
              </a:rPr>
              <a:t>MAX</a:t>
            </a:r>
            <a:r>
              <a:rPr lang="en" sz="1050" dirty="0">
                <a:solidFill>
                  <a:srgbClr val="808080"/>
                </a:solidFill>
              </a:rPr>
              <a:t>(</a:t>
            </a:r>
            <a:r>
              <a:rPr lang="en" sz="1050" dirty="0" err="1">
                <a:solidFill>
                  <a:schemeClr val="dk1"/>
                </a:solidFill>
              </a:rPr>
              <a:t>otp</a:t>
            </a:r>
            <a:r>
              <a:rPr lang="en" sz="1050" dirty="0" err="1">
                <a:solidFill>
                  <a:srgbClr val="808080"/>
                </a:solidFill>
              </a:rPr>
              <a:t>.</a:t>
            </a:r>
            <a:r>
              <a:rPr lang="en" sz="1050" dirty="0" err="1">
                <a:solidFill>
                  <a:schemeClr val="dk1"/>
                </a:solidFill>
              </a:rPr>
              <a:t>avgOTP</a:t>
            </a:r>
            <a:r>
              <a:rPr lang="en" sz="1050" dirty="0">
                <a:solidFill>
                  <a:srgbClr val="808080"/>
                </a:solidFill>
              </a:rPr>
              <a:t>)</a:t>
            </a:r>
            <a:r>
              <a:rPr lang="en" sz="1050" dirty="0">
                <a:solidFill>
                  <a:schemeClr val="dk1"/>
                </a:solidFill>
              </a:rPr>
              <a:t> </a:t>
            </a:r>
            <a:r>
              <a:rPr lang="en" sz="1050" dirty="0">
                <a:solidFill>
                  <a:srgbClr val="0000FF"/>
                </a:solidFill>
              </a:rPr>
              <a:t>OVER </a:t>
            </a:r>
            <a:r>
              <a:rPr lang="en" sz="1050" dirty="0">
                <a:solidFill>
                  <a:srgbClr val="808080"/>
                </a:solidFill>
              </a:rPr>
              <a:t>()</a:t>
            </a:r>
            <a:r>
              <a:rPr lang="en" sz="1050" dirty="0">
                <a:solidFill>
                  <a:schemeClr val="dk1"/>
                </a:solidFill>
              </a:rPr>
              <a:t> </a:t>
            </a:r>
            <a:r>
              <a:rPr lang="en" sz="1050" dirty="0">
                <a:solidFill>
                  <a:srgbClr val="808080"/>
                </a:solidFill>
              </a:rPr>
              <a:t>-</a:t>
            </a:r>
            <a:r>
              <a:rPr lang="en" sz="1050" dirty="0">
                <a:solidFill>
                  <a:schemeClr val="dk1"/>
                </a:solidFill>
              </a:rPr>
              <a:t> </a:t>
            </a:r>
            <a:r>
              <a:rPr lang="en" sz="1050" dirty="0">
                <a:solidFill>
                  <a:srgbClr val="FF00FF"/>
                </a:solidFill>
              </a:rPr>
              <a:t>MIN</a:t>
            </a:r>
            <a:r>
              <a:rPr lang="en" sz="1050" dirty="0">
                <a:solidFill>
                  <a:srgbClr val="808080"/>
                </a:solidFill>
              </a:rPr>
              <a:t>(</a:t>
            </a:r>
            <a:r>
              <a:rPr lang="en" sz="1050" dirty="0" err="1">
                <a:solidFill>
                  <a:schemeClr val="dk1"/>
                </a:solidFill>
              </a:rPr>
              <a:t>otp</a:t>
            </a:r>
            <a:r>
              <a:rPr lang="en" sz="1050" dirty="0" err="1">
                <a:solidFill>
                  <a:srgbClr val="808080"/>
                </a:solidFill>
              </a:rPr>
              <a:t>.</a:t>
            </a:r>
            <a:r>
              <a:rPr lang="en" sz="1050" dirty="0" err="1">
                <a:solidFill>
                  <a:schemeClr val="dk1"/>
                </a:solidFill>
              </a:rPr>
              <a:t>avgOTP</a:t>
            </a:r>
            <a:r>
              <a:rPr lang="en" sz="1050" dirty="0">
                <a:solidFill>
                  <a:srgbClr val="808080"/>
                </a:solidFill>
              </a:rPr>
              <a:t>)</a:t>
            </a:r>
            <a:r>
              <a:rPr lang="en" sz="1050" dirty="0">
                <a:solidFill>
                  <a:schemeClr val="dk1"/>
                </a:solidFill>
              </a:rPr>
              <a:t> </a:t>
            </a:r>
            <a:r>
              <a:rPr lang="en" sz="1050" dirty="0">
                <a:solidFill>
                  <a:srgbClr val="0000FF"/>
                </a:solidFill>
              </a:rPr>
              <a:t>OVER </a:t>
            </a:r>
            <a:r>
              <a:rPr lang="en" sz="1050" dirty="0">
                <a:solidFill>
                  <a:srgbClr val="808080"/>
                </a:solidFill>
              </a:rPr>
              <a:t>()) </a:t>
            </a:r>
            <a:r>
              <a:rPr lang="en" sz="1050" dirty="0">
                <a:solidFill>
                  <a:srgbClr val="0000FF"/>
                </a:solidFill>
              </a:rPr>
              <a:t>AS</a:t>
            </a:r>
            <a:r>
              <a:rPr lang="en" sz="1050" dirty="0">
                <a:solidFill>
                  <a:schemeClr val="dk1"/>
                </a:solidFill>
              </a:rPr>
              <a:t> </a:t>
            </a:r>
            <a:r>
              <a:rPr lang="en" sz="1050" dirty="0" err="1">
                <a:solidFill>
                  <a:schemeClr val="dk1"/>
                </a:solidFill>
              </a:rPr>
              <a:t>normalizedOTP</a:t>
            </a:r>
            <a:endParaRPr sz="105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50" dirty="0">
                <a:solidFill>
                  <a:schemeClr val="dk1"/>
                </a:solidFill>
              </a:rPr>
              <a:t>    </a:t>
            </a:r>
            <a:r>
              <a:rPr lang="en" sz="1050" dirty="0">
                <a:solidFill>
                  <a:srgbClr val="0000FF"/>
                </a:solidFill>
              </a:rPr>
              <a:t>FROM</a:t>
            </a:r>
            <a:r>
              <a:rPr lang="en" sz="1050" dirty="0">
                <a:solidFill>
                  <a:schemeClr val="dk1"/>
                </a:solidFill>
              </a:rPr>
              <a:t> </a:t>
            </a:r>
            <a:r>
              <a:rPr lang="en" sz="1050" dirty="0" err="1">
                <a:solidFill>
                  <a:schemeClr val="dk1"/>
                </a:solidFill>
              </a:rPr>
              <a:t>StaffingRatio</a:t>
            </a:r>
            <a:r>
              <a:rPr lang="en" sz="1050" dirty="0">
                <a:solidFill>
                  <a:schemeClr val="dk1"/>
                </a:solidFill>
              </a:rPr>
              <a:t> </a:t>
            </a:r>
            <a:r>
              <a:rPr lang="en" sz="1050" dirty="0" err="1">
                <a:solidFill>
                  <a:schemeClr val="dk1"/>
                </a:solidFill>
              </a:rPr>
              <a:t>sr</a:t>
            </a:r>
            <a:endParaRPr sz="105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50" dirty="0">
                <a:solidFill>
                  <a:schemeClr val="dk1"/>
                </a:solidFill>
              </a:rPr>
              <a:t>    </a:t>
            </a:r>
            <a:r>
              <a:rPr lang="en" sz="1050" dirty="0">
                <a:solidFill>
                  <a:srgbClr val="808080"/>
                </a:solidFill>
              </a:rPr>
              <a:t>LEFT</a:t>
            </a:r>
            <a:r>
              <a:rPr lang="en" sz="1050" dirty="0">
                <a:solidFill>
                  <a:schemeClr val="dk1"/>
                </a:solidFill>
              </a:rPr>
              <a:t> </a:t>
            </a:r>
            <a:r>
              <a:rPr lang="en" sz="1050" dirty="0">
                <a:solidFill>
                  <a:srgbClr val="808080"/>
                </a:solidFill>
              </a:rPr>
              <a:t>JOIN</a:t>
            </a:r>
            <a:r>
              <a:rPr lang="en" sz="1050" dirty="0">
                <a:solidFill>
                  <a:schemeClr val="dk1"/>
                </a:solidFill>
              </a:rPr>
              <a:t> </a:t>
            </a:r>
            <a:r>
              <a:rPr lang="en" sz="1050" dirty="0" err="1">
                <a:solidFill>
                  <a:schemeClr val="dk1"/>
                </a:solidFill>
              </a:rPr>
              <a:t>AvgOTP</a:t>
            </a:r>
            <a:r>
              <a:rPr lang="en" sz="1050" dirty="0">
                <a:solidFill>
                  <a:schemeClr val="dk1"/>
                </a:solidFill>
              </a:rPr>
              <a:t> </a:t>
            </a:r>
            <a:r>
              <a:rPr lang="en" sz="1050" dirty="0" err="1">
                <a:solidFill>
                  <a:schemeClr val="dk1"/>
                </a:solidFill>
              </a:rPr>
              <a:t>otp</a:t>
            </a:r>
            <a:r>
              <a:rPr lang="en" sz="1050" dirty="0">
                <a:solidFill>
                  <a:schemeClr val="dk1"/>
                </a:solidFill>
              </a:rPr>
              <a:t> </a:t>
            </a:r>
            <a:r>
              <a:rPr lang="en" sz="1050" dirty="0">
                <a:solidFill>
                  <a:srgbClr val="0000FF"/>
                </a:solidFill>
              </a:rPr>
              <a:t>ON</a:t>
            </a:r>
            <a:r>
              <a:rPr lang="en" sz="1050" dirty="0">
                <a:solidFill>
                  <a:schemeClr val="dk1"/>
                </a:solidFill>
              </a:rPr>
              <a:t> </a:t>
            </a:r>
            <a:r>
              <a:rPr lang="en" sz="1050" dirty="0" err="1">
                <a:solidFill>
                  <a:schemeClr val="dk1"/>
                </a:solidFill>
              </a:rPr>
              <a:t>sr</a:t>
            </a:r>
            <a:r>
              <a:rPr lang="en" sz="1050" dirty="0" err="1">
                <a:solidFill>
                  <a:srgbClr val="808080"/>
                </a:solidFill>
              </a:rPr>
              <a:t>.</a:t>
            </a:r>
            <a:r>
              <a:rPr lang="en" sz="1050" dirty="0" err="1">
                <a:solidFill>
                  <a:schemeClr val="dk1"/>
                </a:solidFill>
              </a:rPr>
              <a:t>stateCode</a:t>
            </a:r>
            <a:r>
              <a:rPr lang="en" sz="1050" dirty="0">
                <a:solidFill>
                  <a:schemeClr val="dk1"/>
                </a:solidFill>
              </a:rPr>
              <a:t> </a:t>
            </a:r>
            <a:r>
              <a:rPr lang="en" sz="1050" dirty="0">
                <a:solidFill>
                  <a:srgbClr val="808080"/>
                </a:solidFill>
              </a:rPr>
              <a:t>=</a:t>
            </a:r>
            <a:r>
              <a:rPr lang="en" sz="1050" dirty="0">
                <a:solidFill>
                  <a:schemeClr val="dk1"/>
                </a:solidFill>
              </a:rPr>
              <a:t> </a:t>
            </a:r>
            <a:r>
              <a:rPr lang="en" sz="1050" dirty="0" err="1">
                <a:solidFill>
                  <a:schemeClr val="dk1"/>
                </a:solidFill>
              </a:rPr>
              <a:t>otp</a:t>
            </a:r>
            <a:r>
              <a:rPr lang="en" sz="1050" dirty="0" err="1">
                <a:solidFill>
                  <a:srgbClr val="808080"/>
                </a:solidFill>
              </a:rPr>
              <a:t>.</a:t>
            </a:r>
            <a:r>
              <a:rPr lang="en" sz="1050" dirty="0" err="1">
                <a:solidFill>
                  <a:schemeClr val="dk1"/>
                </a:solidFill>
              </a:rPr>
              <a:t>stateCode</a:t>
            </a:r>
            <a:r>
              <a:rPr lang="en" sz="1050" dirty="0">
                <a:solidFill>
                  <a:srgbClr val="808080"/>
                </a:solidFill>
              </a:rPr>
              <a:t>)</a:t>
            </a:r>
            <a:endParaRPr sz="1050" dirty="0">
              <a:solidFill>
                <a:srgbClr val="808080"/>
              </a:solidFill>
            </a:endParaRPr>
          </a:p>
          <a:p>
            <a:pPr marL="0" lvl="0" indent="0" algn="l" rtl="0">
              <a:lnSpc>
                <a:spcPct val="115000"/>
              </a:lnSpc>
              <a:spcBef>
                <a:spcPts val="0"/>
              </a:spcBef>
              <a:spcAft>
                <a:spcPts val="0"/>
              </a:spcAft>
              <a:buClr>
                <a:schemeClr val="dk1"/>
              </a:buClr>
              <a:buSzPts val="1100"/>
              <a:buFont typeface="Arial"/>
              <a:buNone/>
            </a:pPr>
            <a:r>
              <a:rPr lang="en" sz="1050" dirty="0">
                <a:solidFill>
                  <a:schemeClr val="dk1"/>
                </a:solidFill>
              </a:rPr>
              <a:t> </a:t>
            </a:r>
            <a:endParaRPr sz="105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50" dirty="0">
                <a:solidFill>
                  <a:srgbClr val="0000FF"/>
                </a:solidFill>
              </a:rPr>
              <a:t>SELECT</a:t>
            </a:r>
            <a:r>
              <a:rPr lang="en" sz="1050" dirty="0">
                <a:solidFill>
                  <a:schemeClr val="dk1"/>
                </a:solidFill>
              </a:rPr>
              <a:t> </a:t>
            </a:r>
            <a:r>
              <a:rPr lang="en" sz="1050" dirty="0" err="1">
                <a:solidFill>
                  <a:schemeClr val="dk1"/>
                </a:solidFill>
              </a:rPr>
              <a:t>RankedNM</a:t>
            </a:r>
            <a:r>
              <a:rPr lang="en" sz="1050" dirty="0">
                <a:solidFill>
                  <a:schemeClr val="dk1"/>
                </a:solidFill>
              </a:rPr>
              <a:t>.[State Name], </a:t>
            </a:r>
            <a:r>
              <a:rPr lang="en" sz="1050" dirty="0" err="1">
                <a:solidFill>
                  <a:schemeClr val="dk1"/>
                </a:solidFill>
              </a:rPr>
              <a:t>RankedNM</a:t>
            </a:r>
            <a:r>
              <a:rPr lang="en" sz="1050" dirty="0">
                <a:solidFill>
                  <a:schemeClr val="dk1"/>
                </a:solidFill>
              </a:rPr>
              <a:t>.[Normalized Staffing Ratio], </a:t>
            </a:r>
            <a:r>
              <a:rPr lang="en" sz="1050" dirty="0" err="1">
                <a:solidFill>
                  <a:schemeClr val="dk1"/>
                </a:solidFill>
              </a:rPr>
              <a:t>RankedNM</a:t>
            </a:r>
            <a:r>
              <a:rPr lang="en" sz="1050" dirty="0">
                <a:solidFill>
                  <a:schemeClr val="dk1"/>
                </a:solidFill>
              </a:rPr>
              <a:t>.[Normalized OTP], </a:t>
            </a:r>
            <a:r>
              <a:rPr lang="en" sz="1050" dirty="0" err="1">
                <a:solidFill>
                  <a:schemeClr val="dk1"/>
                </a:solidFill>
              </a:rPr>
              <a:t>RankedNM</a:t>
            </a:r>
            <a:r>
              <a:rPr lang="en" sz="1050" dirty="0">
                <a:solidFill>
                  <a:schemeClr val="dk1"/>
                </a:solidFill>
              </a:rPr>
              <a:t>.[Operational Efficiency Score]</a:t>
            </a:r>
            <a:endParaRPr sz="1050" dirty="0">
              <a:solidFill>
                <a:srgbClr val="808080"/>
              </a:solidFill>
            </a:endParaRPr>
          </a:p>
          <a:p>
            <a:pPr marL="0" lvl="0" indent="0" algn="l" rtl="0">
              <a:lnSpc>
                <a:spcPct val="115000"/>
              </a:lnSpc>
              <a:spcBef>
                <a:spcPts val="0"/>
              </a:spcBef>
              <a:spcAft>
                <a:spcPts val="0"/>
              </a:spcAft>
              <a:buClr>
                <a:schemeClr val="dk1"/>
              </a:buClr>
              <a:buSzPts val="1100"/>
              <a:buFont typeface="Arial"/>
              <a:buNone/>
            </a:pPr>
            <a:r>
              <a:rPr lang="en" sz="1050" dirty="0">
                <a:solidFill>
                  <a:srgbClr val="0000FF"/>
                </a:solidFill>
              </a:rPr>
              <a:t>FROM </a:t>
            </a:r>
            <a:r>
              <a:rPr lang="en" sz="1050" dirty="0">
                <a:solidFill>
                  <a:srgbClr val="808080"/>
                </a:solidFill>
              </a:rPr>
              <a:t>(</a:t>
            </a:r>
            <a:endParaRPr sz="1050" dirty="0">
              <a:solidFill>
                <a:srgbClr val="808080"/>
              </a:solidFill>
            </a:endParaRPr>
          </a:p>
          <a:p>
            <a:pPr marL="0" lvl="0" indent="457200" algn="l" rtl="0">
              <a:lnSpc>
                <a:spcPct val="115000"/>
              </a:lnSpc>
              <a:spcBef>
                <a:spcPts val="0"/>
              </a:spcBef>
              <a:spcAft>
                <a:spcPts val="0"/>
              </a:spcAft>
              <a:buClr>
                <a:schemeClr val="dk1"/>
              </a:buClr>
              <a:buSzPts val="1100"/>
              <a:buFont typeface="Arial"/>
              <a:buNone/>
            </a:pPr>
            <a:r>
              <a:rPr lang="en" sz="1050" dirty="0">
                <a:solidFill>
                  <a:srgbClr val="0000FF"/>
                </a:solidFill>
              </a:rPr>
              <a:t>SELECT</a:t>
            </a:r>
            <a:r>
              <a:rPr lang="en" sz="1050" dirty="0">
                <a:solidFill>
                  <a:schemeClr val="dk1"/>
                </a:solidFill>
              </a:rPr>
              <a:t> NM</a:t>
            </a:r>
            <a:r>
              <a:rPr lang="en" sz="1050" dirty="0">
                <a:solidFill>
                  <a:srgbClr val="808080"/>
                </a:solidFill>
              </a:rPr>
              <a:t>.*, </a:t>
            </a:r>
            <a:r>
              <a:rPr lang="en" sz="1050" dirty="0">
                <a:solidFill>
                  <a:srgbClr val="FF00FF"/>
                </a:solidFill>
              </a:rPr>
              <a:t>RANK</a:t>
            </a:r>
            <a:r>
              <a:rPr lang="en" sz="1050" dirty="0">
                <a:solidFill>
                  <a:srgbClr val="808080"/>
                </a:solidFill>
              </a:rPr>
              <a:t>()</a:t>
            </a:r>
            <a:r>
              <a:rPr lang="en" sz="1050" dirty="0">
                <a:solidFill>
                  <a:schemeClr val="dk1"/>
                </a:solidFill>
              </a:rPr>
              <a:t> </a:t>
            </a:r>
            <a:r>
              <a:rPr lang="en" sz="1050" dirty="0">
                <a:solidFill>
                  <a:srgbClr val="0000FF"/>
                </a:solidFill>
              </a:rPr>
              <a:t>OVER </a:t>
            </a:r>
            <a:r>
              <a:rPr lang="en" sz="1050" dirty="0">
                <a:solidFill>
                  <a:srgbClr val="808080"/>
                </a:solidFill>
              </a:rPr>
              <a:t>(</a:t>
            </a:r>
            <a:r>
              <a:rPr lang="en" sz="1050" dirty="0">
                <a:solidFill>
                  <a:srgbClr val="0000FF"/>
                </a:solidFill>
              </a:rPr>
              <a:t>ORDER</a:t>
            </a:r>
            <a:r>
              <a:rPr lang="en" sz="1050" dirty="0">
                <a:solidFill>
                  <a:schemeClr val="dk1"/>
                </a:solidFill>
              </a:rPr>
              <a:t> </a:t>
            </a:r>
            <a:r>
              <a:rPr lang="en" sz="1050" dirty="0">
                <a:solidFill>
                  <a:srgbClr val="0000FF"/>
                </a:solidFill>
              </a:rPr>
              <a:t>BY</a:t>
            </a:r>
            <a:r>
              <a:rPr lang="en" sz="1050" dirty="0">
                <a:solidFill>
                  <a:schemeClr val="dk1"/>
                </a:solidFill>
              </a:rPr>
              <a:t> NM</a:t>
            </a:r>
            <a:r>
              <a:rPr lang="en" sz="1050" dirty="0">
                <a:solidFill>
                  <a:srgbClr val="808080"/>
                </a:solidFill>
              </a:rPr>
              <a:t>.</a:t>
            </a:r>
            <a:r>
              <a:rPr lang="en" sz="1050" dirty="0">
                <a:solidFill>
                  <a:schemeClr val="dk1"/>
                </a:solidFill>
              </a:rPr>
              <a:t>[Combined Score] </a:t>
            </a:r>
            <a:r>
              <a:rPr lang="en" sz="1050" dirty="0">
                <a:solidFill>
                  <a:srgbClr val="0000FF"/>
                </a:solidFill>
              </a:rPr>
              <a:t>DESC</a:t>
            </a:r>
            <a:r>
              <a:rPr lang="en" sz="1050" dirty="0">
                <a:solidFill>
                  <a:srgbClr val="808080"/>
                </a:solidFill>
              </a:rPr>
              <a:t>)</a:t>
            </a:r>
            <a:r>
              <a:rPr lang="en" sz="1050" dirty="0">
                <a:solidFill>
                  <a:schemeClr val="dk1"/>
                </a:solidFill>
              </a:rPr>
              <a:t> </a:t>
            </a:r>
            <a:r>
              <a:rPr lang="en" sz="1050" dirty="0">
                <a:solidFill>
                  <a:srgbClr val="0000FF"/>
                </a:solidFill>
              </a:rPr>
              <a:t>AS</a:t>
            </a:r>
            <a:r>
              <a:rPr lang="en" sz="1050" dirty="0">
                <a:solidFill>
                  <a:schemeClr val="dk1"/>
                </a:solidFill>
              </a:rPr>
              <a:t> Ranking</a:t>
            </a:r>
            <a:endParaRPr sz="1050" dirty="0">
              <a:solidFill>
                <a:schemeClr val="dk1"/>
              </a:solidFill>
            </a:endParaRPr>
          </a:p>
          <a:p>
            <a:pPr marL="0" lvl="0" indent="457200" algn="l" rtl="0">
              <a:lnSpc>
                <a:spcPct val="115000"/>
              </a:lnSpc>
              <a:spcBef>
                <a:spcPts val="0"/>
              </a:spcBef>
              <a:spcAft>
                <a:spcPts val="0"/>
              </a:spcAft>
              <a:buClr>
                <a:schemeClr val="dk1"/>
              </a:buClr>
              <a:buSzPts val="1100"/>
              <a:buFont typeface="Arial"/>
              <a:buNone/>
            </a:pPr>
            <a:r>
              <a:rPr lang="en" sz="1050" dirty="0">
                <a:solidFill>
                  <a:srgbClr val="0000FF"/>
                </a:solidFill>
              </a:rPr>
              <a:t>FROM </a:t>
            </a:r>
            <a:r>
              <a:rPr lang="en" sz="1050" dirty="0">
                <a:solidFill>
                  <a:srgbClr val="808080"/>
                </a:solidFill>
              </a:rPr>
              <a:t>(</a:t>
            </a:r>
            <a:endParaRPr sz="1050" dirty="0">
              <a:solidFill>
                <a:srgbClr val="808080"/>
              </a:solidFill>
            </a:endParaRPr>
          </a:p>
          <a:p>
            <a:pPr marL="0" lvl="0" indent="0" algn="l" rtl="0">
              <a:lnSpc>
                <a:spcPct val="115000"/>
              </a:lnSpc>
              <a:spcBef>
                <a:spcPts val="0"/>
              </a:spcBef>
              <a:spcAft>
                <a:spcPts val="0"/>
              </a:spcAft>
              <a:buClr>
                <a:schemeClr val="dk1"/>
              </a:buClr>
              <a:buSzPts val="1100"/>
              <a:buFont typeface="Arial"/>
              <a:buNone/>
            </a:pPr>
            <a:r>
              <a:rPr lang="en" sz="1050" dirty="0">
                <a:solidFill>
                  <a:schemeClr val="dk1"/>
                </a:solidFill>
              </a:rPr>
              <a:t>    	</a:t>
            </a:r>
            <a:r>
              <a:rPr lang="en" sz="1050" dirty="0">
                <a:solidFill>
                  <a:srgbClr val="0000FF"/>
                </a:solidFill>
              </a:rPr>
              <a:t>SELECT</a:t>
            </a:r>
            <a:r>
              <a:rPr lang="en" sz="1050" dirty="0">
                <a:solidFill>
                  <a:schemeClr val="dk1"/>
                </a:solidFill>
              </a:rPr>
              <a:t> </a:t>
            </a:r>
            <a:r>
              <a:rPr lang="en" sz="1050" dirty="0" err="1">
                <a:solidFill>
                  <a:schemeClr val="dk1"/>
                </a:solidFill>
              </a:rPr>
              <a:t>s</a:t>
            </a:r>
            <a:r>
              <a:rPr lang="en" sz="1050" dirty="0" err="1">
                <a:solidFill>
                  <a:srgbClr val="808080"/>
                </a:solidFill>
              </a:rPr>
              <a:t>.</a:t>
            </a:r>
            <a:r>
              <a:rPr lang="en" sz="1050" dirty="0" err="1">
                <a:solidFill>
                  <a:schemeClr val="dk1"/>
                </a:solidFill>
              </a:rPr>
              <a:t>stateName</a:t>
            </a:r>
            <a:r>
              <a:rPr lang="en" sz="1050" dirty="0">
                <a:solidFill>
                  <a:schemeClr val="dk1"/>
                </a:solidFill>
              </a:rPr>
              <a:t> </a:t>
            </a:r>
            <a:r>
              <a:rPr lang="en" sz="1050" dirty="0">
                <a:solidFill>
                  <a:srgbClr val="0000FF"/>
                </a:solidFill>
              </a:rPr>
              <a:t>AS</a:t>
            </a:r>
            <a:r>
              <a:rPr lang="en" sz="1050" dirty="0">
                <a:solidFill>
                  <a:schemeClr val="dk1"/>
                </a:solidFill>
              </a:rPr>
              <a:t> </a:t>
            </a:r>
            <a:r>
              <a:rPr lang="en" sz="1050" dirty="0">
                <a:solidFill>
                  <a:srgbClr val="FF0000"/>
                </a:solidFill>
              </a:rPr>
              <a:t>'State Name'</a:t>
            </a:r>
            <a:r>
              <a:rPr lang="en" sz="1050" dirty="0">
                <a:solidFill>
                  <a:srgbClr val="808080"/>
                </a:solidFill>
              </a:rPr>
              <a:t>,</a:t>
            </a:r>
            <a:endParaRPr sz="1050" dirty="0">
              <a:solidFill>
                <a:srgbClr val="808080"/>
              </a:solidFill>
            </a:endParaRPr>
          </a:p>
          <a:p>
            <a:pPr marL="0" lvl="0" indent="0" algn="l" rtl="0">
              <a:lnSpc>
                <a:spcPct val="115000"/>
              </a:lnSpc>
              <a:spcBef>
                <a:spcPts val="0"/>
              </a:spcBef>
              <a:spcAft>
                <a:spcPts val="0"/>
              </a:spcAft>
              <a:buClr>
                <a:schemeClr val="dk1"/>
              </a:buClr>
              <a:buSzPts val="1100"/>
              <a:buFont typeface="Arial"/>
              <a:buNone/>
            </a:pPr>
            <a:r>
              <a:rPr lang="en" sz="1050" dirty="0">
                <a:solidFill>
                  <a:schemeClr val="dk1"/>
                </a:solidFill>
              </a:rPr>
              <a:t>       	</a:t>
            </a:r>
            <a:r>
              <a:rPr lang="en" sz="1050" dirty="0">
                <a:solidFill>
                  <a:srgbClr val="FF00FF"/>
                </a:solidFill>
              </a:rPr>
              <a:t>FORMAT</a:t>
            </a:r>
            <a:r>
              <a:rPr lang="en" sz="1050" dirty="0">
                <a:solidFill>
                  <a:srgbClr val="808080"/>
                </a:solidFill>
              </a:rPr>
              <a:t>(</a:t>
            </a:r>
            <a:r>
              <a:rPr lang="en" sz="1050" dirty="0" err="1">
                <a:solidFill>
                  <a:schemeClr val="dk1"/>
                </a:solidFill>
              </a:rPr>
              <a:t>nm</a:t>
            </a:r>
            <a:r>
              <a:rPr lang="en" sz="1050" dirty="0" err="1">
                <a:solidFill>
                  <a:srgbClr val="808080"/>
                </a:solidFill>
              </a:rPr>
              <a:t>.</a:t>
            </a:r>
            <a:r>
              <a:rPr lang="en" sz="1050" dirty="0" err="1">
                <a:solidFill>
                  <a:schemeClr val="dk1"/>
                </a:solidFill>
              </a:rPr>
              <a:t>normalizedStaffingRatio</a:t>
            </a:r>
            <a:r>
              <a:rPr lang="en" sz="1050" dirty="0">
                <a:solidFill>
                  <a:srgbClr val="808080"/>
                </a:solidFill>
              </a:rPr>
              <a:t>,</a:t>
            </a:r>
            <a:r>
              <a:rPr lang="en" sz="1050" dirty="0">
                <a:solidFill>
                  <a:schemeClr val="dk1"/>
                </a:solidFill>
              </a:rPr>
              <a:t> </a:t>
            </a:r>
            <a:r>
              <a:rPr lang="en" sz="1050" dirty="0">
                <a:solidFill>
                  <a:srgbClr val="FF0000"/>
                </a:solidFill>
              </a:rPr>
              <a:t>'N2'</a:t>
            </a:r>
            <a:r>
              <a:rPr lang="en" sz="1050" dirty="0">
                <a:solidFill>
                  <a:srgbClr val="808080"/>
                </a:solidFill>
              </a:rPr>
              <a:t>)</a:t>
            </a:r>
            <a:r>
              <a:rPr lang="en" sz="1050" dirty="0">
                <a:solidFill>
                  <a:schemeClr val="dk1"/>
                </a:solidFill>
              </a:rPr>
              <a:t> </a:t>
            </a:r>
            <a:r>
              <a:rPr lang="en" sz="1050" dirty="0">
                <a:solidFill>
                  <a:srgbClr val="0000FF"/>
                </a:solidFill>
              </a:rPr>
              <a:t>AS</a:t>
            </a:r>
            <a:r>
              <a:rPr lang="en" sz="1050" dirty="0">
                <a:solidFill>
                  <a:schemeClr val="dk1"/>
                </a:solidFill>
              </a:rPr>
              <a:t> </a:t>
            </a:r>
            <a:r>
              <a:rPr lang="en" sz="1050" dirty="0">
                <a:solidFill>
                  <a:srgbClr val="FF0000"/>
                </a:solidFill>
              </a:rPr>
              <a:t>'Normalized Staffing Ratio'</a:t>
            </a:r>
            <a:r>
              <a:rPr lang="en" sz="1050" dirty="0">
                <a:solidFill>
                  <a:srgbClr val="808080"/>
                </a:solidFill>
              </a:rPr>
              <a:t>,</a:t>
            </a:r>
            <a:endParaRPr sz="1050" dirty="0">
              <a:solidFill>
                <a:srgbClr val="808080"/>
              </a:solidFill>
            </a:endParaRPr>
          </a:p>
          <a:p>
            <a:pPr marL="0" lvl="0" indent="0" algn="l" rtl="0">
              <a:lnSpc>
                <a:spcPct val="115000"/>
              </a:lnSpc>
              <a:spcBef>
                <a:spcPts val="0"/>
              </a:spcBef>
              <a:spcAft>
                <a:spcPts val="0"/>
              </a:spcAft>
              <a:buClr>
                <a:schemeClr val="dk1"/>
              </a:buClr>
              <a:buSzPts val="1100"/>
              <a:buFont typeface="Arial"/>
              <a:buNone/>
            </a:pPr>
            <a:r>
              <a:rPr lang="en" sz="1050" dirty="0">
                <a:solidFill>
                  <a:schemeClr val="dk1"/>
                </a:solidFill>
              </a:rPr>
              <a:t>       	</a:t>
            </a:r>
            <a:r>
              <a:rPr lang="en" sz="1050" dirty="0">
                <a:solidFill>
                  <a:srgbClr val="FF00FF"/>
                </a:solidFill>
              </a:rPr>
              <a:t>FORMAT</a:t>
            </a:r>
            <a:r>
              <a:rPr lang="en" sz="1050" dirty="0">
                <a:solidFill>
                  <a:srgbClr val="808080"/>
                </a:solidFill>
              </a:rPr>
              <a:t>(</a:t>
            </a:r>
            <a:r>
              <a:rPr lang="en" sz="1050" dirty="0" err="1">
                <a:solidFill>
                  <a:schemeClr val="dk1"/>
                </a:solidFill>
              </a:rPr>
              <a:t>nm</a:t>
            </a:r>
            <a:r>
              <a:rPr lang="en" sz="1050" dirty="0" err="1">
                <a:solidFill>
                  <a:srgbClr val="808080"/>
                </a:solidFill>
              </a:rPr>
              <a:t>.</a:t>
            </a:r>
            <a:r>
              <a:rPr lang="en" sz="1050" dirty="0" err="1">
                <a:solidFill>
                  <a:schemeClr val="dk1"/>
                </a:solidFill>
              </a:rPr>
              <a:t>normalizedOTP</a:t>
            </a:r>
            <a:r>
              <a:rPr lang="en" sz="1050" dirty="0">
                <a:solidFill>
                  <a:srgbClr val="808080"/>
                </a:solidFill>
              </a:rPr>
              <a:t>,</a:t>
            </a:r>
            <a:r>
              <a:rPr lang="en" sz="1050" dirty="0">
                <a:solidFill>
                  <a:schemeClr val="dk1"/>
                </a:solidFill>
              </a:rPr>
              <a:t> </a:t>
            </a:r>
            <a:r>
              <a:rPr lang="en" sz="1050" dirty="0">
                <a:solidFill>
                  <a:srgbClr val="FF0000"/>
                </a:solidFill>
              </a:rPr>
              <a:t>'N2'</a:t>
            </a:r>
            <a:r>
              <a:rPr lang="en" sz="1050" dirty="0">
                <a:solidFill>
                  <a:srgbClr val="808080"/>
                </a:solidFill>
              </a:rPr>
              <a:t>)</a:t>
            </a:r>
            <a:r>
              <a:rPr lang="en" sz="1050" dirty="0">
                <a:solidFill>
                  <a:schemeClr val="dk1"/>
                </a:solidFill>
              </a:rPr>
              <a:t> </a:t>
            </a:r>
            <a:r>
              <a:rPr lang="en" sz="1050" dirty="0">
                <a:solidFill>
                  <a:srgbClr val="0000FF"/>
                </a:solidFill>
              </a:rPr>
              <a:t>AS</a:t>
            </a:r>
            <a:r>
              <a:rPr lang="en" sz="1050" dirty="0">
                <a:solidFill>
                  <a:schemeClr val="dk1"/>
                </a:solidFill>
              </a:rPr>
              <a:t> </a:t>
            </a:r>
            <a:r>
              <a:rPr lang="en" sz="1050" dirty="0">
                <a:solidFill>
                  <a:srgbClr val="FF0000"/>
                </a:solidFill>
              </a:rPr>
              <a:t>'Normalized OTP'</a:t>
            </a:r>
            <a:r>
              <a:rPr lang="en" sz="1050" dirty="0">
                <a:solidFill>
                  <a:srgbClr val="808080"/>
                </a:solidFill>
              </a:rPr>
              <a:t>,</a:t>
            </a:r>
            <a:endParaRPr sz="1050" dirty="0">
              <a:solidFill>
                <a:srgbClr val="808080"/>
              </a:solidFill>
            </a:endParaRPr>
          </a:p>
          <a:p>
            <a:pPr marL="0" lvl="0" indent="0" algn="l" rtl="0">
              <a:lnSpc>
                <a:spcPct val="115000"/>
              </a:lnSpc>
              <a:spcBef>
                <a:spcPts val="0"/>
              </a:spcBef>
              <a:spcAft>
                <a:spcPts val="0"/>
              </a:spcAft>
              <a:buClr>
                <a:schemeClr val="dk1"/>
              </a:buClr>
              <a:buSzPts val="1100"/>
              <a:buFont typeface="Arial"/>
              <a:buNone/>
            </a:pPr>
            <a:r>
              <a:rPr lang="en" sz="1050" dirty="0">
                <a:solidFill>
                  <a:schemeClr val="dk1"/>
                </a:solidFill>
              </a:rPr>
              <a:t>       	</a:t>
            </a:r>
            <a:r>
              <a:rPr lang="en" sz="1050" dirty="0">
                <a:solidFill>
                  <a:srgbClr val="FF00FF"/>
                </a:solidFill>
              </a:rPr>
              <a:t>FORMAT</a:t>
            </a:r>
            <a:r>
              <a:rPr lang="en" sz="1050" dirty="0">
                <a:solidFill>
                  <a:srgbClr val="808080"/>
                </a:solidFill>
              </a:rPr>
              <a:t>(</a:t>
            </a:r>
            <a:r>
              <a:rPr lang="en" sz="1050" dirty="0" err="1">
                <a:solidFill>
                  <a:schemeClr val="dk1"/>
                </a:solidFill>
              </a:rPr>
              <a:t>nm</a:t>
            </a:r>
            <a:r>
              <a:rPr lang="en" sz="1050" dirty="0" err="1">
                <a:solidFill>
                  <a:srgbClr val="808080"/>
                </a:solidFill>
              </a:rPr>
              <a:t>.</a:t>
            </a:r>
            <a:r>
              <a:rPr lang="en" sz="1050" dirty="0" err="1">
                <a:solidFill>
                  <a:schemeClr val="dk1"/>
                </a:solidFill>
              </a:rPr>
              <a:t>normalizedStaffingRatio</a:t>
            </a:r>
            <a:r>
              <a:rPr lang="en" sz="1050" dirty="0">
                <a:solidFill>
                  <a:schemeClr val="dk1"/>
                </a:solidFill>
              </a:rPr>
              <a:t> </a:t>
            </a:r>
            <a:r>
              <a:rPr lang="en" sz="1050" dirty="0">
                <a:solidFill>
                  <a:srgbClr val="808080"/>
                </a:solidFill>
              </a:rPr>
              <a:t>+</a:t>
            </a:r>
            <a:r>
              <a:rPr lang="en" sz="1050" dirty="0">
                <a:solidFill>
                  <a:schemeClr val="dk1"/>
                </a:solidFill>
              </a:rPr>
              <a:t> </a:t>
            </a:r>
            <a:r>
              <a:rPr lang="en" sz="1050" dirty="0" err="1">
                <a:solidFill>
                  <a:schemeClr val="dk1"/>
                </a:solidFill>
              </a:rPr>
              <a:t>nm</a:t>
            </a:r>
            <a:r>
              <a:rPr lang="en" sz="1050" dirty="0" err="1">
                <a:solidFill>
                  <a:srgbClr val="808080"/>
                </a:solidFill>
              </a:rPr>
              <a:t>.</a:t>
            </a:r>
            <a:r>
              <a:rPr lang="en" sz="1050" dirty="0" err="1">
                <a:solidFill>
                  <a:schemeClr val="dk1"/>
                </a:solidFill>
              </a:rPr>
              <a:t>normalizedOTP</a:t>
            </a:r>
            <a:r>
              <a:rPr lang="en" sz="1050" dirty="0">
                <a:solidFill>
                  <a:srgbClr val="808080"/>
                </a:solidFill>
              </a:rPr>
              <a:t>,</a:t>
            </a:r>
            <a:r>
              <a:rPr lang="en" sz="1050" dirty="0">
                <a:solidFill>
                  <a:schemeClr val="dk1"/>
                </a:solidFill>
              </a:rPr>
              <a:t> </a:t>
            </a:r>
            <a:r>
              <a:rPr lang="en" sz="1050" dirty="0">
                <a:solidFill>
                  <a:srgbClr val="FF0000"/>
                </a:solidFill>
              </a:rPr>
              <a:t>'N2'</a:t>
            </a:r>
            <a:r>
              <a:rPr lang="en" sz="1050" dirty="0">
                <a:solidFill>
                  <a:srgbClr val="808080"/>
                </a:solidFill>
              </a:rPr>
              <a:t>)</a:t>
            </a:r>
            <a:r>
              <a:rPr lang="en" sz="1050" dirty="0">
                <a:solidFill>
                  <a:schemeClr val="dk1"/>
                </a:solidFill>
              </a:rPr>
              <a:t> </a:t>
            </a:r>
            <a:r>
              <a:rPr lang="en" sz="1050" dirty="0">
                <a:solidFill>
                  <a:srgbClr val="0000FF"/>
                </a:solidFill>
              </a:rPr>
              <a:t>AS</a:t>
            </a:r>
            <a:r>
              <a:rPr lang="en" sz="1050" dirty="0">
                <a:solidFill>
                  <a:schemeClr val="dk1"/>
                </a:solidFill>
              </a:rPr>
              <a:t> </a:t>
            </a:r>
            <a:r>
              <a:rPr lang="en" sz="1050" dirty="0">
                <a:solidFill>
                  <a:srgbClr val="FF0000"/>
                </a:solidFill>
              </a:rPr>
              <a:t>'Operational Efficiency Score'</a:t>
            </a:r>
            <a:endParaRPr sz="1050" dirty="0">
              <a:solidFill>
                <a:srgbClr val="FF0000"/>
              </a:solidFill>
            </a:endParaRPr>
          </a:p>
          <a:p>
            <a:pPr marL="0" lvl="0" indent="0" algn="l" rtl="0">
              <a:lnSpc>
                <a:spcPct val="115000"/>
              </a:lnSpc>
              <a:spcBef>
                <a:spcPts val="0"/>
              </a:spcBef>
              <a:spcAft>
                <a:spcPts val="0"/>
              </a:spcAft>
              <a:buClr>
                <a:schemeClr val="dk1"/>
              </a:buClr>
              <a:buSzPts val="1100"/>
              <a:buFont typeface="Arial"/>
              <a:buNone/>
            </a:pPr>
            <a:r>
              <a:rPr lang="en" sz="1050" dirty="0">
                <a:solidFill>
                  <a:schemeClr val="dk1"/>
                </a:solidFill>
              </a:rPr>
              <a:t>    	</a:t>
            </a:r>
            <a:r>
              <a:rPr lang="en" sz="1050" dirty="0">
                <a:solidFill>
                  <a:srgbClr val="0000FF"/>
                </a:solidFill>
              </a:rPr>
              <a:t>FROM</a:t>
            </a:r>
            <a:r>
              <a:rPr lang="en" sz="1050" dirty="0">
                <a:solidFill>
                  <a:schemeClr val="dk1"/>
                </a:solidFill>
              </a:rPr>
              <a:t> </a:t>
            </a:r>
            <a:r>
              <a:rPr lang="en" sz="1050" dirty="0" err="1">
                <a:solidFill>
                  <a:schemeClr val="dk1"/>
                </a:solidFill>
              </a:rPr>
              <a:t>NormalizedMetrics</a:t>
            </a:r>
            <a:r>
              <a:rPr lang="en" sz="1050" dirty="0">
                <a:solidFill>
                  <a:schemeClr val="dk1"/>
                </a:solidFill>
              </a:rPr>
              <a:t> nm</a:t>
            </a:r>
            <a:endParaRPr sz="105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50" dirty="0">
                <a:solidFill>
                  <a:schemeClr val="dk1"/>
                </a:solidFill>
              </a:rPr>
              <a:t>   	</a:t>
            </a:r>
            <a:r>
              <a:rPr lang="en" sz="1050" dirty="0">
                <a:solidFill>
                  <a:srgbClr val="808080"/>
                </a:solidFill>
              </a:rPr>
              <a:t>LEFT</a:t>
            </a:r>
            <a:r>
              <a:rPr lang="en" sz="1050" dirty="0">
                <a:solidFill>
                  <a:schemeClr val="dk1"/>
                </a:solidFill>
              </a:rPr>
              <a:t> </a:t>
            </a:r>
            <a:r>
              <a:rPr lang="en" sz="1050" dirty="0">
                <a:solidFill>
                  <a:srgbClr val="808080"/>
                </a:solidFill>
              </a:rPr>
              <a:t>JOIN</a:t>
            </a:r>
            <a:r>
              <a:rPr lang="en" sz="1050" dirty="0">
                <a:solidFill>
                  <a:schemeClr val="dk1"/>
                </a:solidFill>
              </a:rPr>
              <a:t> [</a:t>
            </a:r>
            <a:r>
              <a:rPr lang="en" sz="1050" dirty="0" err="1">
                <a:solidFill>
                  <a:schemeClr val="dk1"/>
                </a:solidFill>
              </a:rPr>
              <a:t>Amtrak.State</a:t>
            </a:r>
            <a:r>
              <a:rPr lang="en" sz="1050" dirty="0">
                <a:solidFill>
                  <a:schemeClr val="dk1"/>
                </a:solidFill>
              </a:rPr>
              <a:t>] s </a:t>
            </a:r>
            <a:r>
              <a:rPr lang="en" sz="1050" dirty="0">
                <a:solidFill>
                  <a:srgbClr val="0000FF"/>
                </a:solidFill>
              </a:rPr>
              <a:t>ON</a:t>
            </a:r>
            <a:r>
              <a:rPr lang="en" sz="1050" dirty="0">
                <a:solidFill>
                  <a:schemeClr val="dk1"/>
                </a:solidFill>
              </a:rPr>
              <a:t> </a:t>
            </a:r>
            <a:r>
              <a:rPr lang="en" sz="1050" dirty="0" err="1">
                <a:solidFill>
                  <a:schemeClr val="dk1"/>
                </a:solidFill>
              </a:rPr>
              <a:t>nm</a:t>
            </a:r>
            <a:r>
              <a:rPr lang="en" sz="1050" dirty="0" err="1">
                <a:solidFill>
                  <a:srgbClr val="808080"/>
                </a:solidFill>
              </a:rPr>
              <a:t>.</a:t>
            </a:r>
            <a:r>
              <a:rPr lang="en" sz="1050" dirty="0" err="1">
                <a:solidFill>
                  <a:schemeClr val="dk1"/>
                </a:solidFill>
              </a:rPr>
              <a:t>stateCode</a:t>
            </a:r>
            <a:r>
              <a:rPr lang="en" sz="1050" dirty="0">
                <a:solidFill>
                  <a:schemeClr val="dk1"/>
                </a:solidFill>
              </a:rPr>
              <a:t> </a:t>
            </a:r>
            <a:r>
              <a:rPr lang="en" sz="1050" dirty="0">
                <a:solidFill>
                  <a:srgbClr val="808080"/>
                </a:solidFill>
              </a:rPr>
              <a:t>=</a:t>
            </a:r>
            <a:r>
              <a:rPr lang="en" sz="1050" dirty="0">
                <a:solidFill>
                  <a:schemeClr val="dk1"/>
                </a:solidFill>
              </a:rPr>
              <a:t> </a:t>
            </a:r>
            <a:r>
              <a:rPr lang="en" sz="1050" dirty="0" err="1">
                <a:solidFill>
                  <a:schemeClr val="dk1"/>
                </a:solidFill>
              </a:rPr>
              <a:t>s</a:t>
            </a:r>
            <a:r>
              <a:rPr lang="en" sz="1050" dirty="0" err="1">
                <a:solidFill>
                  <a:srgbClr val="808080"/>
                </a:solidFill>
              </a:rPr>
              <a:t>.</a:t>
            </a:r>
            <a:r>
              <a:rPr lang="en" sz="1050" dirty="0" err="1">
                <a:solidFill>
                  <a:schemeClr val="dk1"/>
                </a:solidFill>
              </a:rPr>
              <a:t>stateCode</a:t>
            </a:r>
            <a:endParaRPr sz="1050" dirty="0">
              <a:solidFill>
                <a:schemeClr val="dk1"/>
              </a:solidFill>
            </a:endParaRPr>
          </a:p>
          <a:p>
            <a:pPr marL="457200" lvl="0" indent="457200" algn="l" rtl="0">
              <a:lnSpc>
                <a:spcPct val="115000"/>
              </a:lnSpc>
              <a:spcBef>
                <a:spcPts val="0"/>
              </a:spcBef>
              <a:spcAft>
                <a:spcPts val="0"/>
              </a:spcAft>
              <a:buClr>
                <a:schemeClr val="dk1"/>
              </a:buClr>
              <a:buSzPts val="1100"/>
              <a:buFont typeface="Arial"/>
              <a:buNone/>
            </a:pPr>
            <a:r>
              <a:rPr lang="en" sz="1050" dirty="0">
                <a:solidFill>
                  <a:srgbClr val="808080"/>
                </a:solidFill>
              </a:rPr>
              <a:t>)</a:t>
            </a:r>
            <a:r>
              <a:rPr lang="en" sz="1050" dirty="0">
                <a:solidFill>
                  <a:schemeClr val="dk1"/>
                </a:solidFill>
              </a:rPr>
              <a:t> NM </a:t>
            </a:r>
            <a:endParaRPr sz="1050" dirty="0">
              <a:solidFill>
                <a:schemeClr val="dk1"/>
              </a:solidFill>
            </a:endParaRPr>
          </a:p>
          <a:p>
            <a:pPr marL="0" lvl="0" indent="457200" algn="l" rtl="0">
              <a:lnSpc>
                <a:spcPct val="115000"/>
              </a:lnSpc>
              <a:spcBef>
                <a:spcPts val="0"/>
              </a:spcBef>
              <a:spcAft>
                <a:spcPts val="0"/>
              </a:spcAft>
              <a:buClr>
                <a:schemeClr val="dk1"/>
              </a:buClr>
              <a:buSzPts val="1100"/>
              <a:buFont typeface="Arial"/>
              <a:buNone/>
            </a:pPr>
            <a:r>
              <a:rPr lang="en" sz="1050" dirty="0">
                <a:solidFill>
                  <a:srgbClr val="808080"/>
                </a:solidFill>
              </a:rPr>
              <a:t>)</a:t>
            </a:r>
            <a:r>
              <a:rPr lang="en" sz="1050" dirty="0">
                <a:solidFill>
                  <a:schemeClr val="dk1"/>
                </a:solidFill>
              </a:rPr>
              <a:t> </a:t>
            </a:r>
            <a:r>
              <a:rPr lang="en" sz="1050" dirty="0" err="1">
                <a:solidFill>
                  <a:schemeClr val="dk1"/>
                </a:solidFill>
              </a:rPr>
              <a:t>RankedNM</a:t>
            </a:r>
            <a:endParaRPr sz="105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50" dirty="0">
                <a:solidFill>
                  <a:srgbClr val="0000FF"/>
                </a:solidFill>
              </a:rPr>
              <a:t>WHERE</a:t>
            </a:r>
            <a:r>
              <a:rPr lang="en" sz="1050" dirty="0">
                <a:solidFill>
                  <a:schemeClr val="dk1"/>
                </a:solidFill>
              </a:rPr>
              <a:t> </a:t>
            </a:r>
            <a:r>
              <a:rPr lang="en" sz="1050" dirty="0" err="1">
                <a:solidFill>
                  <a:schemeClr val="dk1"/>
                </a:solidFill>
              </a:rPr>
              <a:t>RankedNM</a:t>
            </a:r>
            <a:r>
              <a:rPr lang="en" sz="1050" dirty="0" err="1">
                <a:solidFill>
                  <a:srgbClr val="808080"/>
                </a:solidFill>
              </a:rPr>
              <a:t>.</a:t>
            </a:r>
            <a:r>
              <a:rPr lang="en" sz="1050" dirty="0" err="1">
                <a:solidFill>
                  <a:schemeClr val="dk1"/>
                </a:solidFill>
              </a:rPr>
              <a:t>Ranking</a:t>
            </a:r>
            <a:r>
              <a:rPr lang="en" sz="1050" dirty="0">
                <a:solidFill>
                  <a:schemeClr val="dk1"/>
                </a:solidFill>
              </a:rPr>
              <a:t> </a:t>
            </a:r>
            <a:r>
              <a:rPr lang="en" sz="1050" dirty="0">
                <a:solidFill>
                  <a:srgbClr val="808080"/>
                </a:solidFill>
              </a:rPr>
              <a:t>&lt;=</a:t>
            </a:r>
            <a:r>
              <a:rPr lang="en" sz="1050" dirty="0">
                <a:solidFill>
                  <a:schemeClr val="dk1"/>
                </a:solidFill>
              </a:rPr>
              <a:t> 10</a:t>
            </a:r>
            <a:endParaRPr sz="105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50" dirty="0">
                <a:solidFill>
                  <a:srgbClr val="0000FF"/>
                </a:solidFill>
              </a:rPr>
              <a:t>ORDER</a:t>
            </a:r>
            <a:r>
              <a:rPr lang="en" sz="1050" dirty="0">
                <a:solidFill>
                  <a:schemeClr val="dk1"/>
                </a:solidFill>
              </a:rPr>
              <a:t> </a:t>
            </a:r>
            <a:r>
              <a:rPr lang="en" sz="1050" dirty="0">
                <a:solidFill>
                  <a:srgbClr val="0000FF"/>
                </a:solidFill>
              </a:rPr>
              <a:t>BY</a:t>
            </a:r>
            <a:r>
              <a:rPr lang="en" sz="1050" dirty="0">
                <a:solidFill>
                  <a:schemeClr val="dk1"/>
                </a:solidFill>
              </a:rPr>
              <a:t> Ranking</a:t>
            </a:r>
            <a:r>
              <a:rPr lang="en" sz="1050" dirty="0">
                <a:solidFill>
                  <a:srgbClr val="808080"/>
                </a:solidFill>
              </a:rPr>
              <a:t>;</a:t>
            </a:r>
            <a:r>
              <a:rPr lang="en" sz="1050" dirty="0">
                <a:solidFill>
                  <a:schemeClr val="dk1"/>
                </a:solidFill>
              </a:rPr>
              <a:t>   </a:t>
            </a:r>
            <a:endParaRPr sz="1050" dirty="0">
              <a:solidFill>
                <a:schemeClr val="dk1"/>
              </a:solidFill>
            </a:endParaRPr>
          </a:p>
          <a:p>
            <a:pPr marL="0" lvl="0" indent="0" algn="l" rtl="0">
              <a:spcBef>
                <a:spcPts val="0"/>
              </a:spcBef>
              <a:spcAft>
                <a:spcPts val="0"/>
              </a:spcAft>
              <a:buClr>
                <a:schemeClr val="dk1"/>
              </a:buClr>
              <a:buSzPts val="1100"/>
              <a:buFont typeface="Arial"/>
              <a:buNone/>
            </a:pPr>
            <a:endParaRPr sz="1050" dirty="0">
              <a:solidFill>
                <a:srgbClr val="0000FF"/>
              </a:solidFill>
            </a:endParaRPr>
          </a:p>
          <a:p>
            <a:pPr marL="0" lvl="0" indent="0" algn="l" rtl="0">
              <a:lnSpc>
                <a:spcPct val="115000"/>
              </a:lnSpc>
              <a:spcBef>
                <a:spcPts val="0"/>
              </a:spcBef>
              <a:spcAft>
                <a:spcPts val="0"/>
              </a:spcAft>
              <a:buNone/>
            </a:pPr>
            <a:endParaRPr sz="1050" dirty="0">
              <a:solidFill>
                <a:srgbClr val="0000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pic>
        <p:nvPicPr>
          <p:cNvPr id="715" name="Google Shape;715;p87"/>
          <p:cNvPicPr preferRelativeResize="0"/>
          <p:nvPr/>
        </p:nvPicPr>
        <p:blipFill rotWithShape="1">
          <a:blip r:embed="rId3">
            <a:alphaModFix/>
          </a:blip>
          <a:srcRect l="546" t="10746" b="1379"/>
          <a:stretch/>
        </p:blipFill>
        <p:spPr>
          <a:xfrm>
            <a:off x="691613" y="984150"/>
            <a:ext cx="7760775" cy="3175200"/>
          </a:xfrm>
          <a:prstGeom prst="rect">
            <a:avLst/>
          </a:prstGeom>
          <a:noFill/>
          <a:ln w="9525" cap="flat" cmpd="sng">
            <a:solidFill>
              <a:srgbClr val="595959"/>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pic>
        <p:nvPicPr>
          <p:cNvPr id="720" name="Google Shape;720;p88"/>
          <p:cNvPicPr preferRelativeResize="0"/>
          <p:nvPr/>
        </p:nvPicPr>
        <p:blipFill>
          <a:blip r:embed="rId3">
            <a:alphaModFix/>
          </a:blip>
          <a:stretch>
            <a:fillRect/>
          </a:stretch>
        </p:blipFill>
        <p:spPr>
          <a:xfrm>
            <a:off x="1150163" y="360250"/>
            <a:ext cx="6843674" cy="43593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89"/>
          <p:cNvSpPr txBox="1">
            <a:spLocks noGrp="1"/>
          </p:cNvSpPr>
          <p:nvPr>
            <p:ph type="title"/>
          </p:nvPr>
        </p:nvSpPr>
        <p:spPr>
          <a:xfrm>
            <a:off x="674400" y="1512150"/>
            <a:ext cx="7795200" cy="211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990"/>
              <a:buFont typeface="Arial"/>
              <a:buNone/>
            </a:pPr>
            <a:r>
              <a:rPr lang="en" sz="3000" dirty="0">
                <a:solidFill>
                  <a:schemeClr val="dk1"/>
                </a:solidFill>
              </a:rPr>
              <a:t>What are each route's categories (e.g. Low, Medium, High) based on their on-time</a:t>
            </a:r>
            <a:endParaRPr sz="3000" dirty="0">
              <a:solidFill>
                <a:schemeClr val="dk1"/>
              </a:solidFill>
            </a:endParaRPr>
          </a:p>
          <a:p>
            <a:pPr marL="0" lvl="0" indent="0" algn="ctr" rtl="0">
              <a:spcBef>
                <a:spcPts val="0"/>
              </a:spcBef>
              <a:spcAft>
                <a:spcPts val="0"/>
              </a:spcAft>
              <a:buClr>
                <a:schemeClr val="dk1"/>
              </a:buClr>
              <a:buSzPts val="1100"/>
              <a:buFont typeface="Arial"/>
              <a:buNone/>
            </a:pPr>
            <a:r>
              <a:rPr lang="en" sz="3000" dirty="0">
                <a:solidFill>
                  <a:schemeClr val="dk1"/>
                </a:solidFill>
              </a:rPr>
              <a:t>performance?</a:t>
            </a:r>
            <a:endParaRPr sz="3000" dirty="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90"/>
          <p:cNvSpPr txBox="1"/>
          <p:nvPr/>
        </p:nvSpPr>
        <p:spPr>
          <a:xfrm>
            <a:off x="1013775" y="939075"/>
            <a:ext cx="6267600" cy="281266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50" dirty="0">
                <a:solidFill>
                  <a:srgbClr val="0000FF"/>
                </a:solidFill>
              </a:rPr>
              <a:t>SELECT</a:t>
            </a:r>
            <a:r>
              <a:rPr lang="en" sz="1350" dirty="0">
                <a:solidFill>
                  <a:schemeClr val="dk1"/>
                </a:solidFill>
              </a:rPr>
              <a:t> </a:t>
            </a:r>
            <a:r>
              <a:rPr lang="en" sz="1350" dirty="0" err="1">
                <a:solidFill>
                  <a:schemeClr val="dk1"/>
                </a:solidFill>
              </a:rPr>
              <a:t>r</a:t>
            </a:r>
            <a:r>
              <a:rPr lang="en" sz="1350" dirty="0" err="1">
                <a:solidFill>
                  <a:srgbClr val="808080"/>
                </a:solidFill>
              </a:rPr>
              <a:t>.</a:t>
            </a:r>
            <a:r>
              <a:rPr lang="en" sz="1350" dirty="0" err="1">
                <a:solidFill>
                  <a:schemeClr val="dk1"/>
                </a:solidFill>
              </a:rPr>
              <a:t>routeName</a:t>
            </a:r>
            <a:r>
              <a:rPr lang="en" sz="1350" dirty="0">
                <a:solidFill>
                  <a:schemeClr val="dk1"/>
                </a:solidFill>
              </a:rPr>
              <a:t> </a:t>
            </a:r>
            <a:r>
              <a:rPr lang="en" sz="1350" dirty="0">
                <a:solidFill>
                  <a:srgbClr val="0000FF"/>
                </a:solidFill>
              </a:rPr>
              <a:t>AS</a:t>
            </a:r>
            <a:r>
              <a:rPr lang="en" sz="1350" dirty="0">
                <a:solidFill>
                  <a:schemeClr val="dk1"/>
                </a:solidFill>
              </a:rPr>
              <a:t> </a:t>
            </a:r>
            <a:r>
              <a:rPr lang="en" sz="1350" dirty="0">
                <a:solidFill>
                  <a:srgbClr val="FF0000"/>
                </a:solidFill>
              </a:rPr>
              <a:t>'Route Name'</a:t>
            </a:r>
            <a:r>
              <a:rPr lang="en" sz="1350" dirty="0">
                <a:solidFill>
                  <a:srgbClr val="808080"/>
                </a:solidFill>
              </a:rPr>
              <a:t>,</a:t>
            </a:r>
            <a:r>
              <a:rPr lang="en" sz="1350" dirty="0">
                <a:solidFill>
                  <a:schemeClr val="dk1"/>
                </a:solidFill>
              </a:rPr>
              <a:t> </a:t>
            </a:r>
            <a:endParaRPr sz="1350" dirty="0">
              <a:solidFill>
                <a:schemeClr val="dk1"/>
              </a:solidFill>
            </a:endParaRPr>
          </a:p>
          <a:p>
            <a:pPr marL="0" lvl="0" indent="457200" algn="l" rtl="0">
              <a:lnSpc>
                <a:spcPct val="115000"/>
              </a:lnSpc>
              <a:spcBef>
                <a:spcPts val="0"/>
              </a:spcBef>
              <a:spcAft>
                <a:spcPts val="0"/>
              </a:spcAft>
              <a:buNone/>
            </a:pPr>
            <a:r>
              <a:rPr lang="en" sz="1350" dirty="0">
                <a:solidFill>
                  <a:srgbClr val="FF00FF"/>
                </a:solidFill>
              </a:rPr>
              <a:t>FORMAT</a:t>
            </a:r>
            <a:r>
              <a:rPr lang="en" sz="1350" dirty="0">
                <a:solidFill>
                  <a:srgbClr val="808080"/>
                </a:solidFill>
              </a:rPr>
              <a:t>(</a:t>
            </a:r>
            <a:r>
              <a:rPr lang="en" sz="1350" dirty="0">
                <a:solidFill>
                  <a:srgbClr val="FF00FF"/>
                </a:solidFill>
              </a:rPr>
              <a:t>AVG</a:t>
            </a:r>
            <a:r>
              <a:rPr lang="en" sz="1350" dirty="0">
                <a:solidFill>
                  <a:srgbClr val="808080"/>
                </a:solidFill>
              </a:rPr>
              <a:t>(</a:t>
            </a:r>
            <a:r>
              <a:rPr lang="en" sz="1350" dirty="0" err="1">
                <a:solidFill>
                  <a:schemeClr val="dk1"/>
                </a:solidFill>
              </a:rPr>
              <a:t>o</a:t>
            </a:r>
            <a:r>
              <a:rPr lang="en" sz="1350" dirty="0" err="1">
                <a:solidFill>
                  <a:srgbClr val="808080"/>
                </a:solidFill>
              </a:rPr>
              <a:t>.</a:t>
            </a:r>
            <a:r>
              <a:rPr lang="en" sz="1350" dirty="0" err="1">
                <a:solidFill>
                  <a:schemeClr val="dk1"/>
                </a:solidFill>
              </a:rPr>
              <a:t>OTP</a:t>
            </a:r>
            <a:r>
              <a:rPr lang="en" sz="1350" dirty="0">
                <a:solidFill>
                  <a:srgbClr val="808080"/>
                </a:solidFill>
              </a:rPr>
              <a:t>),</a:t>
            </a:r>
            <a:r>
              <a:rPr lang="en" sz="1350" dirty="0">
                <a:solidFill>
                  <a:schemeClr val="dk1"/>
                </a:solidFill>
              </a:rPr>
              <a:t> </a:t>
            </a:r>
            <a:r>
              <a:rPr lang="en" sz="1350" dirty="0">
                <a:solidFill>
                  <a:srgbClr val="FF0000"/>
                </a:solidFill>
              </a:rPr>
              <a:t>'P'</a:t>
            </a:r>
            <a:r>
              <a:rPr lang="en" sz="1350" dirty="0">
                <a:solidFill>
                  <a:srgbClr val="808080"/>
                </a:solidFill>
              </a:rPr>
              <a:t>)</a:t>
            </a:r>
            <a:r>
              <a:rPr lang="en" sz="1350" dirty="0">
                <a:solidFill>
                  <a:schemeClr val="dk1"/>
                </a:solidFill>
              </a:rPr>
              <a:t> </a:t>
            </a:r>
            <a:r>
              <a:rPr lang="en" sz="1350" dirty="0">
                <a:solidFill>
                  <a:srgbClr val="0000FF"/>
                </a:solidFill>
              </a:rPr>
              <a:t>AS</a:t>
            </a:r>
            <a:r>
              <a:rPr lang="en" sz="1350" dirty="0">
                <a:solidFill>
                  <a:schemeClr val="dk1"/>
                </a:solidFill>
              </a:rPr>
              <a:t> </a:t>
            </a:r>
            <a:r>
              <a:rPr lang="en" sz="1350" dirty="0">
                <a:solidFill>
                  <a:srgbClr val="FF0000"/>
                </a:solidFill>
              </a:rPr>
              <a:t>'Average OTP Percentage'</a:t>
            </a:r>
            <a:r>
              <a:rPr lang="en" sz="1350" dirty="0">
                <a:solidFill>
                  <a:srgbClr val="808080"/>
                </a:solidFill>
              </a:rPr>
              <a:t>,</a:t>
            </a:r>
          </a:p>
          <a:p>
            <a:pPr marL="0" lvl="0" indent="457200" algn="l" rtl="0">
              <a:lnSpc>
                <a:spcPct val="115000"/>
              </a:lnSpc>
              <a:spcBef>
                <a:spcPts val="0"/>
              </a:spcBef>
              <a:spcAft>
                <a:spcPts val="0"/>
              </a:spcAft>
              <a:buNone/>
            </a:pPr>
            <a:r>
              <a:rPr lang="en" sz="1350" dirty="0">
                <a:solidFill>
                  <a:srgbClr val="0000FF"/>
                </a:solidFill>
              </a:rPr>
              <a:t>CASE</a:t>
            </a:r>
          </a:p>
          <a:p>
            <a:pPr marL="0" lvl="0" indent="457200" algn="l" rtl="0">
              <a:lnSpc>
                <a:spcPct val="115000"/>
              </a:lnSpc>
              <a:spcBef>
                <a:spcPts val="0"/>
              </a:spcBef>
              <a:spcAft>
                <a:spcPts val="0"/>
              </a:spcAft>
              <a:buNone/>
            </a:pPr>
            <a:r>
              <a:rPr lang="en" sz="1350" dirty="0">
                <a:solidFill>
                  <a:srgbClr val="0000FF"/>
                </a:solidFill>
              </a:rPr>
              <a:t>WHEN</a:t>
            </a:r>
            <a:r>
              <a:rPr lang="en" sz="1350" dirty="0">
                <a:solidFill>
                  <a:schemeClr val="dk1"/>
                </a:solidFill>
              </a:rPr>
              <a:t> </a:t>
            </a:r>
            <a:r>
              <a:rPr lang="en" sz="1350" dirty="0">
                <a:solidFill>
                  <a:srgbClr val="FF00FF"/>
                </a:solidFill>
              </a:rPr>
              <a:t>ROUND</a:t>
            </a:r>
            <a:r>
              <a:rPr lang="en" sz="1350" dirty="0">
                <a:solidFill>
                  <a:srgbClr val="808080"/>
                </a:solidFill>
              </a:rPr>
              <a:t>((</a:t>
            </a:r>
            <a:r>
              <a:rPr lang="en" sz="1350" dirty="0">
                <a:solidFill>
                  <a:srgbClr val="FF00FF"/>
                </a:solidFill>
              </a:rPr>
              <a:t>AVG</a:t>
            </a:r>
            <a:r>
              <a:rPr lang="en" sz="1350" dirty="0">
                <a:solidFill>
                  <a:srgbClr val="808080"/>
                </a:solidFill>
              </a:rPr>
              <a:t>(</a:t>
            </a:r>
            <a:r>
              <a:rPr lang="en" sz="1350" dirty="0" err="1">
                <a:solidFill>
                  <a:schemeClr val="dk1"/>
                </a:solidFill>
              </a:rPr>
              <a:t>o</a:t>
            </a:r>
            <a:r>
              <a:rPr lang="en" sz="1350" dirty="0" err="1">
                <a:solidFill>
                  <a:srgbClr val="808080"/>
                </a:solidFill>
              </a:rPr>
              <a:t>.</a:t>
            </a:r>
            <a:r>
              <a:rPr lang="en" sz="1350" dirty="0" err="1">
                <a:solidFill>
                  <a:schemeClr val="dk1"/>
                </a:solidFill>
              </a:rPr>
              <a:t>OTP</a:t>
            </a:r>
            <a:r>
              <a:rPr lang="en" sz="1350" dirty="0">
                <a:solidFill>
                  <a:srgbClr val="808080"/>
                </a:solidFill>
              </a:rPr>
              <a:t>)*</a:t>
            </a:r>
            <a:r>
              <a:rPr lang="en" sz="1350" dirty="0">
                <a:solidFill>
                  <a:schemeClr val="dk1"/>
                </a:solidFill>
              </a:rPr>
              <a:t>100</a:t>
            </a:r>
            <a:r>
              <a:rPr lang="en" sz="1350" dirty="0">
                <a:solidFill>
                  <a:srgbClr val="808080"/>
                </a:solidFill>
              </a:rPr>
              <a:t>),</a:t>
            </a:r>
            <a:r>
              <a:rPr lang="en" sz="1350" dirty="0">
                <a:solidFill>
                  <a:schemeClr val="dk1"/>
                </a:solidFill>
              </a:rPr>
              <a:t>2</a:t>
            </a:r>
            <a:r>
              <a:rPr lang="en" sz="1350" dirty="0">
                <a:solidFill>
                  <a:srgbClr val="808080"/>
                </a:solidFill>
              </a:rPr>
              <a:t>)</a:t>
            </a:r>
            <a:r>
              <a:rPr lang="en" sz="1350" dirty="0">
                <a:solidFill>
                  <a:schemeClr val="dk1"/>
                </a:solidFill>
              </a:rPr>
              <a:t> </a:t>
            </a:r>
            <a:r>
              <a:rPr lang="en" sz="1350" dirty="0">
                <a:solidFill>
                  <a:srgbClr val="808080"/>
                </a:solidFill>
              </a:rPr>
              <a:t>&lt;</a:t>
            </a:r>
            <a:r>
              <a:rPr lang="en" sz="1350" dirty="0">
                <a:solidFill>
                  <a:schemeClr val="dk1"/>
                </a:solidFill>
              </a:rPr>
              <a:t> 60 </a:t>
            </a:r>
            <a:r>
              <a:rPr lang="en" sz="1350" dirty="0">
                <a:solidFill>
                  <a:srgbClr val="0000FF"/>
                </a:solidFill>
              </a:rPr>
              <a:t>THEN</a:t>
            </a:r>
            <a:r>
              <a:rPr lang="en" sz="1350" dirty="0">
                <a:solidFill>
                  <a:schemeClr val="dk1"/>
                </a:solidFill>
              </a:rPr>
              <a:t> </a:t>
            </a:r>
            <a:r>
              <a:rPr lang="en" sz="1350" dirty="0">
                <a:solidFill>
                  <a:srgbClr val="FF0000"/>
                </a:solidFill>
              </a:rPr>
              <a:t>'Low’</a:t>
            </a:r>
          </a:p>
          <a:p>
            <a:pPr marL="0" lvl="0" indent="457200" algn="l" rtl="0">
              <a:lnSpc>
                <a:spcPct val="115000"/>
              </a:lnSpc>
              <a:spcBef>
                <a:spcPts val="0"/>
              </a:spcBef>
              <a:spcAft>
                <a:spcPts val="0"/>
              </a:spcAft>
              <a:buNone/>
            </a:pPr>
            <a:r>
              <a:rPr lang="en" sz="1350" dirty="0">
                <a:solidFill>
                  <a:srgbClr val="0000FF"/>
                </a:solidFill>
              </a:rPr>
              <a:t>WHEN</a:t>
            </a:r>
            <a:r>
              <a:rPr lang="en" sz="1350" dirty="0">
                <a:solidFill>
                  <a:schemeClr val="dk1"/>
                </a:solidFill>
              </a:rPr>
              <a:t> </a:t>
            </a:r>
            <a:r>
              <a:rPr lang="en" sz="1350" dirty="0">
                <a:solidFill>
                  <a:srgbClr val="FF00FF"/>
                </a:solidFill>
              </a:rPr>
              <a:t>ROUND</a:t>
            </a:r>
            <a:r>
              <a:rPr lang="en" sz="1350" dirty="0">
                <a:solidFill>
                  <a:srgbClr val="808080"/>
                </a:solidFill>
              </a:rPr>
              <a:t>((</a:t>
            </a:r>
            <a:r>
              <a:rPr lang="en" sz="1350" dirty="0">
                <a:solidFill>
                  <a:srgbClr val="FF00FF"/>
                </a:solidFill>
              </a:rPr>
              <a:t>AVG</a:t>
            </a:r>
            <a:r>
              <a:rPr lang="en" sz="1350" dirty="0">
                <a:solidFill>
                  <a:srgbClr val="808080"/>
                </a:solidFill>
              </a:rPr>
              <a:t>(</a:t>
            </a:r>
            <a:r>
              <a:rPr lang="en" sz="1350" dirty="0" err="1">
                <a:solidFill>
                  <a:schemeClr val="dk1"/>
                </a:solidFill>
              </a:rPr>
              <a:t>o</a:t>
            </a:r>
            <a:r>
              <a:rPr lang="en" sz="1350" dirty="0" err="1">
                <a:solidFill>
                  <a:srgbClr val="808080"/>
                </a:solidFill>
              </a:rPr>
              <a:t>.</a:t>
            </a:r>
            <a:r>
              <a:rPr lang="en" sz="1350" dirty="0" err="1">
                <a:solidFill>
                  <a:schemeClr val="dk1"/>
                </a:solidFill>
              </a:rPr>
              <a:t>OTP</a:t>
            </a:r>
            <a:r>
              <a:rPr lang="en" sz="1350" dirty="0">
                <a:solidFill>
                  <a:srgbClr val="808080"/>
                </a:solidFill>
              </a:rPr>
              <a:t>)*</a:t>
            </a:r>
            <a:r>
              <a:rPr lang="en" sz="1350" dirty="0">
                <a:solidFill>
                  <a:schemeClr val="dk1"/>
                </a:solidFill>
              </a:rPr>
              <a:t>100</a:t>
            </a:r>
            <a:r>
              <a:rPr lang="en" sz="1350" dirty="0">
                <a:solidFill>
                  <a:srgbClr val="808080"/>
                </a:solidFill>
              </a:rPr>
              <a:t>),</a:t>
            </a:r>
            <a:r>
              <a:rPr lang="en" sz="1350" dirty="0">
                <a:solidFill>
                  <a:schemeClr val="dk1"/>
                </a:solidFill>
              </a:rPr>
              <a:t>2</a:t>
            </a:r>
            <a:r>
              <a:rPr lang="en" sz="1350" dirty="0">
                <a:solidFill>
                  <a:srgbClr val="808080"/>
                </a:solidFill>
              </a:rPr>
              <a:t>)</a:t>
            </a:r>
            <a:r>
              <a:rPr lang="en" sz="1350" dirty="0">
                <a:solidFill>
                  <a:schemeClr val="dk1"/>
                </a:solidFill>
              </a:rPr>
              <a:t> </a:t>
            </a:r>
            <a:r>
              <a:rPr lang="en" sz="1350" dirty="0">
                <a:solidFill>
                  <a:srgbClr val="808080"/>
                </a:solidFill>
              </a:rPr>
              <a:t>&lt;</a:t>
            </a:r>
            <a:r>
              <a:rPr lang="en" sz="1350" dirty="0">
                <a:solidFill>
                  <a:schemeClr val="dk1"/>
                </a:solidFill>
              </a:rPr>
              <a:t> 85 </a:t>
            </a:r>
            <a:r>
              <a:rPr lang="en" sz="1350" dirty="0">
                <a:solidFill>
                  <a:srgbClr val="0000FF"/>
                </a:solidFill>
              </a:rPr>
              <a:t>THEN</a:t>
            </a:r>
            <a:r>
              <a:rPr lang="en" sz="1350" dirty="0">
                <a:solidFill>
                  <a:schemeClr val="dk1"/>
                </a:solidFill>
              </a:rPr>
              <a:t> </a:t>
            </a:r>
            <a:r>
              <a:rPr lang="en" sz="1350" dirty="0">
                <a:solidFill>
                  <a:srgbClr val="FF0000"/>
                </a:solidFill>
              </a:rPr>
              <a:t>'Medium’</a:t>
            </a:r>
          </a:p>
          <a:p>
            <a:pPr marL="0" lvl="0" indent="457200" algn="l" rtl="0">
              <a:lnSpc>
                <a:spcPct val="115000"/>
              </a:lnSpc>
              <a:spcBef>
                <a:spcPts val="0"/>
              </a:spcBef>
              <a:spcAft>
                <a:spcPts val="0"/>
              </a:spcAft>
              <a:buNone/>
            </a:pPr>
            <a:r>
              <a:rPr lang="en" sz="1350" dirty="0">
                <a:solidFill>
                  <a:srgbClr val="0000FF"/>
                </a:solidFill>
              </a:rPr>
              <a:t>ELSE</a:t>
            </a:r>
            <a:r>
              <a:rPr lang="en" sz="1350" dirty="0">
                <a:solidFill>
                  <a:schemeClr val="dk1"/>
                </a:solidFill>
              </a:rPr>
              <a:t> </a:t>
            </a:r>
            <a:r>
              <a:rPr lang="en" sz="1350" dirty="0">
                <a:solidFill>
                  <a:srgbClr val="FF0000"/>
                </a:solidFill>
              </a:rPr>
              <a:t>'High'</a:t>
            </a:r>
            <a:r>
              <a:rPr lang="en" sz="1350" dirty="0">
                <a:solidFill>
                  <a:schemeClr val="dk1"/>
                </a:solidFill>
              </a:rPr>
              <a:t>                          	</a:t>
            </a:r>
          </a:p>
          <a:p>
            <a:pPr marL="0" lvl="0" indent="457200" algn="l" rtl="0">
              <a:lnSpc>
                <a:spcPct val="115000"/>
              </a:lnSpc>
              <a:spcBef>
                <a:spcPts val="0"/>
              </a:spcBef>
              <a:spcAft>
                <a:spcPts val="0"/>
              </a:spcAft>
              <a:buNone/>
            </a:pPr>
            <a:r>
              <a:rPr lang="en" sz="1350" dirty="0">
                <a:solidFill>
                  <a:srgbClr val="0000FF"/>
                </a:solidFill>
              </a:rPr>
              <a:t>END</a:t>
            </a:r>
            <a:r>
              <a:rPr lang="en" sz="1350" dirty="0">
                <a:solidFill>
                  <a:schemeClr val="dk1"/>
                </a:solidFill>
              </a:rPr>
              <a:t> </a:t>
            </a:r>
            <a:r>
              <a:rPr lang="en" sz="1350" dirty="0">
                <a:solidFill>
                  <a:srgbClr val="0000FF"/>
                </a:solidFill>
              </a:rPr>
              <a:t>AS</a:t>
            </a:r>
            <a:r>
              <a:rPr lang="en" sz="1350" dirty="0">
                <a:solidFill>
                  <a:schemeClr val="dk1"/>
                </a:solidFill>
              </a:rPr>
              <a:t> </a:t>
            </a:r>
            <a:r>
              <a:rPr lang="en" sz="1350" dirty="0">
                <a:solidFill>
                  <a:srgbClr val="FF0000"/>
                </a:solidFill>
              </a:rPr>
              <a:t>'Performance Category'</a:t>
            </a:r>
            <a:endParaRPr sz="1350" dirty="0">
              <a:solidFill>
                <a:srgbClr val="FF0000"/>
              </a:solidFill>
            </a:endParaRPr>
          </a:p>
          <a:p>
            <a:pPr marL="0" lvl="0" indent="0" algn="l" rtl="0">
              <a:lnSpc>
                <a:spcPct val="115000"/>
              </a:lnSpc>
              <a:spcBef>
                <a:spcPts val="0"/>
              </a:spcBef>
              <a:spcAft>
                <a:spcPts val="0"/>
              </a:spcAft>
              <a:buNone/>
            </a:pPr>
            <a:r>
              <a:rPr lang="en" sz="1350" dirty="0">
                <a:solidFill>
                  <a:srgbClr val="0000FF"/>
                </a:solidFill>
              </a:rPr>
              <a:t>FROM</a:t>
            </a:r>
            <a:r>
              <a:rPr lang="en" sz="1350" dirty="0">
                <a:solidFill>
                  <a:schemeClr val="dk1"/>
                </a:solidFill>
              </a:rPr>
              <a:t> [</a:t>
            </a:r>
            <a:r>
              <a:rPr lang="en" sz="1350" dirty="0" err="1">
                <a:solidFill>
                  <a:schemeClr val="dk1"/>
                </a:solidFill>
              </a:rPr>
              <a:t>Amtrak.OTP</a:t>
            </a:r>
            <a:r>
              <a:rPr lang="en" sz="1350" dirty="0">
                <a:solidFill>
                  <a:schemeClr val="dk1"/>
                </a:solidFill>
              </a:rPr>
              <a:t>] o</a:t>
            </a:r>
            <a:endParaRPr sz="1350" dirty="0">
              <a:solidFill>
                <a:schemeClr val="dk1"/>
              </a:solidFill>
            </a:endParaRPr>
          </a:p>
          <a:p>
            <a:pPr marL="0" lvl="0" indent="0" algn="l" rtl="0">
              <a:lnSpc>
                <a:spcPct val="115000"/>
              </a:lnSpc>
              <a:spcBef>
                <a:spcPts val="0"/>
              </a:spcBef>
              <a:spcAft>
                <a:spcPts val="0"/>
              </a:spcAft>
              <a:buNone/>
            </a:pPr>
            <a:r>
              <a:rPr lang="en" sz="1350" dirty="0">
                <a:solidFill>
                  <a:srgbClr val="808080"/>
                </a:solidFill>
              </a:rPr>
              <a:t>JOIN</a:t>
            </a:r>
            <a:r>
              <a:rPr lang="en" sz="1350" dirty="0">
                <a:solidFill>
                  <a:schemeClr val="dk1"/>
                </a:solidFill>
              </a:rPr>
              <a:t> [</a:t>
            </a:r>
            <a:r>
              <a:rPr lang="en" sz="1350" dirty="0" err="1">
                <a:solidFill>
                  <a:schemeClr val="dk1"/>
                </a:solidFill>
              </a:rPr>
              <a:t>Amtrak.Route</a:t>
            </a:r>
            <a:r>
              <a:rPr lang="en" sz="1350" dirty="0">
                <a:solidFill>
                  <a:schemeClr val="dk1"/>
                </a:solidFill>
              </a:rPr>
              <a:t>] r </a:t>
            </a:r>
            <a:r>
              <a:rPr lang="en" sz="1350" dirty="0">
                <a:solidFill>
                  <a:srgbClr val="0000FF"/>
                </a:solidFill>
              </a:rPr>
              <a:t>ON</a:t>
            </a:r>
            <a:r>
              <a:rPr lang="en" sz="1350" dirty="0">
                <a:solidFill>
                  <a:schemeClr val="dk1"/>
                </a:solidFill>
              </a:rPr>
              <a:t> </a:t>
            </a:r>
            <a:r>
              <a:rPr lang="en" sz="1350" dirty="0" err="1">
                <a:solidFill>
                  <a:schemeClr val="dk1"/>
                </a:solidFill>
              </a:rPr>
              <a:t>o</a:t>
            </a:r>
            <a:r>
              <a:rPr lang="en" sz="1350" dirty="0" err="1">
                <a:solidFill>
                  <a:srgbClr val="808080"/>
                </a:solidFill>
              </a:rPr>
              <a:t>.</a:t>
            </a:r>
            <a:r>
              <a:rPr lang="en" sz="1350" dirty="0" err="1">
                <a:solidFill>
                  <a:schemeClr val="dk1"/>
                </a:solidFill>
              </a:rPr>
              <a:t>routeID</a:t>
            </a:r>
            <a:r>
              <a:rPr lang="en" sz="1350" dirty="0">
                <a:solidFill>
                  <a:schemeClr val="dk1"/>
                </a:solidFill>
              </a:rPr>
              <a:t> </a:t>
            </a:r>
            <a:r>
              <a:rPr lang="en" sz="1350" dirty="0">
                <a:solidFill>
                  <a:srgbClr val="808080"/>
                </a:solidFill>
              </a:rPr>
              <a:t>=</a:t>
            </a:r>
            <a:r>
              <a:rPr lang="en" sz="1350" dirty="0">
                <a:solidFill>
                  <a:schemeClr val="dk1"/>
                </a:solidFill>
              </a:rPr>
              <a:t> </a:t>
            </a:r>
            <a:r>
              <a:rPr lang="en" sz="1350" dirty="0" err="1">
                <a:solidFill>
                  <a:schemeClr val="dk1"/>
                </a:solidFill>
              </a:rPr>
              <a:t>r</a:t>
            </a:r>
            <a:r>
              <a:rPr lang="en" sz="1350" dirty="0" err="1">
                <a:solidFill>
                  <a:srgbClr val="808080"/>
                </a:solidFill>
              </a:rPr>
              <a:t>.</a:t>
            </a:r>
            <a:r>
              <a:rPr lang="en" sz="1350" dirty="0" err="1">
                <a:solidFill>
                  <a:schemeClr val="dk1"/>
                </a:solidFill>
              </a:rPr>
              <a:t>routeID</a:t>
            </a:r>
            <a:endParaRPr sz="1350" dirty="0">
              <a:solidFill>
                <a:schemeClr val="dk1"/>
              </a:solidFill>
            </a:endParaRPr>
          </a:p>
          <a:p>
            <a:pPr marL="0" lvl="0" indent="0" algn="l" rtl="0">
              <a:lnSpc>
                <a:spcPct val="115000"/>
              </a:lnSpc>
              <a:spcBef>
                <a:spcPts val="0"/>
              </a:spcBef>
              <a:spcAft>
                <a:spcPts val="0"/>
              </a:spcAft>
              <a:buNone/>
            </a:pPr>
            <a:r>
              <a:rPr lang="en" sz="1350" dirty="0">
                <a:solidFill>
                  <a:srgbClr val="0000FF"/>
                </a:solidFill>
              </a:rPr>
              <a:t>GROUP</a:t>
            </a:r>
            <a:r>
              <a:rPr lang="en" sz="1350" dirty="0">
                <a:solidFill>
                  <a:schemeClr val="dk1"/>
                </a:solidFill>
              </a:rPr>
              <a:t> </a:t>
            </a:r>
            <a:r>
              <a:rPr lang="en" sz="1350" dirty="0">
                <a:solidFill>
                  <a:srgbClr val="0000FF"/>
                </a:solidFill>
              </a:rPr>
              <a:t>BY</a:t>
            </a:r>
            <a:r>
              <a:rPr lang="en" sz="1350" dirty="0">
                <a:solidFill>
                  <a:schemeClr val="dk1"/>
                </a:solidFill>
              </a:rPr>
              <a:t> </a:t>
            </a:r>
            <a:r>
              <a:rPr lang="en" sz="1350" dirty="0" err="1">
                <a:solidFill>
                  <a:schemeClr val="dk1"/>
                </a:solidFill>
              </a:rPr>
              <a:t>r</a:t>
            </a:r>
            <a:r>
              <a:rPr lang="en" sz="1350" dirty="0" err="1">
                <a:solidFill>
                  <a:srgbClr val="808080"/>
                </a:solidFill>
              </a:rPr>
              <a:t>.</a:t>
            </a:r>
            <a:r>
              <a:rPr lang="en" sz="1350" dirty="0" err="1">
                <a:solidFill>
                  <a:schemeClr val="dk1"/>
                </a:solidFill>
              </a:rPr>
              <a:t>routeName</a:t>
            </a:r>
            <a:endParaRPr sz="1350" dirty="0">
              <a:solidFill>
                <a:schemeClr val="dk1"/>
              </a:solidFill>
            </a:endParaRPr>
          </a:p>
          <a:p>
            <a:pPr marL="0" lvl="0" indent="0" algn="l" rtl="0">
              <a:lnSpc>
                <a:spcPct val="115000"/>
              </a:lnSpc>
              <a:spcBef>
                <a:spcPts val="0"/>
              </a:spcBef>
              <a:spcAft>
                <a:spcPts val="0"/>
              </a:spcAft>
              <a:buNone/>
            </a:pPr>
            <a:r>
              <a:rPr lang="en" sz="1350" dirty="0">
                <a:solidFill>
                  <a:srgbClr val="0000FF"/>
                </a:solidFill>
              </a:rPr>
              <a:t>ORDER</a:t>
            </a:r>
            <a:r>
              <a:rPr lang="en" sz="1350" dirty="0">
                <a:solidFill>
                  <a:schemeClr val="dk1"/>
                </a:solidFill>
              </a:rPr>
              <a:t> </a:t>
            </a:r>
            <a:r>
              <a:rPr lang="en" sz="1350" dirty="0">
                <a:solidFill>
                  <a:srgbClr val="0000FF"/>
                </a:solidFill>
              </a:rPr>
              <a:t>BY</a:t>
            </a:r>
            <a:r>
              <a:rPr lang="en" sz="1350" dirty="0">
                <a:solidFill>
                  <a:schemeClr val="dk1"/>
                </a:solidFill>
              </a:rPr>
              <a:t> </a:t>
            </a:r>
            <a:r>
              <a:rPr lang="en" sz="1350" dirty="0">
                <a:solidFill>
                  <a:srgbClr val="FF0000"/>
                </a:solidFill>
              </a:rPr>
              <a:t>'Average OTP Percentage'</a:t>
            </a:r>
            <a:r>
              <a:rPr lang="en" sz="1350" dirty="0">
                <a:solidFill>
                  <a:schemeClr val="dk1"/>
                </a:solidFill>
              </a:rPr>
              <a:t> </a:t>
            </a:r>
            <a:r>
              <a:rPr lang="en" sz="1350" dirty="0">
                <a:solidFill>
                  <a:srgbClr val="0000FF"/>
                </a:solidFill>
              </a:rPr>
              <a:t>DESC</a:t>
            </a:r>
            <a:r>
              <a:rPr lang="en" sz="1350" dirty="0">
                <a:solidFill>
                  <a:srgbClr val="808080"/>
                </a:solidFill>
              </a:rPr>
              <a:t>;</a:t>
            </a:r>
            <a:endParaRPr sz="1350" dirty="0">
              <a:solidFill>
                <a:srgbClr val="80808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pic>
        <p:nvPicPr>
          <p:cNvPr id="735" name="Google Shape;735;p91"/>
          <p:cNvPicPr preferRelativeResize="0"/>
          <p:nvPr/>
        </p:nvPicPr>
        <p:blipFill rotWithShape="1">
          <a:blip r:embed="rId3">
            <a:alphaModFix/>
          </a:blip>
          <a:srcRect l="835" t="14573" r="816"/>
          <a:stretch/>
        </p:blipFill>
        <p:spPr>
          <a:xfrm>
            <a:off x="1494425" y="829550"/>
            <a:ext cx="6155151" cy="2284125"/>
          </a:xfrm>
          <a:prstGeom prst="rect">
            <a:avLst/>
          </a:prstGeom>
          <a:noFill/>
          <a:ln w="9525" cap="flat" cmpd="sng">
            <a:solidFill>
              <a:schemeClr val="dk1"/>
            </a:solidFill>
            <a:prstDash val="solid"/>
            <a:round/>
            <a:headEnd type="none" w="sm" len="sm"/>
            <a:tailEnd type="none" w="sm" len="sm"/>
          </a:ln>
        </p:spPr>
      </p:pic>
      <p:pic>
        <p:nvPicPr>
          <p:cNvPr id="736" name="Google Shape;736;p91"/>
          <p:cNvPicPr preferRelativeResize="0"/>
          <p:nvPr/>
        </p:nvPicPr>
        <p:blipFill rotWithShape="1">
          <a:blip r:embed="rId4">
            <a:alphaModFix/>
          </a:blip>
          <a:srcRect l="836" t="20244" r="787" b="4804"/>
          <a:stretch/>
        </p:blipFill>
        <p:spPr>
          <a:xfrm>
            <a:off x="1494425" y="3171900"/>
            <a:ext cx="6155149" cy="103260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pic>
        <p:nvPicPr>
          <p:cNvPr id="741" name="Google Shape;741;p92"/>
          <p:cNvPicPr preferRelativeResize="0"/>
          <p:nvPr/>
        </p:nvPicPr>
        <p:blipFill>
          <a:blip r:embed="rId3">
            <a:alphaModFix/>
          </a:blip>
          <a:stretch>
            <a:fillRect/>
          </a:stretch>
        </p:blipFill>
        <p:spPr>
          <a:xfrm>
            <a:off x="1186800" y="341987"/>
            <a:ext cx="6945001" cy="4459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93"/>
          <p:cNvSpPr txBox="1">
            <a:spLocks noGrp="1"/>
          </p:cNvSpPr>
          <p:nvPr>
            <p:ph type="title"/>
          </p:nvPr>
        </p:nvSpPr>
        <p:spPr>
          <a:xfrm>
            <a:off x="713250" y="213781"/>
            <a:ext cx="7717500" cy="57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solidFill>
                  <a:schemeClr val="dk1"/>
                </a:solidFill>
              </a:rPr>
              <a:t>State Dashboard</a:t>
            </a:r>
            <a:endParaRPr sz="2600" dirty="0">
              <a:solidFill>
                <a:schemeClr val="dk1"/>
              </a:solidFill>
            </a:endParaRPr>
          </a:p>
          <a:p>
            <a:pPr marL="0" lvl="0" indent="0" algn="ctr" rtl="0">
              <a:spcBef>
                <a:spcPts val="0"/>
              </a:spcBef>
              <a:spcAft>
                <a:spcPts val="0"/>
              </a:spcAft>
              <a:buNone/>
            </a:pPr>
            <a:endParaRPr sz="3020" dirty="0">
              <a:solidFill>
                <a:schemeClr val="dk1"/>
              </a:solidFill>
            </a:endParaRPr>
          </a:p>
          <a:p>
            <a:pPr marL="0" lvl="0" indent="0" algn="ctr" rtl="0">
              <a:spcBef>
                <a:spcPts val="0"/>
              </a:spcBef>
              <a:spcAft>
                <a:spcPts val="0"/>
              </a:spcAft>
              <a:buNone/>
            </a:pPr>
            <a:endParaRPr sz="3020" dirty="0">
              <a:solidFill>
                <a:schemeClr val="dk1"/>
              </a:solidFill>
            </a:endParaRPr>
          </a:p>
          <a:p>
            <a:pPr marL="0" lvl="0" indent="0" algn="ctr" rtl="0">
              <a:spcBef>
                <a:spcPts val="0"/>
              </a:spcBef>
              <a:spcAft>
                <a:spcPts val="0"/>
              </a:spcAft>
              <a:buNone/>
            </a:pPr>
            <a:endParaRPr dirty="0"/>
          </a:p>
        </p:txBody>
      </p:sp>
      <p:sp>
        <p:nvSpPr>
          <p:cNvPr id="748" name="Google Shape;748;p93"/>
          <p:cNvSpPr txBox="1"/>
          <p:nvPr/>
        </p:nvSpPr>
        <p:spPr>
          <a:xfrm>
            <a:off x="5828175" y="1056600"/>
            <a:ext cx="3000000" cy="319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solidFill>
                  <a:schemeClr val="dk1"/>
                </a:solidFill>
              </a:rPr>
              <a:t>Maine, Vermont, Rhode Island, Massachusetts, and New Hampshire </a:t>
            </a:r>
            <a:r>
              <a:rPr lang="en" sz="1100">
                <a:solidFill>
                  <a:schemeClr val="dk1"/>
                </a:solidFill>
              </a:rPr>
              <a:t>stand out for excelling in both customer engagement and operational efficiency. </a:t>
            </a:r>
            <a:endParaRPr sz="1100">
              <a:solidFill>
                <a:schemeClr val="dk1"/>
              </a:solidFill>
            </a:endParaRPr>
          </a:p>
          <a:p>
            <a:pPr marL="0" lvl="0" indent="0" algn="l" rtl="0">
              <a:lnSpc>
                <a:spcPct val="115000"/>
              </a:lnSpc>
              <a:spcBef>
                <a:spcPts val="1200"/>
              </a:spcBef>
              <a:spcAft>
                <a:spcPts val="0"/>
              </a:spcAft>
              <a:buNone/>
            </a:pPr>
            <a:r>
              <a:rPr lang="en" sz="1100">
                <a:solidFill>
                  <a:schemeClr val="dk1"/>
                </a:solidFill>
              </a:rPr>
              <a:t>The strong performance in </a:t>
            </a:r>
            <a:r>
              <a:rPr lang="en" sz="1100" b="1">
                <a:solidFill>
                  <a:schemeClr val="dk1"/>
                </a:solidFill>
              </a:rPr>
              <a:t>customer engagement (reward enrollments)</a:t>
            </a:r>
            <a:r>
              <a:rPr lang="en" sz="1100">
                <a:solidFill>
                  <a:schemeClr val="dk1"/>
                </a:solidFill>
              </a:rPr>
              <a:t> aligns with their </a:t>
            </a:r>
            <a:r>
              <a:rPr lang="en" sz="1100" b="1">
                <a:solidFill>
                  <a:schemeClr val="dk1"/>
                </a:solidFill>
              </a:rPr>
              <a:t>operational efficiency</a:t>
            </a:r>
            <a:r>
              <a:rPr lang="en" sz="1100">
                <a:solidFill>
                  <a:schemeClr val="dk1"/>
                </a:solidFill>
              </a:rPr>
              <a:t>, suggesting a correlation between well-managed operations and higher customer loyalty. </a:t>
            </a:r>
            <a:endParaRPr sz="1100">
              <a:solidFill>
                <a:schemeClr val="dk1"/>
              </a:solidFill>
            </a:endParaRPr>
          </a:p>
          <a:p>
            <a:pPr marL="0" lvl="0" indent="0" algn="l" rtl="0">
              <a:lnSpc>
                <a:spcPct val="115000"/>
              </a:lnSpc>
              <a:spcBef>
                <a:spcPts val="1200"/>
              </a:spcBef>
              <a:spcAft>
                <a:spcPts val="1200"/>
              </a:spcAft>
              <a:buNone/>
            </a:pPr>
            <a:r>
              <a:rPr lang="en" sz="1100">
                <a:solidFill>
                  <a:schemeClr val="dk1"/>
                </a:solidFill>
              </a:rPr>
              <a:t>For instance, Vermont's top operational efficiency score (1.93) likely supports its ability to deliver consistent, high-quality service, contributing to an 18.10% growth in reward enrollments. </a:t>
            </a:r>
            <a:endParaRPr sz="1100" b="1">
              <a:solidFill>
                <a:schemeClr val="dk1"/>
              </a:solidFill>
            </a:endParaRPr>
          </a:p>
        </p:txBody>
      </p:sp>
      <p:pic>
        <p:nvPicPr>
          <p:cNvPr id="3" name="Picture 2" descr="A screenshot of a graph&#10;&#10;Description automatically generated">
            <a:extLst>
              <a:ext uri="{FF2B5EF4-FFF2-40B4-BE49-F238E27FC236}">
                <a16:creationId xmlns:a16="http://schemas.microsoft.com/office/drawing/2014/main" id="{213E9B9F-23E8-F41A-3DCA-3F0A349F8AF0}"/>
              </a:ext>
            </a:extLst>
          </p:cNvPr>
          <p:cNvPicPr>
            <a:picLocks noChangeAspect="1"/>
          </p:cNvPicPr>
          <p:nvPr/>
        </p:nvPicPr>
        <p:blipFill>
          <a:blip r:embed="rId3"/>
          <a:stretch>
            <a:fillRect/>
          </a:stretch>
        </p:blipFill>
        <p:spPr>
          <a:xfrm>
            <a:off x="500883" y="785581"/>
            <a:ext cx="4898432" cy="391874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94"/>
          <p:cNvSpPr txBox="1">
            <a:spLocks noGrp="1"/>
          </p:cNvSpPr>
          <p:nvPr>
            <p:ph type="title"/>
          </p:nvPr>
        </p:nvSpPr>
        <p:spPr>
          <a:xfrm>
            <a:off x="4255813" y="2233050"/>
            <a:ext cx="1757700" cy="67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20">
                <a:solidFill>
                  <a:schemeClr val="dk1"/>
                </a:solidFill>
              </a:rPr>
              <a:t>Findings</a:t>
            </a:r>
            <a:endParaRPr/>
          </a:p>
        </p:txBody>
      </p:sp>
      <p:grpSp>
        <p:nvGrpSpPr>
          <p:cNvPr id="754" name="Google Shape;754;p94"/>
          <p:cNvGrpSpPr/>
          <p:nvPr/>
        </p:nvGrpSpPr>
        <p:grpSpPr>
          <a:xfrm>
            <a:off x="3130497" y="2160525"/>
            <a:ext cx="1084667" cy="822454"/>
            <a:chOff x="7385600" y="4177035"/>
            <a:chExt cx="388728" cy="358383"/>
          </a:xfrm>
        </p:grpSpPr>
        <p:sp>
          <p:nvSpPr>
            <p:cNvPr id="755" name="Google Shape;755;p94"/>
            <p:cNvSpPr/>
            <p:nvPr/>
          </p:nvSpPr>
          <p:spPr>
            <a:xfrm>
              <a:off x="7385600" y="4314808"/>
              <a:ext cx="230541" cy="220610"/>
            </a:xfrm>
            <a:custGeom>
              <a:avLst/>
              <a:gdLst/>
              <a:ahLst/>
              <a:cxnLst/>
              <a:rect l="l" t="t" r="r" b="b"/>
              <a:pathLst>
                <a:path w="8775" h="8397" extrusionOk="0">
                  <a:moveTo>
                    <a:pt x="6790" y="0"/>
                  </a:moveTo>
                  <a:cubicBezTo>
                    <a:pt x="6786" y="0"/>
                    <a:pt x="6781" y="0"/>
                    <a:pt x="6777" y="0"/>
                  </a:cubicBezTo>
                  <a:lnTo>
                    <a:pt x="1942" y="35"/>
                  </a:lnTo>
                  <a:cubicBezTo>
                    <a:pt x="867" y="49"/>
                    <a:pt x="0" y="923"/>
                    <a:pt x="7" y="1998"/>
                  </a:cubicBezTo>
                  <a:lnTo>
                    <a:pt x="35" y="4939"/>
                  </a:lnTo>
                  <a:cubicBezTo>
                    <a:pt x="42" y="6017"/>
                    <a:pt x="916" y="6874"/>
                    <a:pt x="1985" y="6874"/>
                  </a:cubicBezTo>
                  <a:cubicBezTo>
                    <a:pt x="1989" y="6874"/>
                    <a:pt x="1994" y="6874"/>
                    <a:pt x="1998" y="6874"/>
                  </a:cubicBezTo>
                  <a:lnTo>
                    <a:pt x="4474" y="6860"/>
                  </a:lnTo>
                  <a:cubicBezTo>
                    <a:pt x="4478" y="6860"/>
                    <a:pt x="4481" y="6859"/>
                    <a:pt x="4485" y="6859"/>
                  </a:cubicBezTo>
                  <a:cubicBezTo>
                    <a:pt x="4522" y="6859"/>
                    <a:pt x="4551" y="6892"/>
                    <a:pt x="4557" y="6930"/>
                  </a:cubicBezTo>
                  <a:cubicBezTo>
                    <a:pt x="4613" y="7172"/>
                    <a:pt x="4738" y="8005"/>
                    <a:pt x="3982" y="8248"/>
                  </a:cubicBezTo>
                  <a:cubicBezTo>
                    <a:pt x="3919" y="8261"/>
                    <a:pt x="3919" y="8352"/>
                    <a:pt x="3989" y="8359"/>
                  </a:cubicBezTo>
                  <a:cubicBezTo>
                    <a:pt x="4102" y="8379"/>
                    <a:pt x="4244" y="8397"/>
                    <a:pt x="4399" y="8397"/>
                  </a:cubicBezTo>
                  <a:cubicBezTo>
                    <a:pt x="4974" y="8397"/>
                    <a:pt x="5715" y="8155"/>
                    <a:pt x="5737" y="6937"/>
                  </a:cubicBezTo>
                  <a:cubicBezTo>
                    <a:pt x="5737" y="6888"/>
                    <a:pt x="5771" y="6846"/>
                    <a:pt x="5820" y="6846"/>
                  </a:cubicBezTo>
                  <a:lnTo>
                    <a:pt x="6832" y="6839"/>
                  </a:lnTo>
                  <a:cubicBezTo>
                    <a:pt x="7908" y="6826"/>
                    <a:pt x="8775" y="5952"/>
                    <a:pt x="8768" y="4877"/>
                  </a:cubicBezTo>
                  <a:lnTo>
                    <a:pt x="8747" y="1936"/>
                  </a:lnTo>
                  <a:cubicBezTo>
                    <a:pt x="8733" y="858"/>
                    <a:pt x="7859" y="0"/>
                    <a:pt x="6790" y="0"/>
                  </a:cubicBezTo>
                  <a:close/>
                </a:path>
              </a:pathLst>
            </a:custGeom>
            <a:solidFill>
              <a:srgbClr val="9FAEB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4"/>
            <p:cNvSpPr/>
            <p:nvPr/>
          </p:nvSpPr>
          <p:spPr>
            <a:xfrm>
              <a:off x="7541212" y="4315176"/>
              <a:ext cx="74561" cy="179704"/>
            </a:xfrm>
            <a:custGeom>
              <a:avLst/>
              <a:gdLst/>
              <a:ahLst/>
              <a:cxnLst/>
              <a:rect l="l" t="t" r="r" b="b"/>
              <a:pathLst>
                <a:path w="2838" h="6840" extrusionOk="0">
                  <a:moveTo>
                    <a:pt x="1" y="0"/>
                  </a:moveTo>
                  <a:cubicBezTo>
                    <a:pt x="1076" y="7"/>
                    <a:pt x="1943" y="881"/>
                    <a:pt x="1950" y="1956"/>
                  </a:cubicBezTo>
                  <a:lnTo>
                    <a:pt x="1950" y="4890"/>
                  </a:lnTo>
                  <a:cubicBezTo>
                    <a:pt x="1943" y="5965"/>
                    <a:pt x="1076" y="6839"/>
                    <a:pt x="1" y="6839"/>
                  </a:cubicBezTo>
                  <a:lnTo>
                    <a:pt x="889" y="6839"/>
                  </a:lnTo>
                  <a:cubicBezTo>
                    <a:pt x="1964" y="6839"/>
                    <a:pt x="2838" y="5965"/>
                    <a:pt x="2838" y="4890"/>
                  </a:cubicBezTo>
                  <a:lnTo>
                    <a:pt x="2838" y="1956"/>
                  </a:lnTo>
                  <a:cubicBezTo>
                    <a:pt x="2838" y="881"/>
                    <a:pt x="1964" y="7"/>
                    <a:pt x="889" y="0"/>
                  </a:cubicBezTo>
                  <a:close/>
                </a:path>
              </a:pathLst>
            </a:custGeom>
            <a:solidFill>
              <a:srgbClr val="7F91A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4"/>
            <p:cNvSpPr/>
            <p:nvPr/>
          </p:nvSpPr>
          <p:spPr>
            <a:xfrm>
              <a:off x="7435334" y="4177035"/>
              <a:ext cx="338994" cy="281011"/>
            </a:xfrm>
            <a:custGeom>
              <a:avLst/>
              <a:gdLst/>
              <a:ahLst/>
              <a:cxnLst/>
              <a:rect l="l" t="t" r="r" b="b"/>
              <a:pathLst>
                <a:path w="12903" h="10696" extrusionOk="0">
                  <a:moveTo>
                    <a:pt x="1908" y="1"/>
                  </a:moveTo>
                  <a:cubicBezTo>
                    <a:pt x="854" y="1"/>
                    <a:pt x="1" y="854"/>
                    <a:pt x="1" y="1908"/>
                  </a:cubicBezTo>
                  <a:lnTo>
                    <a:pt x="1" y="6285"/>
                  </a:lnTo>
                  <a:cubicBezTo>
                    <a:pt x="1" y="7339"/>
                    <a:pt x="854" y="8192"/>
                    <a:pt x="1908" y="8192"/>
                  </a:cubicBezTo>
                  <a:lnTo>
                    <a:pt x="7797" y="8192"/>
                  </a:lnTo>
                  <a:cubicBezTo>
                    <a:pt x="7922" y="8192"/>
                    <a:pt x="8019" y="8303"/>
                    <a:pt x="8005" y="8428"/>
                  </a:cubicBezTo>
                  <a:cubicBezTo>
                    <a:pt x="7926" y="9062"/>
                    <a:pt x="7891" y="10695"/>
                    <a:pt x="9647" y="10695"/>
                  </a:cubicBezTo>
                  <a:cubicBezTo>
                    <a:pt x="9735" y="10695"/>
                    <a:pt x="9829" y="10691"/>
                    <a:pt x="9927" y="10682"/>
                  </a:cubicBezTo>
                  <a:cubicBezTo>
                    <a:pt x="9996" y="10675"/>
                    <a:pt x="10017" y="10585"/>
                    <a:pt x="9961" y="10551"/>
                  </a:cubicBezTo>
                  <a:cubicBezTo>
                    <a:pt x="9559" y="10322"/>
                    <a:pt x="8796" y="9684"/>
                    <a:pt x="9344" y="8331"/>
                  </a:cubicBezTo>
                  <a:cubicBezTo>
                    <a:pt x="9379" y="8255"/>
                    <a:pt x="9455" y="8206"/>
                    <a:pt x="9538" y="8206"/>
                  </a:cubicBezTo>
                  <a:lnTo>
                    <a:pt x="10995" y="8206"/>
                  </a:lnTo>
                  <a:cubicBezTo>
                    <a:pt x="12049" y="8206"/>
                    <a:pt x="12902" y="7353"/>
                    <a:pt x="12902" y="6299"/>
                  </a:cubicBezTo>
                  <a:lnTo>
                    <a:pt x="12902" y="1908"/>
                  </a:lnTo>
                  <a:cubicBezTo>
                    <a:pt x="12902" y="854"/>
                    <a:pt x="12049" y="1"/>
                    <a:pt x="10995" y="1"/>
                  </a:cubicBezTo>
                  <a:close/>
                </a:path>
              </a:pathLst>
            </a:custGeom>
            <a:solidFill>
              <a:srgbClr val="F1F4F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4"/>
            <p:cNvSpPr/>
            <p:nvPr/>
          </p:nvSpPr>
          <p:spPr>
            <a:xfrm>
              <a:off x="7700843" y="4177035"/>
              <a:ext cx="73484" cy="215618"/>
            </a:xfrm>
            <a:custGeom>
              <a:avLst/>
              <a:gdLst/>
              <a:ahLst/>
              <a:cxnLst/>
              <a:rect l="l" t="t" r="r" b="b"/>
              <a:pathLst>
                <a:path w="2797" h="8207" extrusionOk="0">
                  <a:moveTo>
                    <a:pt x="889" y="1"/>
                  </a:moveTo>
                  <a:lnTo>
                    <a:pt x="889" y="8"/>
                  </a:lnTo>
                  <a:lnTo>
                    <a:pt x="1" y="8"/>
                  </a:lnTo>
                  <a:cubicBezTo>
                    <a:pt x="1048" y="8"/>
                    <a:pt x="1908" y="861"/>
                    <a:pt x="1908" y="1915"/>
                  </a:cubicBezTo>
                  <a:lnTo>
                    <a:pt x="1908" y="6299"/>
                  </a:lnTo>
                  <a:cubicBezTo>
                    <a:pt x="1908" y="7353"/>
                    <a:pt x="1048" y="8206"/>
                    <a:pt x="1" y="8206"/>
                  </a:cubicBezTo>
                  <a:lnTo>
                    <a:pt x="889" y="8206"/>
                  </a:lnTo>
                  <a:cubicBezTo>
                    <a:pt x="1943" y="8206"/>
                    <a:pt x="2796" y="7353"/>
                    <a:pt x="2796" y="6299"/>
                  </a:cubicBezTo>
                  <a:lnTo>
                    <a:pt x="2796" y="1908"/>
                  </a:lnTo>
                  <a:cubicBezTo>
                    <a:pt x="2796" y="854"/>
                    <a:pt x="1943" y="1"/>
                    <a:pt x="889" y="1"/>
                  </a:cubicBezTo>
                  <a:close/>
                </a:path>
              </a:pathLst>
            </a:custGeom>
            <a:solidFill>
              <a:srgbClr val="C0CDD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4"/>
            <p:cNvSpPr/>
            <p:nvPr/>
          </p:nvSpPr>
          <p:spPr>
            <a:xfrm>
              <a:off x="7516069" y="4261764"/>
              <a:ext cx="28085" cy="28112"/>
            </a:xfrm>
            <a:custGeom>
              <a:avLst/>
              <a:gdLst/>
              <a:ahLst/>
              <a:cxnLst/>
              <a:rect l="l" t="t" r="r" b="b"/>
              <a:pathLst>
                <a:path w="1069" h="1070" extrusionOk="0">
                  <a:moveTo>
                    <a:pt x="535" y="1"/>
                  </a:moveTo>
                  <a:cubicBezTo>
                    <a:pt x="236" y="1"/>
                    <a:pt x="1" y="244"/>
                    <a:pt x="1" y="535"/>
                  </a:cubicBezTo>
                  <a:cubicBezTo>
                    <a:pt x="1" y="833"/>
                    <a:pt x="236" y="1069"/>
                    <a:pt x="535" y="1069"/>
                  </a:cubicBezTo>
                  <a:cubicBezTo>
                    <a:pt x="826" y="1069"/>
                    <a:pt x="1069" y="833"/>
                    <a:pt x="1069" y="535"/>
                  </a:cubicBezTo>
                  <a:cubicBezTo>
                    <a:pt x="1069" y="244"/>
                    <a:pt x="826" y="1"/>
                    <a:pt x="535" y="1"/>
                  </a:cubicBezTo>
                  <a:close/>
                </a:path>
              </a:pathLst>
            </a:custGeom>
            <a:solidFill>
              <a:srgbClr val="57697A"/>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4"/>
            <p:cNvSpPr/>
            <p:nvPr/>
          </p:nvSpPr>
          <p:spPr>
            <a:xfrm>
              <a:off x="7586059" y="4261764"/>
              <a:ext cx="28085" cy="28112"/>
            </a:xfrm>
            <a:custGeom>
              <a:avLst/>
              <a:gdLst/>
              <a:ahLst/>
              <a:cxnLst/>
              <a:rect l="l" t="t" r="r" b="b"/>
              <a:pathLst>
                <a:path w="1069" h="1070" extrusionOk="0">
                  <a:moveTo>
                    <a:pt x="534" y="1"/>
                  </a:moveTo>
                  <a:cubicBezTo>
                    <a:pt x="236" y="1"/>
                    <a:pt x="0" y="244"/>
                    <a:pt x="0" y="535"/>
                  </a:cubicBezTo>
                  <a:cubicBezTo>
                    <a:pt x="0" y="833"/>
                    <a:pt x="236" y="1069"/>
                    <a:pt x="534" y="1069"/>
                  </a:cubicBezTo>
                  <a:cubicBezTo>
                    <a:pt x="826" y="1069"/>
                    <a:pt x="1068" y="833"/>
                    <a:pt x="1068" y="535"/>
                  </a:cubicBezTo>
                  <a:cubicBezTo>
                    <a:pt x="1068" y="244"/>
                    <a:pt x="826" y="1"/>
                    <a:pt x="534" y="1"/>
                  </a:cubicBezTo>
                  <a:close/>
                </a:path>
              </a:pathLst>
            </a:custGeom>
            <a:solidFill>
              <a:srgbClr val="57697A"/>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4"/>
            <p:cNvSpPr/>
            <p:nvPr/>
          </p:nvSpPr>
          <p:spPr>
            <a:xfrm>
              <a:off x="7655839" y="4261764"/>
              <a:ext cx="28269" cy="28112"/>
            </a:xfrm>
            <a:custGeom>
              <a:avLst/>
              <a:gdLst/>
              <a:ahLst/>
              <a:cxnLst/>
              <a:rect l="l" t="t" r="r" b="b"/>
              <a:pathLst>
                <a:path w="1076" h="1070" extrusionOk="0">
                  <a:moveTo>
                    <a:pt x="535" y="1"/>
                  </a:moveTo>
                  <a:cubicBezTo>
                    <a:pt x="243" y="1"/>
                    <a:pt x="1" y="244"/>
                    <a:pt x="1" y="535"/>
                  </a:cubicBezTo>
                  <a:cubicBezTo>
                    <a:pt x="1" y="833"/>
                    <a:pt x="243" y="1069"/>
                    <a:pt x="535" y="1069"/>
                  </a:cubicBezTo>
                  <a:cubicBezTo>
                    <a:pt x="833" y="1069"/>
                    <a:pt x="1076" y="833"/>
                    <a:pt x="1076" y="535"/>
                  </a:cubicBezTo>
                  <a:cubicBezTo>
                    <a:pt x="1076" y="244"/>
                    <a:pt x="833" y="1"/>
                    <a:pt x="535" y="1"/>
                  </a:cubicBezTo>
                  <a:close/>
                </a:path>
              </a:pathLst>
            </a:custGeom>
            <a:solidFill>
              <a:srgbClr val="57697A"/>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68"/>
          <p:cNvSpPr txBox="1">
            <a:spLocks noGrp="1"/>
          </p:cNvSpPr>
          <p:nvPr>
            <p:ph type="title"/>
          </p:nvPr>
        </p:nvSpPr>
        <p:spPr>
          <a:xfrm>
            <a:off x="311700" y="445025"/>
            <a:ext cx="7173900" cy="5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596" name="Google Shape;596;p68"/>
          <p:cNvSpPr txBox="1">
            <a:spLocks noGrp="1"/>
          </p:cNvSpPr>
          <p:nvPr>
            <p:ph type="body" idx="4294967295"/>
          </p:nvPr>
        </p:nvSpPr>
        <p:spPr>
          <a:xfrm>
            <a:off x="311700" y="1131450"/>
            <a:ext cx="8613300" cy="374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dirty="0"/>
              <a:t>Users</a:t>
            </a:r>
            <a:r>
              <a:rPr lang="en" sz="1300" dirty="0"/>
              <a:t>: </a:t>
            </a:r>
            <a:endParaRPr sz="1300" dirty="0"/>
          </a:p>
          <a:p>
            <a:pPr marL="0" lvl="0" indent="0" algn="l" rtl="0">
              <a:spcBef>
                <a:spcPts val="0"/>
              </a:spcBef>
              <a:spcAft>
                <a:spcPts val="0"/>
              </a:spcAft>
              <a:buNone/>
            </a:pPr>
            <a:r>
              <a:rPr lang="en" sz="1300" dirty="0"/>
              <a:t>Amtrak Operations, Finance, HR, Strategy and Leadership Teams</a:t>
            </a:r>
            <a:endParaRPr sz="1300" dirty="0"/>
          </a:p>
          <a:p>
            <a:pPr marL="0" lvl="0" indent="0" algn="l" rtl="0">
              <a:spcBef>
                <a:spcPts val="1200"/>
              </a:spcBef>
              <a:spcAft>
                <a:spcPts val="0"/>
              </a:spcAft>
              <a:buNone/>
            </a:pPr>
            <a:r>
              <a:rPr lang="en" sz="1300" b="1" dirty="0"/>
              <a:t>Data and Data Sources</a:t>
            </a:r>
            <a:r>
              <a:rPr lang="en" sz="1300" dirty="0"/>
              <a:t>:</a:t>
            </a:r>
            <a:endParaRPr sz="1300" dirty="0"/>
          </a:p>
          <a:p>
            <a:pPr marL="457200" lvl="0" indent="-323850" algn="l" rtl="0">
              <a:spcBef>
                <a:spcPts val="1200"/>
              </a:spcBef>
              <a:spcAft>
                <a:spcPts val="0"/>
              </a:spcAft>
              <a:buSzPts val="1500"/>
              <a:buChar char="-"/>
            </a:pPr>
            <a:r>
              <a:rPr lang="en" sz="1300" dirty="0"/>
              <a:t>Amtrak website (</a:t>
            </a:r>
            <a:r>
              <a:rPr lang="en" sz="1300" u="sng" dirty="0">
                <a:solidFill>
                  <a:schemeClr val="hlink"/>
                </a:solidFill>
                <a:hlinkClick r:id="rId3"/>
              </a:rPr>
              <a:t>https://www.amtrak.com/</a:t>
            </a:r>
            <a:r>
              <a:rPr lang="en" sz="1300" dirty="0"/>
              <a:t>):</a:t>
            </a:r>
            <a:endParaRPr sz="1300" dirty="0"/>
          </a:p>
          <a:p>
            <a:pPr marL="914400" lvl="1" indent="-317500" algn="l" rtl="0">
              <a:spcBef>
                <a:spcPts val="0"/>
              </a:spcBef>
              <a:spcAft>
                <a:spcPts val="0"/>
              </a:spcAft>
              <a:buSzPts val="1400"/>
              <a:buChar char="-"/>
            </a:pPr>
            <a:r>
              <a:rPr lang="en" sz="1300" dirty="0">
                <a:solidFill>
                  <a:schemeClr val="dk1"/>
                </a:solidFill>
              </a:rPr>
              <a:t>State Factsheets </a:t>
            </a:r>
            <a:endParaRPr sz="1300" dirty="0">
              <a:solidFill>
                <a:schemeClr val="dk1"/>
              </a:solidFill>
            </a:endParaRPr>
          </a:p>
          <a:p>
            <a:pPr marL="914400" lvl="0" indent="0" algn="l" rtl="0">
              <a:spcBef>
                <a:spcPts val="1200"/>
              </a:spcBef>
              <a:spcAft>
                <a:spcPts val="0"/>
              </a:spcAft>
              <a:buNone/>
            </a:pPr>
            <a:r>
              <a:rPr lang="en" sz="1300" dirty="0">
                <a:solidFill>
                  <a:schemeClr val="dk1"/>
                </a:solidFill>
              </a:rPr>
              <a:t>(</a:t>
            </a:r>
            <a:r>
              <a:rPr lang="en" sz="1300" u="sng" dirty="0">
                <a:solidFill>
                  <a:schemeClr val="dk1"/>
                </a:solidFill>
                <a:hlinkClick r:id="rId4">
                  <a:extLst>
                    <a:ext uri="{A12FA001-AC4F-418D-AE19-62706E023703}">
                      <ahyp:hlinkClr xmlns:ahyp="http://schemas.microsoft.com/office/drawing/2018/hyperlinkcolor" val="tx"/>
                    </a:ext>
                  </a:extLst>
                </a:hlinkClick>
              </a:rPr>
              <a:t>https://www.amtrak.com/about-amtrak/amtrak-facts/state-fact-sheets.html</a:t>
            </a:r>
            <a:r>
              <a:rPr lang="en" sz="1300" dirty="0">
                <a:solidFill>
                  <a:schemeClr val="dk1"/>
                </a:solidFill>
              </a:rPr>
              <a:t>)</a:t>
            </a:r>
            <a:endParaRPr sz="1300" dirty="0"/>
          </a:p>
          <a:p>
            <a:pPr marL="914400" lvl="1" indent="-317500" algn="l" rtl="0">
              <a:spcBef>
                <a:spcPts val="1200"/>
              </a:spcBef>
              <a:spcAft>
                <a:spcPts val="0"/>
              </a:spcAft>
              <a:buSzPts val="1400"/>
              <a:buChar char="-"/>
            </a:pPr>
            <a:r>
              <a:rPr lang="en" sz="1300" dirty="0"/>
              <a:t>Train routes</a:t>
            </a:r>
            <a:endParaRPr sz="1300" dirty="0"/>
          </a:p>
          <a:p>
            <a:pPr marL="914400" lvl="0" indent="0" algn="l" rtl="0">
              <a:spcBef>
                <a:spcPts val="1200"/>
              </a:spcBef>
              <a:spcAft>
                <a:spcPts val="1200"/>
              </a:spcAft>
              <a:buNone/>
            </a:pPr>
            <a:r>
              <a:rPr lang="en" sz="1300" dirty="0"/>
              <a:t>(</a:t>
            </a:r>
            <a:r>
              <a:rPr lang="en" sz="1300" u="sng" dirty="0">
                <a:solidFill>
                  <a:schemeClr val="hlink"/>
                </a:solidFill>
                <a:hlinkClick r:id="rId5"/>
              </a:rPr>
              <a:t>https://www.amtrak.com/train-routes</a:t>
            </a:r>
            <a:r>
              <a:rPr lang="en" sz="1300" dirty="0"/>
              <a:t>)</a:t>
            </a:r>
            <a:endParaRPr sz="1300" dirty="0"/>
          </a:p>
        </p:txBody>
      </p:sp>
      <p:grpSp>
        <p:nvGrpSpPr>
          <p:cNvPr id="597" name="Google Shape;597;p68"/>
          <p:cNvGrpSpPr/>
          <p:nvPr/>
        </p:nvGrpSpPr>
        <p:grpSpPr>
          <a:xfrm>
            <a:off x="7953176" y="3826487"/>
            <a:ext cx="971823" cy="898735"/>
            <a:chOff x="3943638" y="3815072"/>
            <a:chExt cx="357933" cy="342676"/>
          </a:xfrm>
        </p:grpSpPr>
        <p:sp>
          <p:nvSpPr>
            <p:cNvPr id="598" name="Google Shape;598;p68"/>
            <p:cNvSpPr/>
            <p:nvPr/>
          </p:nvSpPr>
          <p:spPr>
            <a:xfrm>
              <a:off x="4136918" y="3996389"/>
              <a:ext cx="87215" cy="87514"/>
            </a:xfrm>
            <a:custGeom>
              <a:avLst/>
              <a:gdLst/>
              <a:ahLst/>
              <a:cxnLst/>
              <a:rect l="l" t="t" r="r" b="b"/>
              <a:pathLst>
                <a:path w="5825" h="5845" extrusionOk="0">
                  <a:moveTo>
                    <a:pt x="1073" y="0"/>
                  </a:moveTo>
                  <a:lnTo>
                    <a:pt x="1" y="1072"/>
                  </a:lnTo>
                  <a:lnTo>
                    <a:pt x="4752" y="5845"/>
                  </a:lnTo>
                  <a:lnTo>
                    <a:pt x="5824" y="4752"/>
                  </a:lnTo>
                  <a:lnTo>
                    <a:pt x="1073" y="0"/>
                  </a:ln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8"/>
            <p:cNvSpPr/>
            <p:nvPr/>
          </p:nvSpPr>
          <p:spPr>
            <a:xfrm>
              <a:off x="4173750" y="4034240"/>
              <a:ext cx="127820" cy="123508"/>
            </a:xfrm>
            <a:custGeom>
              <a:avLst/>
              <a:gdLst/>
              <a:ahLst/>
              <a:cxnLst/>
              <a:rect l="l" t="t" r="r" b="b"/>
              <a:pathLst>
                <a:path w="8537" h="8249" extrusionOk="0">
                  <a:moveTo>
                    <a:pt x="1790" y="0"/>
                  </a:moveTo>
                  <a:cubicBezTo>
                    <a:pt x="1628" y="0"/>
                    <a:pt x="1467" y="63"/>
                    <a:pt x="1346" y="184"/>
                  </a:cubicBezTo>
                  <a:lnTo>
                    <a:pt x="253" y="1299"/>
                  </a:lnTo>
                  <a:cubicBezTo>
                    <a:pt x="0" y="1530"/>
                    <a:pt x="0" y="1908"/>
                    <a:pt x="211" y="2161"/>
                  </a:cubicBezTo>
                  <a:lnTo>
                    <a:pt x="4983" y="7606"/>
                  </a:lnTo>
                  <a:cubicBezTo>
                    <a:pt x="5355" y="8032"/>
                    <a:pt x="5874" y="8248"/>
                    <a:pt x="6396" y="8248"/>
                  </a:cubicBezTo>
                  <a:cubicBezTo>
                    <a:pt x="6879" y="8248"/>
                    <a:pt x="7364" y="8064"/>
                    <a:pt x="7737" y="7690"/>
                  </a:cubicBezTo>
                  <a:lnTo>
                    <a:pt x="7758" y="7690"/>
                  </a:lnTo>
                  <a:cubicBezTo>
                    <a:pt x="8536" y="6912"/>
                    <a:pt x="8494" y="5651"/>
                    <a:pt x="7653" y="4936"/>
                  </a:cubicBezTo>
                  <a:lnTo>
                    <a:pt x="2208" y="163"/>
                  </a:lnTo>
                  <a:cubicBezTo>
                    <a:pt x="2087" y="53"/>
                    <a:pt x="1938" y="0"/>
                    <a:pt x="1790" y="0"/>
                  </a:cubicBezTo>
                  <a:close/>
                </a:path>
              </a:pathLst>
            </a:custGeom>
            <a:solidFill>
              <a:srgbClr val="A2B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68"/>
            <p:cNvSpPr/>
            <p:nvPr/>
          </p:nvSpPr>
          <p:spPr>
            <a:xfrm>
              <a:off x="4173750" y="4042969"/>
              <a:ext cx="122460" cy="114779"/>
            </a:xfrm>
            <a:custGeom>
              <a:avLst/>
              <a:gdLst/>
              <a:ahLst/>
              <a:cxnLst/>
              <a:rect l="l" t="t" r="r" b="b"/>
              <a:pathLst>
                <a:path w="8179" h="7666" extrusionOk="0">
                  <a:moveTo>
                    <a:pt x="967" y="1"/>
                  </a:moveTo>
                  <a:lnTo>
                    <a:pt x="253" y="716"/>
                  </a:lnTo>
                  <a:cubicBezTo>
                    <a:pt x="0" y="947"/>
                    <a:pt x="0" y="1325"/>
                    <a:pt x="211" y="1578"/>
                  </a:cubicBezTo>
                  <a:lnTo>
                    <a:pt x="4983" y="7023"/>
                  </a:lnTo>
                  <a:cubicBezTo>
                    <a:pt x="5366" y="7449"/>
                    <a:pt x="5884" y="7665"/>
                    <a:pt x="6404" y="7665"/>
                  </a:cubicBezTo>
                  <a:cubicBezTo>
                    <a:pt x="6883" y="7665"/>
                    <a:pt x="7364" y="7481"/>
                    <a:pt x="7737" y="7107"/>
                  </a:cubicBezTo>
                  <a:cubicBezTo>
                    <a:pt x="7927" y="6918"/>
                    <a:pt x="8095" y="6666"/>
                    <a:pt x="8179" y="6413"/>
                  </a:cubicBezTo>
                  <a:lnTo>
                    <a:pt x="8179" y="6413"/>
                  </a:lnTo>
                  <a:cubicBezTo>
                    <a:pt x="7964" y="6493"/>
                    <a:pt x="7742" y="6532"/>
                    <a:pt x="7523" y="6532"/>
                  </a:cubicBezTo>
                  <a:cubicBezTo>
                    <a:pt x="6991" y="6532"/>
                    <a:pt x="6476" y="6304"/>
                    <a:pt x="6118" y="5888"/>
                  </a:cubicBezTo>
                  <a:lnTo>
                    <a:pt x="967" y="1"/>
                  </a:lnTo>
                  <a:close/>
                </a:path>
              </a:pathLst>
            </a:custGeom>
            <a:solidFill>
              <a:srgbClr val="95A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68"/>
            <p:cNvSpPr/>
            <p:nvPr/>
          </p:nvSpPr>
          <p:spPr>
            <a:xfrm>
              <a:off x="3943638" y="3815072"/>
              <a:ext cx="268846" cy="245235"/>
            </a:xfrm>
            <a:custGeom>
              <a:avLst/>
              <a:gdLst/>
              <a:ahLst/>
              <a:cxnLst/>
              <a:rect l="l" t="t" r="r" b="b"/>
              <a:pathLst>
                <a:path w="17956" h="16379" extrusionOk="0">
                  <a:moveTo>
                    <a:pt x="8978" y="0"/>
                  </a:moveTo>
                  <a:cubicBezTo>
                    <a:pt x="6886" y="0"/>
                    <a:pt x="4794" y="799"/>
                    <a:pt x="3196" y="2397"/>
                  </a:cubicBezTo>
                  <a:cubicBezTo>
                    <a:pt x="1" y="5593"/>
                    <a:pt x="1" y="10786"/>
                    <a:pt x="3196" y="13981"/>
                  </a:cubicBezTo>
                  <a:cubicBezTo>
                    <a:pt x="4794" y="15579"/>
                    <a:pt x="6886" y="16378"/>
                    <a:pt x="8978" y="16378"/>
                  </a:cubicBezTo>
                  <a:cubicBezTo>
                    <a:pt x="11070" y="16378"/>
                    <a:pt x="13162" y="15579"/>
                    <a:pt x="14760" y="13981"/>
                  </a:cubicBezTo>
                  <a:cubicBezTo>
                    <a:pt x="17955" y="10786"/>
                    <a:pt x="17955" y="5593"/>
                    <a:pt x="14760" y="2397"/>
                  </a:cubicBezTo>
                  <a:cubicBezTo>
                    <a:pt x="13162" y="799"/>
                    <a:pt x="11070" y="0"/>
                    <a:pt x="8978" y="0"/>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8"/>
            <p:cNvSpPr/>
            <p:nvPr/>
          </p:nvSpPr>
          <p:spPr>
            <a:xfrm>
              <a:off x="3974795" y="3843715"/>
              <a:ext cx="206516" cy="187860"/>
            </a:xfrm>
            <a:custGeom>
              <a:avLst/>
              <a:gdLst/>
              <a:ahLst/>
              <a:cxnLst/>
              <a:rect l="l" t="t" r="r" b="b"/>
              <a:pathLst>
                <a:path w="13793" h="12547" extrusionOk="0">
                  <a:moveTo>
                    <a:pt x="6897" y="0"/>
                  </a:moveTo>
                  <a:cubicBezTo>
                    <a:pt x="5294" y="0"/>
                    <a:pt x="3691" y="610"/>
                    <a:pt x="2461" y="1829"/>
                  </a:cubicBezTo>
                  <a:cubicBezTo>
                    <a:pt x="1" y="4289"/>
                    <a:pt x="1" y="8263"/>
                    <a:pt x="2461" y="10702"/>
                  </a:cubicBezTo>
                  <a:cubicBezTo>
                    <a:pt x="3691" y="11932"/>
                    <a:pt x="5294" y="12547"/>
                    <a:pt x="6897" y="12547"/>
                  </a:cubicBezTo>
                  <a:cubicBezTo>
                    <a:pt x="8500" y="12547"/>
                    <a:pt x="10103" y="11932"/>
                    <a:pt x="11333" y="10702"/>
                  </a:cubicBezTo>
                  <a:cubicBezTo>
                    <a:pt x="13793" y="8263"/>
                    <a:pt x="13793" y="4289"/>
                    <a:pt x="11333" y="1829"/>
                  </a:cubicBezTo>
                  <a:cubicBezTo>
                    <a:pt x="10103" y="610"/>
                    <a:pt x="8500" y="0"/>
                    <a:pt x="6897" y="0"/>
                  </a:cubicBezTo>
                  <a:close/>
                </a:path>
              </a:pathLst>
            </a:custGeom>
            <a:solidFill>
              <a:srgbClr val="C1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68"/>
            <p:cNvSpPr/>
            <p:nvPr/>
          </p:nvSpPr>
          <p:spPr>
            <a:xfrm>
              <a:off x="3973538" y="3863538"/>
              <a:ext cx="178817" cy="167857"/>
            </a:xfrm>
            <a:custGeom>
              <a:avLst/>
              <a:gdLst/>
              <a:ahLst/>
              <a:cxnLst/>
              <a:rect l="l" t="t" r="r" b="b"/>
              <a:pathLst>
                <a:path w="11943" h="11211" extrusionOk="0">
                  <a:moveTo>
                    <a:pt x="3134" y="1"/>
                  </a:moveTo>
                  <a:cubicBezTo>
                    <a:pt x="2923" y="148"/>
                    <a:pt x="2734" y="337"/>
                    <a:pt x="2545" y="527"/>
                  </a:cubicBezTo>
                  <a:cubicBezTo>
                    <a:pt x="1" y="3070"/>
                    <a:pt x="148" y="7254"/>
                    <a:pt x="2860" y="9651"/>
                  </a:cubicBezTo>
                  <a:cubicBezTo>
                    <a:pt x="4056" y="10699"/>
                    <a:pt x="5530" y="11211"/>
                    <a:pt x="6995" y="11211"/>
                  </a:cubicBezTo>
                  <a:cubicBezTo>
                    <a:pt x="8853" y="11211"/>
                    <a:pt x="10697" y="10388"/>
                    <a:pt x="11943" y="8789"/>
                  </a:cubicBezTo>
                  <a:lnTo>
                    <a:pt x="11943" y="8789"/>
                  </a:lnTo>
                  <a:cubicBezTo>
                    <a:pt x="10805" y="9668"/>
                    <a:pt x="9455" y="10100"/>
                    <a:pt x="8111" y="10100"/>
                  </a:cubicBezTo>
                  <a:cubicBezTo>
                    <a:pt x="6499" y="10100"/>
                    <a:pt x="4896" y="9479"/>
                    <a:pt x="3680" y="8263"/>
                  </a:cubicBezTo>
                  <a:cubicBezTo>
                    <a:pt x="1452" y="6035"/>
                    <a:pt x="1220" y="2482"/>
                    <a:pt x="3134" y="1"/>
                  </a:cubicBezTo>
                  <a:close/>
                </a:path>
              </a:pathLst>
            </a:custGeom>
            <a:solidFill>
              <a:srgbClr val="A3B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68"/>
            <p:cNvSpPr/>
            <p:nvPr/>
          </p:nvSpPr>
          <p:spPr>
            <a:xfrm>
              <a:off x="4028008" y="3869842"/>
              <a:ext cx="102202" cy="29017"/>
            </a:xfrm>
            <a:custGeom>
              <a:avLst/>
              <a:gdLst/>
              <a:ahLst/>
              <a:cxnLst/>
              <a:rect l="l" t="t" r="r" b="b"/>
              <a:pathLst>
                <a:path w="6826" h="1938" extrusionOk="0">
                  <a:moveTo>
                    <a:pt x="3332" y="0"/>
                  </a:moveTo>
                  <a:cubicBezTo>
                    <a:pt x="2171" y="0"/>
                    <a:pt x="1009" y="442"/>
                    <a:pt x="126" y="1325"/>
                  </a:cubicBezTo>
                  <a:cubicBezTo>
                    <a:pt x="0" y="1451"/>
                    <a:pt x="0" y="1661"/>
                    <a:pt x="126" y="1808"/>
                  </a:cubicBezTo>
                  <a:cubicBezTo>
                    <a:pt x="189" y="1872"/>
                    <a:pt x="273" y="1903"/>
                    <a:pt x="360" y="1903"/>
                  </a:cubicBezTo>
                  <a:cubicBezTo>
                    <a:pt x="447" y="1903"/>
                    <a:pt x="536" y="1872"/>
                    <a:pt x="610" y="1808"/>
                  </a:cubicBezTo>
                  <a:cubicBezTo>
                    <a:pt x="1356" y="1052"/>
                    <a:pt x="2344" y="673"/>
                    <a:pt x="3332" y="673"/>
                  </a:cubicBezTo>
                  <a:cubicBezTo>
                    <a:pt x="4321" y="673"/>
                    <a:pt x="5309" y="1052"/>
                    <a:pt x="6055" y="1808"/>
                  </a:cubicBezTo>
                  <a:cubicBezTo>
                    <a:pt x="6131" y="1900"/>
                    <a:pt x="6220" y="1937"/>
                    <a:pt x="6307" y="1937"/>
                  </a:cubicBezTo>
                  <a:cubicBezTo>
                    <a:pt x="6580" y="1937"/>
                    <a:pt x="6826" y="1564"/>
                    <a:pt x="6539" y="1325"/>
                  </a:cubicBezTo>
                  <a:cubicBezTo>
                    <a:pt x="5656" y="442"/>
                    <a:pt x="4494" y="0"/>
                    <a:pt x="3332" y="0"/>
                  </a:cubicBez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8"/>
            <p:cNvSpPr/>
            <p:nvPr/>
          </p:nvSpPr>
          <p:spPr>
            <a:xfrm>
              <a:off x="4173750" y="4034240"/>
              <a:ext cx="51640" cy="50936"/>
            </a:xfrm>
            <a:custGeom>
              <a:avLst/>
              <a:gdLst/>
              <a:ahLst/>
              <a:cxnLst/>
              <a:rect l="l" t="t" r="r" b="b"/>
              <a:pathLst>
                <a:path w="3449" h="3402" extrusionOk="0">
                  <a:moveTo>
                    <a:pt x="1790" y="0"/>
                  </a:moveTo>
                  <a:cubicBezTo>
                    <a:pt x="1628" y="0"/>
                    <a:pt x="1467" y="63"/>
                    <a:pt x="1346" y="184"/>
                  </a:cubicBezTo>
                  <a:lnTo>
                    <a:pt x="253" y="1299"/>
                  </a:lnTo>
                  <a:cubicBezTo>
                    <a:pt x="0" y="1530"/>
                    <a:pt x="0" y="1908"/>
                    <a:pt x="211" y="2140"/>
                  </a:cubicBezTo>
                  <a:lnTo>
                    <a:pt x="1304" y="3401"/>
                  </a:lnTo>
                  <a:lnTo>
                    <a:pt x="3448" y="1257"/>
                  </a:lnTo>
                  <a:lnTo>
                    <a:pt x="2208" y="163"/>
                  </a:lnTo>
                  <a:cubicBezTo>
                    <a:pt x="2087" y="53"/>
                    <a:pt x="1938" y="0"/>
                    <a:pt x="1790" y="0"/>
                  </a:cubicBezTo>
                  <a:close/>
                </a:path>
              </a:pathLst>
            </a:custGeom>
            <a:solidFill>
              <a:srgbClr val="CB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8"/>
            <p:cNvSpPr/>
            <p:nvPr/>
          </p:nvSpPr>
          <p:spPr>
            <a:xfrm>
              <a:off x="4173750" y="4042969"/>
              <a:ext cx="36533" cy="42207"/>
            </a:xfrm>
            <a:custGeom>
              <a:avLst/>
              <a:gdLst/>
              <a:ahLst/>
              <a:cxnLst/>
              <a:rect l="l" t="t" r="r" b="b"/>
              <a:pathLst>
                <a:path w="2440" h="2819" extrusionOk="0">
                  <a:moveTo>
                    <a:pt x="967" y="1"/>
                  </a:moveTo>
                  <a:lnTo>
                    <a:pt x="253" y="716"/>
                  </a:lnTo>
                  <a:cubicBezTo>
                    <a:pt x="0" y="947"/>
                    <a:pt x="0" y="1325"/>
                    <a:pt x="211" y="1578"/>
                  </a:cubicBezTo>
                  <a:lnTo>
                    <a:pt x="1304" y="2818"/>
                  </a:lnTo>
                  <a:lnTo>
                    <a:pt x="2439" y="1662"/>
                  </a:lnTo>
                  <a:lnTo>
                    <a:pt x="967" y="1"/>
                  </a:ln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95"/>
          <p:cNvSpPr txBox="1">
            <a:spLocks noGrp="1"/>
          </p:cNvSpPr>
          <p:nvPr>
            <p:ph type="title"/>
          </p:nvPr>
        </p:nvSpPr>
        <p:spPr>
          <a:xfrm>
            <a:off x="907349" y="490445"/>
            <a:ext cx="732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600"/>
              <a:t>Enhance Services in High Ridership Cities </a:t>
            </a:r>
            <a:endParaRPr sz="2600"/>
          </a:p>
          <a:p>
            <a:pPr marL="0" lvl="0" indent="0" algn="ctr" rtl="0">
              <a:spcBef>
                <a:spcPts val="0"/>
              </a:spcBef>
              <a:spcAft>
                <a:spcPts val="0"/>
              </a:spcAft>
              <a:buClr>
                <a:schemeClr val="dk1"/>
              </a:buClr>
              <a:buSzPts val="1100"/>
              <a:buFont typeface="Arial"/>
              <a:buNone/>
            </a:pPr>
            <a:endParaRPr sz="2600"/>
          </a:p>
          <a:p>
            <a:pPr marL="0" lvl="0" indent="0" algn="ctr" rtl="0">
              <a:spcBef>
                <a:spcPts val="0"/>
              </a:spcBef>
              <a:spcAft>
                <a:spcPts val="0"/>
              </a:spcAft>
              <a:buNone/>
            </a:pPr>
            <a:endParaRPr sz="2600"/>
          </a:p>
        </p:txBody>
      </p:sp>
      <p:pic>
        <p:nvPicPr>
          <p:cNvPr id="767" name="Google Shape;767;p95"/>
          <p:cNvPicPr preferRelativeResize="0"/>
          <p:nvPr/>
        </p:nvPicPr>
        <p:blipFill rotWithShape="1">
          <a:blip r:embed="rId3">
            <a:alphaModFix/>
          </a:blip>
          <a:srcRect l="2269" t="12365" r="1991" b="1583"/>
          <a:stretch/>
        </p:blipFill>
        <p:spPr>
          <a:xfrm>
            <a:off x="549350" y="1392813"/>
            <a:ext cx="3715500" cy="3057175"/>
          </a:xfrm>
          <a:prstGeom prst="rect">
            <a:avLst/>
          </a:prstGeom>
          <a:noFill/>
          <a:ln w="9525" cap="flat" cmpd="sng">
            <a:solidFill>
              <a:srgbClr val="595959"/>
            </a:solidFill>
            <a:prstDash val="solid"/>
            <a:round/>
            <a:headEnd type="none" w="sm" len="sm"/>
            <a:tailEnd type="none" w="sm" len="sm"/>
          </a:ln>
        </p:spPr>
      </p:pic>
      <p:sp>
        <p:nvSpPr>
          <p:cNvPr id="768" name="Google Shape;768;p95"/>
          <p:cNvSpPr txBox="1"/>
          <p:nvPr/>
        </p:nvSpPr>
        <p:spPr>
          <a:xfrm>
            <a:off x="4200600" y="1946712"/>
            <a:ext cx="4668000" cy="19494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rgbClr val="3B3A3A"/>
              </a:buClr>
              <a:buSzPts val="1300"/>
              <a:buFont typeface="Montserrat"/>
              <a:buChar char="●"/>
            </a:pPr>
            <a:r>
              <a:rPr lang="en" sz="1300">
                <a:solidFill>
                  <a:srgbClr val="3B3A3A"/>
                </a:solidFill>
                <a:latin typeface="Montserrat"/>
                <a:ea typeface="Montserrat"/>
                <a:cs typeface="Montserrat"/>
                <a:sym typeface="Montserrat"/>
              </a:rPr>
              <a:t>Focus on improving infrastructure, services, and schedules in cities like New York, Philadelphia, and Chicago to cater to the high passenger demand</a:t>
            </a:r>
            <a:endParaRPr sz="1300">
              <a:solidFill>
                <a:srgbClr val="3B3A3A"/>
              </a:solidFill>
              <a:latin typeface="Montserrat"/>
              <a:ea typeface="Montserrat"/>
              <a:cs typeface="Montserrat"/>
              <a:sym typeface="Montserrat"/>
            </a:endParaRPr>
          </a:p>
          <a:p>
            <a:pPr marL="457200" lvl="0" indent="0" algn="l" rtl="0">
              <a:spcBef>
                <a:spcPts val="0"/>
              </a:spcBef>
              <a:spcAft>
                <a:spcPts val="0"/>
              </a:spcAft>
              <a:buNone/>
            </a:pPr>
            <a:endParaRPr sz="1300">
              <a:solidFill>
                <a:srgbClr val="3B3A3A"/>
              </a:solidFill>
              <a:latin typeface="Montserrat"/>
              <a:ea typeface="Montserrat"/>
              <a:cs typeface="Montserrat"/>
              <a:sym typeface="Montserrat"/>
            </a:endParaRPr>
          </a:p>
          <a:p>
            <a:pPr marL="457200" lvl="0" indent="-311150" algn="l" rtl="0">
              <a:spcBef>
                <a:spcPts val="0"/>
              </a:spcBef>
              <a:spcAft>
                <a:spcPts val="0"/>
              </a:spcAft>
              <a:buClr>
                <a:srgbClr val="3B3A3A"/>
              </a:buClr>
              <a:buSzPts val="1300"/>
              <a:buFont typeface="Montserrat"/>
              <a:buChar char="●"/>
            </a:pPr>
            <a:r>
              <a:rPr lang="en" sz="1300">
                <a:solidFill>
                  <a:srgbClr val="3B3A3A"/>
                </a:solidFill>
                <a:latin typeface="Montserrat"/>
                <a:ea typeface="Montserrat"/>
                <a:cs typeface="Montserrat"/>
                <a:sym typeface="Montserrat"/>
              </a:rPr>
              <a:t>Consider analyzing lower tier cities and investigate the factors contributing to lower ridership and explore opportunities to increase passenger traffic.</a:t>
            </a:r>
            <a:endParaRPr sz="1300">
              <a:solidFill>
                <a:srgbClr val="3B3A3A"/>
              </a:solidFill>
              <a:latin typeface="Montserrat"/>
              <a:ea typeface="Montserrat"/>
              <a:cs typeface="Montserrat"/>
              <a:sym typeface="Montserrat"/>
            </a:endParaRPr>
          </a:p>
          <a:p>
            <a:pPr marL="457200" lvl="0" indent="0" algn="l" rtl="0">
              <a:spcBef>
                <a:spcPts val="0"/>
              </a:spcBef>
              <a:spcAft>
                <a:spcPts val="0"/>
              </a:spcAft>
              <a:buNone/>
            </a:pPr>
            <a:endParaRPr sz="1300">
              <a:solidFill>
                <a:srgbClr val="3B3A3A"/>
              </a:solidFill>
              <a:latin typeface="Montserrat"/>
              <a:ea typeface="Montserrat"/>
              <a:cs typeface="Montserrat"/>
              <a:sym typeface="Montserrat"/>
            </a:endParaRPr>
          </a:p>
        </p:txBody>
      </p:sp>
      <p:grpSp>
        <p:nvGrpSpPr>
          <p:cNvPr id="769" name="Google Shape;769;p95"/>
          <p:cNvGrpSpPr/>
          <p:nvPr/>
        </p:nvGrpSpPr>
        <p:grpSpPr>
          <a:xfrm>
            <a:off x="1009050" y="635365"/>
            <a:ext cx="441188" cy="282849"/>
            <a:chOff x="7224803" y="4285435"/>
            <a:chExt cx="367595" cy="250199"/>
          </a:xfrm>
        </p:grpSpPr>
        <p:sp>
          <p:nvSpPr>
            <p:cNvPr id="770" name="Google Shape;770;p95"/>
            <p:cNvSpPr/>
            <p:nvPr/>
          </p:nvSpPr>
          <p:spPr>
            <a:xfrm>
              <a:off x="7527072" y="4485845"/>
              <a:ext cx="21037" cy="38754"/>
            </a:xfrm>
            <a:custGeom>
              <a:avLst/>
              <a:gdLst/>
              <a:ahLst/>
              <a:cxnLst/>
              <a:rect l="l" t="t" r="r" b="b"/>
              <a:pathLst>
                <a:path w="19" h="35" extrusionOk="0">
                  <a:moveTo>
                    <a:pt x="9" y="0"/>
                  </a:moveTo>
                  <a:lnTo>
                    <a:pt x="0" y="7"/>
                  </a:lnTo>
                  <a:lnTo>
                    <a:pt x="0" y="26"/>
                  </a:lnTo>
                  <a:lnTo>
                    <a:pt x="9" y="35"/>
                  </a:lnTo>
                  <a:lnTo>
                    <a:pt x="19" y="26"/>
                  </a:lnTo>
                  <a:lnTo>
                    <a:pt x="19" y="7"/>
                  </a:lnTo>
                  <a:lnTo>
                    <a:pt x="9" y="0"/>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95"/>
            <p:cNvSpPr/>
            <p:nvPr/>
          </p:nvSpPr>
          <p:spPr>
            <a:xfrm>
              <a:off x="7461747" y="4485845"/>
              <a:ext cx="23252" cy="38754"/>
            </a:xfrm>
            <a:custGeom>
              <a:avLst/>
              <a:gdLst/>
              <a:ahLst/>
              <a:cxnLst/>
              <a:rect l="l" t="t" r="r" b="b"/>
              <a:pathLst>
                <a:path w="21" h="35" extrusionOk="0">
                  <a:moveTo>
                    <a:pt x="0" y="7"/>
                  </a:moveTo>
                  <a:lnTo>
                    <a:pt x="0" y="26"/>
                  </a:lnTo>
                  <a:lnTo>
                    <a:pt x="9" y="35"/>
                  </a:lnTo>
                  <a:lnTo>
                    <a:pt x="21" y="26"/>
                  </a:lnTo>
                  <a:lnTo>
                    <a:pt x="21" y="7"/>
                  </a:lnTo>
                  <a:lnTo>
                    <a:pt x="9" y="0"/>
                  </a:lnTo>
                  <a:lnTo>
                    <a:pt x="0" y="7"/>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95"/>
            <p:cNvSpPr/>
            <p:nvPr/>
          </p:nvSpPr>
          <p:spPr>
            <a:xfrm>
              <a:off x="7398635" y="4485845"/>
              <a:ext cx="21037" cy="38754"/>
            </a:xfrm>
            <a:custGeom>
              <a:avLst/>
              <a:gdLst/>
              <a:ahLst/>
              <a:cxnLst/>
              <a:rect l="l" t="t" r="r" b="b"/>
              <a:pathLst>
                <a:path w="19" h="35" extrusionOk="0">
                  <a:moveTo>
                    <a:pt x="0" y="7"/>
                  </a:moveTo>
                  <a:lnTo>
                    <a:pt x="0" y="26"/>
                  </a:lnTo>
                  <a:lnTo>
                    <a:pt x="9" y="35"/>
                  </a:lnTo>
                  <a:lnTo>
                    <a:pt x="19" y="26"/>
                  </a:lnTo>
                  <a:lnTo>
                    <a:pt x="19" y="7"/>
                  </a:lnTo>
                  <a:lnTo>
                    <a:pt x="9" y="0"/>
                  </a:lnTo>
                  <a:lnTo>
                    <a:pt x="0" y="7"/>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95"/>
            <p:cNvSpPr/>
            <p:nvPr/>
          </p:nvSpPr>
          <p:spPr>
            <a:xfrm>
              <a:off x="7332202" y="4482523"/>
              <a:ext cx="21037" cy="42075"/>
            </a:xfrm>
            <a:custGeom>
              <a:avLst/>
              <a:gdLst/>
              <a:ahLst/>
              <a:cxnLst/>
              <a:rect l="l" t="t" r="r" b="b"/>
              <a:pathLst>
                <a:path w="19" h="38" extrusionOk="0">
                  <a:moveTo>
                    <a:pt x="0" y="29"/>
                  </a:moveTo>
                  <a:lnTo>
                    <a:pt x="10" y="38"/>
                  </a:lnTo>
                  <a:lnTo>
                    <a:pt x="19" y="29"/>
                  </a:lnTo>
                  <a:lnTo>
                    <a:pt x="19" y="10"/>
                  </a:lnTo>
                  <a:lnTo>
                    <a:pt x="10" y="0"/>
                  </a:lnTo>
                  <a:lnTo>
                    <a:pt x="0" y="10"/>
                  </a:lnTo>
                  <a:lnTo>
                    <a:pt x="0" y="29"/>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95"/>
            <p:cNvSpPr/>
            <p:nvPr/>
          </p:nvSpPr>
          <p:spPr>
            <a:xfrm>
              <a:off x="7266877" y="4485845"/>
              <a:ext cx="21037" cy="38754"/>
            </a:xfrm>
            <a:custGeom>
              <a:avLst/>
              <a:gdLst/>
              <a:ahLst/>
              <a:cxnLst/>
              <a:rect l="l" t="t" r="r" b="b"/>
              <a:pathLst>
                <a:path w="19" h="35" extrusionOk="0">
                  <a:moveTo>
                    <a:pt x="0" y="7"/>
                  </a:moveTo>
                  <a:lnTo>
                    <a:pt x="0" y="26"/>
                  </a:lnTo>
                  <a:lnTo>
                    <a:pt x="10" y="35"/>
                  </a:lnTo>
                  <a:lnTo>
                    <a:pt x="19" y="26"/>
                  </a:lnTo>
                  <a:lnTo>
                    <a:pt x="19" y="7"/>
                  </a:lnTo>
                  <a:lnTo>
                    <a:pt x="10" y="0"/>
                  </a:lnTo>
                  <a:lnTo>
                    <a:pt x="0" y="7"/>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95"/>
            <p:cNvSpPr/>
            <p:nvPr/>
          </p:nvSpPr>
          <p:spPr>
            <a:xfrm>
              <a:off x="7224803" y="4285435"/>
              <a:ext cx="307806" cy="110724"/>
            </a:xfrm>
            <a:custGeom>
              <a:avLst/>
              <a:gdLst/>
              <a:ahLst/>
              <a:cxnLst/>
              <a:rect l="l" t="t" r="r" b="b"/>
              <a:pathLst>
                <a:path w="117" h="42" extrusionOk="0">
                  <a:moveTo>
                    <a:pt x="57" y="38"/>
                  </a:moveTo>
                  <a:cubicBezTo>
                    <a:pt x="68" y="42"/>
                    <a:pt x="68" y="42"/>
                    <a:pt x="68" y="42"/>
                  </a:cubicBezTo>
                  <a:cubicBezTo>
                    <a:pt x="78" y="38"/>
                    <a:pt x="78" y="38"/>
                    <a:pt x="78" y="38"/>
                  </a:cubicBezTo>
                  <a:cubicBezTo>
                    <a:pt x="117" y="21"/>
                    <a:pt x="117" y="21"/>
                    <a:pt x="117" y="21"/>
                  </a:cubicBezTo>
                  <a:cubicBezTo>
                    <a:pt x="103" y="8"/>
                    <a:pt x="85" y="0"/>
                    <a:pt x="66" y="0"/>
                  </a:cubicBezTo>
                  <a:cubicBezTo>
                    <a:pt x="0" y="0"/>
                    <a:pt x="0" y="0"/>
                    <a:pt x="0" y="0"/>
                  </a:cubicBezTo>
                  <a:cubicBezTo>
                    <a:pt x="0" y="29"/>
                    <a:pt x="0" y="29"/>
                    <a:pt x="0" y="29"/>
                  </a:cubicBezTo>
                  <a:lnTo>
                    <a:pt x="57" y="38"/>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95"/>
            <p:cNvSpPr/>
            <p:nvPr/>
          </p:nvSpPr>
          <p:spPr>
            <a:xfrm>
              <a:off x="7224803" y="4382872"/>
              <a:ext cx="367595" cy="110724"/>
            </a:xfrm>
            <a:custGeom>
              <a:avLst/>
              <a:gdLst/>
              <a:ahLst/>
              <a:cxnLst/>
              <a:rect l="l" t="t" r="r" b="b"/>
              <a:pathLst>
                <a:path w="140" h="42" extrusionOk="0">
                  <a:moveTo>
                    <a:pt x="78" y="0"/>
                  </a:moveTo>
                  <a:cubicBezTo>
                    <a:pt x="57" y="0"/>
                    <a:pt x="57" y="0"/>
                    <a:pt x="57" y="0"/>
                  </a:cubicBezTo>
                  <a:cubicBezTo>
                    <a:pt x="0" y="9"/>
                    <a:pt x="0" y="9"/>
                    <a:pt x="0" y="9"/>
                  </a:cubicBezTo>
                  <a:cubicBezTo>
                    <a:pt x="0" y="42"/>
                    <a:pt x="0" y="42"/>
                    <a:pt x="0" y="42"/>
                  </a:cubicBezTo>
                  <a:cubicBezTo>
                    <a:pt x="140" y="42"/>
                    <a:pt x="140" y="42"/>
                    <a:pt x="140" y="42"/>
                  </a:cubicBezTo>
                  <a:cubicBezTo>
                    <a:pt x="140" y="38"/>
                    <a:pt x="140" y="38"/>
                    <a:pt x="140" y="38"/>
                  </a:cubicBezTo>
                  <a:cubicBezTo>
                    <a:pt x="140" y="31"/>
                    <a:pt x="139" y="24"/>
                    <a:pt x="137" y="17"/>
                  </a:cubicBezTo>
                  <a:lnTo>
                    <a:pt x="78"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95"/>
            <p:cNvSpPr/>
            <p:nvPr/>
          </p:nvSpPr>
          <p:spPr>
            <a:xfrm>
              <a:off x="7259126" y="4361835"/>
              <a:ext cx="68647" cy="28788"/>
            </a:xfrm>
            <a:custGeom>
              <a:avLst/>
              <a:gdLst/>
              <a:ahLst/>
              <a:cxnLst/>
              <a:rect l="l" t="t" r="r" b="b"/>
              <a:pathLst>
                <a:path w="26" h="11" extrusionOk="0">
                  <a:moveTo>
                    <a:pt x="24" y="0"/>
                  </a:moveTo>
                  <a:cubicBezTo>
                    <a:pt x="18" y="0"/>
                    <a:pt x="6" y="0"/>
                    <a:pt x="3" y="0"/>
                  </a:cubicBezTo>
                  <a:cubicBezTo>
                    <a:pt x="0" y="4"/>
                    <a:pt x="0" y="4"/>
                    <a:pt x="0" y="4"/>
                  </a:cubicBezTo>
                  <a:cubicBezTo>
                    <a:pt x="3" y="8"/>
                    <a:pt x="3" y="8"/>
                    <a:pt x="3" y="8"/>
                  </a:cubicBezTo>
                  <a:cubicBezTo>
                    <a:pt x="13" y="11"/>
                    <a:pt x="13" y="11"/>
                    <a:pt x="13" y="11"/>
                  </a:cubicBezTo>
                  <a:cubicBezTo>
                    <a:pt x="24" y="8"/>
                    <a:pt x="24" y="8"/>
                    <a:pt x="24" y="8"/>
                  </a:cubicBezTo>
                  <a:cubicBezTo>
                    <a:pt x="26" y="4"/>
                    <a:pt x="26" y="4"/>
                    <a:pt x="26" y="4"/>
                  </a:cubicBezTo>
                  <a:lnTo>
                    <a:pt x="24"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95"/>
            <p:cNvSpPr/>
            <p:nvPr/>
          </p:nvSpPr>
          <p:spPr>
            <a:xfrm>
              <a:off x="7259126" y="4385086"/>
              <a:ext cx="68647" cy="21038"/>
            </a:xfrm>
            <a:custGeom>
              <a:avLst/>
              <a:gdLst/>
              <a:ahLst/>
              <a:cxnLst/>
              <a:rect l="l" t="t" r="r" b="b"/>
              <a:pathLst>
                <a:path w="26" h="8" extrusionOk="0">
                  <a:moveTo>
                    <a:pt x="3" y="0"/>
                  </a:moveTo>
                  <a:cubicBezTo>
                    <a:pt x="0" y="4"/>
                    <a:pt x="0" y="4"/>
                    <a:pt x="0" y="4"/>
                  </a:cubicBezTo>
                  <a:cubicBezTo>
                    <a:pt x="3" y="8"/>
                    <a:pt x="3" y="8"/>
                    <a:pt x="3" y="8"/>
                  </a:cubicBezTo>
                  <a:cubicBezTo>
                    <a:pt x="24" y="8"/>
                    <a:pt x="24" y="8"/>
                    <a:pt x="24" y="8"/>
                  </a:cubicBezTo>
                  <a:cubicBezTo>
                    <a:pt x="26" y="4"/>
                    <a:pt x="26" y="4"/>
                    <a:pt x="26" y="4"/>
                  </a:cubicBezTo>
                  <a:cubicBezTo>
                    <a:pt x="24" y="0"/>
                    <a:pt x="24" y="0"/>
                    <a:pt x="24" y="0"/>
                  </a:cubicBezTo>
                  <a:cubicBezTo>
                    <a:pt x="18" y="0"/>
                    <a:pt x="6" y="0"/>
                    <a:pt x="3" y="0"/>
                  </a:cubicBezTo>
                  <a:close/>
                </a:path>
              </a:pathLst>
            </a:cu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95"/>
            <p:cNvSpPr/>
            <p:nvPr/>
          </p:nvSpPr>
          <p:spPr>
            <a:xfrm>
              <a:off x="7224803" y="4361835"/>
              <a:ext cx="42074" cy="28788"/>
            </a:xfrm>
            <a:custGeom>
              <a:avLst/>
              <a:gdLst/>
              <a:ahLst/>
              <a:cxnLst/>
              <a:rect l="l" t="t" r="r" b="b"/>
              <a:pathLst>
                <a:path w="16" h="11" extrusionOk="0">
                  <a:moveTo>
                    <a:pt x="16" y="0"/>
                  </a:moveTo>
                  <a:cubicBezTo>
                    <a:pt x="10" y="0"/>
                    <a:pt x="5" y="0"/>
                    <a:pt x="0" y="0"/>
                  </a:cubicBezTo>
                  <a:cubicBezTo>
                    <a:pt x="0" y="8"/>
                    <a:pt x="0" y="8"/>
                    <a:pt x="0" y="8"/>
                  </a:cubicBezTo>
                  <a:cubicBezTo>
                    <a:pt x="8" y="11"/>
                    <a:pt x="8" y="11"/>
                    <a:pt x="8" y="11"/>
                  </a:cubicBezTo>
                  <a:cubicBezTo>
                    <a:pt x="16" y="8"/>
                    <a:pt x="16" y="8"/>
                    <a:pt x="16" y="8"/>
                  </a:cubicBezTo>
                  <a:cubicBezTo>
                    <a:pt x="16" y="6"/>
                    <a:pt x="16" y="3"/>
                    <a:pt x="16" y="0"/>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95"/>
            <p:cNvSpPr/>
            <p:nvPr/>
          </p:nvSpPr>
          <p:spPr>
            <a:xfrm>
              <a:off x="7224803" y="4385086"/>
              <a:ext cx="42074" cy="21038"/>
            </a:xfrm>
            <a:custGeom>
              <a:avLst/>
              <a:gdLst/>
              <a:ahLst/>
              <a:cxnLst/>
              <a:rect l="l" t="t" r="r" b="b"/>
              <a:pathLst>
                <a:path w="16" h="8" extrusionOk="0">
                  <a:moveTo>
                    <a:pt x="16" y="8"/>
                  </a:moveTo>
                  <a:cubicBezTo>
                    <a:pt x="16" y="5"/>
                    <a:pt x="16" y="3"/>
                    <a:pt x="16" y="0"/>
                  </a:cubicBezTo>
                  <a:cubicBezTo>
                    <a:pt x="14" y="0"/>
                    <a:pt x="2" y="0"/>
                    <a:pt x="0" y="0"/>
                  </a:cubicBezTo>
                  <a:cubicBezTo>
                    <a:pt x="0" y="8"/>
                    <a:pt x="0" y="8"/>
                    <a:pt x="0" y="8"/>
                  </a:cubicBezTo>
                  <a:lnTo>
                    <a:pt x="16" y="8"/>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95"/>
            <p:cNvSpPr/>
            <p:nvPr/>
          </p:nvSpPr>
          <p:spPr>
            <a:xfrm>
              <a:off x="7322238" y="4361835"/>
              <a:ext cx="52039" cy="28788"/>
            </a:xfrm>
            <a:custGeom>
              <a:avLst/>
              <a:gdLst/>
              <a:ahLst/>
              <a:cxnLst/>
              <a:rect l="l" t="t" r="r" b="b"/>
              <a:pathLst>
                <a:path w="20" h="11" extrusionOk="0">
                  <a:moveTo>
                    <a:pt x="0" y="0"/>
                  </a:moveTo>
                  <a:cubicBezTo>
                    <a:pt x="0" y="8"/>
                    <a:pt x="0" y="8"/>
                    <a:pt x="0" y="8"/>
                  </a:cubicBezTo>
                  <a:cubicBezTo>
                    <a:pt x="10" y="11"/>
                    <a:pt x="10" y="11"/>
                    <a:pt x="10" y="11"/>
                  </a:cubicBezTo>
                  <a:cubicBezTo>
                    <a:pt x="20" y="8"/>
                    <a:pt x="20" y="8"/>
                    <a:pt x="20" y="8"/>
                  </a:cubicBezTo>
                  <a:cubicBezTo>
                    <a:pt x="20" y="6"/>
                    <a:pt x="20" y="3"/>
                    <a:pt x="20" y="0"/>
                  </a:cubicBezTo>
                  <a:cubicBezTo>
                    <a:pt x="15" y="0"/>
                    <a:pt x="3" y="0"/>
                    <a:pt x="0" y="0"/>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95"/>
            <p:cNvSpPr/>
            <p:nvPr/>
          </p:nvSpPr>
          <p:spPr>
            <a:xfrm>
              <a:off x="7322238" y="4385086"/>
              <a:ext cx="52039" cy="21038"/>
            </a:xfrm>
            <a:custGeom>
              <a:avLst/>
              <a:gdLst/>
              <a:ahLst/>
              <a:cxnLst/>
              <a:rect l="l" t="t" r="r" b="b"/>
              <a:pathLst>
                <a:path w="20" h="8" extrusionOk="0">
                  <a:moveTo>
                    <a:pt x="0" y="8"/>
                  </a:moveTo>
                  <a:cubicBezTo>
                    <a:pt x="20" y="8"/>
                    <a:pt x="20" y="8"/>
                    <a:pt x="20" y="8"/>
                  </a:cubicBezTo>
                  <a:cubicBezTo>
                    <a:pt x="20" y="5"/>
                    <a:pt x="20" y="3"/>
                    <a:pt x="20" y="0"/>
                  </a:cubicBezTo>
                  <a:cubicBezTo>
                    <a:pt x="15" y="0"/>
                    <a:pt x="3" y="0"/>
                    <a:pt x="0" y="0"/>
                  </a:cubicBezTo>
                  <a:lnTo>
                    <a:pt x="0" y="8"/>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95"/>
            <p:cNvSpPr/>
            <p:nvPr/>
          </p:nvSpPr>
          <p:spPr>
            <a:xfrm>
              <a:off x="7429637" y="4340797"/>
              <a:ext cx="137295" cy="49826"/>
            </a:xfrm>
            <a:custGeom>
              <a:avLst/>
              <a:gdLst/>
              <a:ahLst/>
              <a:cxnLst/>
              <a:rect l="l" t="t" r="r" b="b"/>
              <a:pathLst>
                <a:path w="52" h="19" extrusionOk="0">
                  <a:moveTo>
                    <a:pt x="0" y="16"/>
                  </a:moveTo>
                  <a:cubicBezTo>
                    <a:pt x="26" y="19"/>
                    <a:pt x="26" y="19"/>
                    <a:pt x="26" y="19"/>
                  </a:cubicBezTo>
                  <a:cubicBezTo>
                    <a:pt x="52" y="16"/>
                    <a:pt x="52" y="16"/>
                    <a:pt x="52" y="16"/>
                  </a:cubicBezTo>
                  <a:cubicBezTo>
                    <a:pt x="48" y="10"/>
                    <a:pt x="44" y="5"/>
                    <a:pt x="39" y="0"/>
                  </a:cubicBezTo>
                  <a:cubicBezTo>
                    <a:pt x="34" y="0"/>
                    <a:pt x="5" y="0"/>
                    <a:pt x="0" y="0"/>
                  </a:cubicBezTo>
                  <a:cubicBezTo>
                    <a:pt x="0" y="2"/>
                    <a:pt x="0" y="14"/>
                    <a:pt x="0" y="16"/>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95"/>
            <p:cNvSpPr/>
            <p:nvPr/>
          </p:nvSpPr>
          <p:spPr>
            <a:xfrm>
              <a:off x="7429637" y="4385086"/>
              <a:ext cx="155010" cy="42075"/>
            </a:xfrm>
            <a:custGeom>
              <a:avLst/>
              <a:gdLst/>
              <a:ahLst/>
              <a:cxnLst/>
              <a:rect l="l" t="t" r="r" b="b"/>
              <a:pathLst>
                <a:path w="59" h="16" extrusionOk="0">
                  <a:moveTo>
                    <a:pt x="0" y="16"/>
                  </a:moveTo>
                  <a:cubicBezTo>
                    <a:pt x="59" y="16"/>
                    <a:pt x="59" y="16"/>
                    <a:pt x="59" y="16"/>
                  </a:cubicBezTo>
                  <a:cubicBezTo>
                    <a:pt x="57" y="10"/>
                    <a:pt x="55" y="5"/>
                    <a:pt x="52" y="0"/>
                  </a:cubicBezTo>
                  <a:cubicBezTo>
                    <a:pt x="0" y="0"/>
                    <a:pt x="0" y="0"/>
                    <a:pt x="0" y="0"/>
                  </a:cubicBezTo>
                  <a:lnTo>
                    <a:pt x="0" y="16"/>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95"/>
            <p:cNvSpPr/>
            <p:nvPr/>
          </p:nvSpPr>
          <p:spPr>
            <a:xfrm>
              <a:off x="7224803" y="4514633"/>
              <a:ext cx="367500" cy="21000"/>
            </a:xfrm>
            <a:prstGeom prst="rect">
              <a:avLst/>
            </a:pr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96"/>
          <p:cNvSpPr txBox="1">
            <a:spLocks noGrp="1"/>
          </p:cNvSpPr>
          <p:nvPr>
            <p:ph type="subTitle" idx="1"/>
          </p:nvPr>
        </p:nvSpPr>
        <p:spPr>
          <a:xfrm>
            <a:off x="0" y="219550"/>
            <a:ext cx="9144000" cy="9972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2600">
                <a:latin typeface="Vidaloka"/>
                <a:ea typeface="Vidaloka"/>
                <a:cs typeface="Vidaloka"/>
                <a:sym typeface="Vidaloka"/>
              </a:rPr>
              <a:t>Key Initiatives to Enhance Guest Reward Engagement</a:t>
            </a:r>
            <a:endParaRPr sz="2600">
              <a:latin typeface="Vidaloka"/>
              <a:ea typeface="Vidaloka"/>
              <a:cs typeface="Vidaloka"/>
              <a:sym typeface="Vidaloka"/>
            </a:endParaRPr>
          </a:p>
        </p:txBody>
      </p:sp>
      <p:sp>
        <p:nvSpPr>
          <p:cNvPr id="791" name="Google Shape;791;p96"/>
          <p:cNvSpPr txBox="1"/>
          <p:nvPr/>
        </p:nvSpPr>
        <p:spPr>
          <a:xfrm>
            <a:off x="5825550" y="1268700"/>
            <a:ext cx="3348600" cy="26061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dk2"/>
              </a:buClr>
              <a:buSzPts val="1300"/>
              <a:buFont typeface="Montserrat"/>
              <a:buChar char="●"/>
            </a:pPr>
            <a:r>
              <a:rPr lang="en" sz="1300">
                <a:solidFill>
                  <a:schemeClr val="dk2"/>
                </a:solidFill>
                <a:latin typeface="Montserrat"/>
                <a:ea typeface="Montserrat"/>
                <a:cs typeface="Montserrat"/>
                <a:sym typeface="Montserrat"/>
              </a:rPr>
              <a:t>Invest in sustaining and further amplifying the success in Maine and Vermont through targeted loyalty programs and customer engagement initiatives.</a:t>
            </a:r>
            <a:endParaRPr sz="1300">
              <a:solidFill>
                <a:schemeClr val="dk2"/>
              </a:solidFill>
              <a:latin typeface="Montserrat"/>
              <a:ea typeface="Montserrat"/>
              <a:cs typeface="Montserrat"/>
              <a:sym typeface="Montserrat"/>
            </a:endParaRPr>
          </a:p>
          <a:p>
            <a:pPr marL="0" lvl="0" indent="0" algn="l" rtl="0">
              <a:spcBef>
                <a:spcPts val="0"/>
              </a:spcBef>
              <a:spcAft>
                <a:spcPts val="0"/>
              </a:spcAft>
              <a:buNone/>
            </a:pPr>
            <a:endParaRPr sz="1300">
              <a:solidFill>
                <a:schemeClr val="dk2"/>
              </a:solidFill>
              <a:latin typeface="Montserrat"/>
              <a:ea typeface="Montserrat"/>
              <a:cs typeface="Montserrat"/>
              <a:sym typeface="Montserrat"/>
            </a:endParaRPr>
          </a:p>
          <a:p>
            <a:pPr marL="457200" lvl="0" indent="-311150" algn="l" rtl="0">
              <a:spcBef>
                <a:spcPts val="0"/>
              </a:spcBef>
              <a:spcAft>
                <a:spcPts val="0"/>
              </a:spcAft>
              <a:buClr>
                <a:schemeClr val="dk2"/>
              </a:buClr>
              <a:buSzPts val="1300"/>
              <a:buFont typeface="Montserrat"/>
              <a:buChar char="●"/>
            </a:pPr>
            <a:r>
              <a:rPr lang="en" sz="1300">
                <a:solidFill>
                  <a:schemeClr val="dk2"/>
                </a:solidFill>
                <a:latin typeface="Montserrat"/>
                <a:ea typeface="Montserrat"/>
                <a:cs typeface="Montserrat"/>
                <a:sym typeface="Montserrat"/>
              </a:rPr>
              <a:t>States like Virginia and Massachusetts can serve as models for replicating large-scale engagement efforts in other regions.</a:t>
            </a:r>
            <a:endParaRPr sz="1300">
              <a:solidFill>
                <a:schemeClr val="dk2"/>
              </a:solidFill>
              <a:latin typeface="Montserrat"/>
              <a:ea typeface="Montserrat"/>
              <a:cs typeface="Montserrat"/>
              <a:sym typeface="Montserrat"/>
            </a:endParaRPr>
          </a:p>
          <a:p>
            <a:pPr marL="457200" lvl="0" indent="0" algn="l" rtl="0">
              <a:spcBef>
                <a:spcPts val="0"/>
              </a:spcBef>
              <a:spcAft>
                <a:spcPts val="0"/>
              </a:spcAft>
              <a:buNone/>
            </a:pPr>
            <a:endParaRPr sz="1800">
              <a:solidFill>
                <a:schemeClr val="dk2"/>
              </a:solidFill>
              <a:latin typeface="Montserrat"/>
              <a:ea typeface="Montserrat"/>
              <a:cs typeface="Montserrat"/>
              <a:sym typeface="Montserrat"/>
            </a:endParaRPr>
          </a:p>
        </p:txBody>
      </p:sp>
      <p:grpSp>
        <p:nvGrpSpPr>
          <p:cNvPr id="792" name="Google Shape;792;p96"/>
          <p:cNvGrpSpPr/>
          <p:nvPr/>
        </p:nvGrpSpPr>
        <p:grpSpPr>
          <a:xfrm>
            <a:off x="296189" y="340612"/>
            <a:ext cx="347507" cy="368594"/>
            <a:chOff x="8076489" y="2280487"/>
            <a:chExt cx="347507" cy="368594"/>
          </a:xfrm>
        </p:grpSpPr>
        <p:sp>
          <p:nvSpPr>
            <p:cNvPr id="793" name="Google Shape;793;p96"/>
            <p:cNvSpPr/>
            <p:nvPr/>
          </p:nvSpPr>
          <p:spPr>
            <a:xfrm>
              <a:off x="8076489" y="2280487"/>
              <a:ext cx="184301" cy="324185"/>
            </a:xfrm>
            <a:custGeom>
              <a:avLst/>
              <a:gdLst/>
              <a:ahLst/>
              <a:cxnLst/>
              <a:rect l="l" t="t" r="r" b="b"/>
              <a:pathLst>
                <a:path w="70" h="123" extrusionOk="0">
                  <a:moveTo>
                    <a:pt x="0" y="66"/>
                  </a:moveTo>
                  <a:cubicBezTo>
                    <a:pt x="0" y="90"/>
                    <a:pt x="13" y="112"/>
                    <a:pt x="34" y="123"/>
                  </a:cubicBezTo>
                  <a:cubicBezTo>
                    <a:pt x="37" y="120"/>
                    <a:pt x="37" y="120"/>
                    <a:pt x="37" y="120"/>
                  </a:cubicBezTo>
                  <a:cubicBezTo>
                    <a:pt x="37" y="116"/>
                    <a:pt x="37" y="116"/>
                    <a:pt x="37" y="116"/>
                  </a:cubicBezTo>
                  <a:cubicBezTo>
                    <a:pt x="19" y="105"/>
                    <a:pt x="8" y="86"/>
                    <a:pt x="8" y="66"/>
                  </a:cubicBezTo>
                  <a:cubicBezTo>
                    <a:pt x="8" y="34"/>
                    <a:pt x="34" y="8"/>
                    <a:pt x="66" y="8"/>
                  </a:cubicBezTo>
                  <a:cubicBezTo>
                    <a:pt x="70" y="4"/>
                    <a:pt x="70" y="4"/>
                    <a:pt x="70" y="4"/>
                  </a:cubicBezTo>
                  <a:cubicBezTo>
                    <a:pt x="66" y="0"/>
                    <a:pt x="66" y="0"/>
                    <a:pt x="66" y="0"/>
                  </a:cubicBezTo>
                  <a:cubicBezTo>
                    <a:pt x="30" y="0"/>
                    <a:pt x="0" y="29"/>
                    <a:pt x="0" y="66"/>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96"/>
            <p:cNvSpPr/>
            <p:nvPr/>
          </p:nvSpPr>
          <p:spPr>
            <a:xfrm>
              <a:off x="8249687" y="2280487"/>
              <a:ext cx="174309" cy="324185"/>
            </a:xfrm>
            <a:custGeom>
              <a:avLst/>
              <a:gdLst/>
              <a:ahLst/>
              <a:cxnLst/>
              <a:rect l="l" t="t" r="r" b="b"/>
              <a:pathLst>
                <a:path w="66" h="123" extrusionOk="0">
                  <a:moveTo>
                    <a:pt x="57" y="66"/>
                  </a:moveTo>
                  <a:cubicBezTo>
                    <a:pt x="57" y="86"/>
                    <a:pt x="46" y="105"/>
                    <a:pt x="29" y="116"/>
                  </a:cubicBezTo>
                  <a:cubicBezTo>
                    <a:pt x="29" y="119"/>
                    <a:pt x="29" y="119"/>
                    <a:pt x="29" y="119"/>
                  </a:cubicBezTo>
                  <a:cubicBezTo>
                    <a:pt x="32" y="123"/>
                    <a:pt x="32" y="123"/>
                    <a:pt x="32" y="123"/>
                  </a:cubicBezTo>
                  <a:cubicBezTo>
                    <a:pt x="52" y="112"/>
                    <a:pt x="66" y="90"/>
                    <a:pt x="66" y="66"/>
                  </a:cubicBezTo>
                  <a:cubicBezTo>
                    <a:pt x="66" y="29"/>
                    <a:pt x="36" y="0"/>
                    <a:pt x="0" y="0"/>
                  </a:cubicBezTo>
                  <a:cubicBezTo>
                    <a:pt x="0" y="8"/>
                    <a:pt x="0" y="8"/>
                    <a:pt x="0" y="8"/>
                  </a:cubicBezTo>
                  <a:cubicBezTo>
                    <a:pt x="32" y="8"/>
                    <a:pt x="57" y="34"/>
                    <a:pt x="57" y="66"/>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96"/>
            <p:cNvSpPr/>
            <p:nvPr/>
          </p:nvSpPr>
          <p:spPr>
            <a:xfrm>
              <a:off x="8195286" y="2562483"/>
              <a:ext cx="65505" cy="21095"/>
            </a:xfrm>
            <a:custGeom>
              <a:avLst/>
              <a:gdLst/>
              <a:ahLst/>
              <a:cxnLst/>
              <a:rect l="l" t="t" r="r" b="b"/>
              <a:pathLst>
                <a:path w="25" h="8" extrusionOk="0">
                  <a:moveTo>
                    <a:pt x="4" y="0"/>
                  </a:moveTo>
                  <a:cubicBezTo>
                    <a:pt x="0" y="4"/>
                    <a:pt x="0" y="4"/>
                    <a:pt x="0" y="4"/>
                  </a:cubicBezTo>
                  <a:cubicBezTo>
                    <a:pt x="1" y="8"/>
                    <a:pt x="1" y="8"/>
                    <a:pt x="1" y="8"/>
                  </a:cubicBezTo>
                  <a:cubicBezTo>
                    <a:pt x="21" y="8"/>
                    <a:pt x="21" y="8"/>
                    <a:pt x="21" y="8"/>
                  </a:cubicBezTo>
                  <a:cubicBezTo>
                    <a:pt x="25" y="4"/>
                    <a:pt x="25" y="4"/>
                    <a:pt x="25" y="4"/>
                  </a:cubicBezTo>
                  <a:cubicBezTo>
                    <a:pt x="21" y="0"/>
                    <a:pt x="21" y="0"/>
                    <a:pt x="21" y="0"/>
                  </a:cubicBezTo>
                  <a:cubicBezTo>
                    <a:pt x="15" y="0"/>
                    <a:pt x="10" y="0"/>
                    <a:pt x="4" y="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96"/>
            <p:cNvSpPr/>
            <p:nvPr/>
          </p:nvSpPr>
          <p:spPr>
            <a:xfrm>
              <a:off x="8249687" y="2562483"/>
              <a:ext cx="53292" cy="21095"/>
            </a:xfrm>
            <a:custGeom>
              <a:avLst/>
              <a:gdLst/>
              <a:ahLst/>
              <a:cxnLst/>
              <a:rect l="l" t="t" r="r" b="b"/>
              <a:pathLst>
                <a:path w="20" h="8" extrusionOk="0">
                  <a:moveTo>
                    <a:pt x="17" y="0"/>
                  </a:moveTo>
                  <a:cubicBezTo>
                    <a:pt x="11" y="0"/>
                    <a:pt x="6" y="0"/>
                    <a:pt x="0" y="0"/>
                  </a:cubicBezTo>
                  <a:cubicBezTo>
                    <a:pt x="0" y="8"/>
                    <a:pt x="0" y="8"/>
                    <a:pt x="0" y="8"/>
                  </a:cubicBezTo>
                  <a:cubicBezTo>
                    <a:pt x="20" y="8"/>
                    <a:pt x="20" y="8"/>
                    <a:pt x="20" y="8"/>
                  </a:cubicBezTo>
                  <a:cubicBezTo>
                    <a:pt x="20" y="4"/>
                    <a:pt x="20" y="4"/>
                    <a:pt x="20" y="4"/>
                  </a:cubicBezTo>
                  <a:lnTo>
                    <a:pt x="17"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96"/>
            <p:cNvSpPr/>
            <p:nvPr/>
          </p:nvSpPr>
          <p:spPr>
            <a:xfrm>
              <a:off x="8174191" y="2604672"/>
              <a:ext cx="86599" cy="23315"/>
            </a:xfrm>
            <a:custGeom>
              <a:avLst/>
              <a:gdLst/>
              <a:ahLst/>
              <a:cxnLst/>
              <a:rect l="l" t="t" r="r" b="b"/>
              <a:pathLst>
                <a:path w="33" h="9" extrusionOk="0">
                  <a:moveTo>
                    <a:pt x="6" y="0"/>
                  </a:moveTo>
                  <a:cubicBezTo>
                    <a:pt x="0" y="5"/>
                    <a:pt x="0" y="5"/>
                    <a:pt x="0" y="5"/>
                  </a:cubicBezTo>
                  <a:cubicBezTo>
                    <a:pt x="3" y="9"/>
                    <a:pt x="3" y="9"/>
                    <a:pt x="3" y="9"/>
                  </a:cubicBezTo>
                  <a:cubicBezTo>
                    <a:pt x="29" y="9"/>
                    <a:pt x="29" y="9"/>
                    <a:pt x="29" y="9"/>
                  </a:cubicBezTo>
                  <a:cubicBezTo>
                    <a:pt x="33" y="5"/>
                    <a:pt x="33" y="5"/>
                    <a:pt x="33" y="5"/>
                  </a:cubicBezTo>
                  <a:cubicBezTo>
                    <a:pt x="29" y="0"/>
                    <a:pt x="29" y="0"/>
                    <a:pt x="29" y="0"/>
                  </a:cubicBezTo>
                  <a:cubicBezTo>
                    <a:pt x="25" y="0"/>
                    <a:pt x="11" y="0"/>
                    <a:pt x="6" y="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96"/>
            <p:cNvSpPr/>
            <p:nvPr/>
          </p:nvSpPr>
          <p:spPr>
            <a:xfrm>
              <a:off x="8249687" y="2604672"/>
              <a:ext cx="76607" cy="23315"/>
            </a:xfrm>
            <a:custGeom>
              <a:avLst/>
              <a:gdLst/>
              <a:ahLst/>
              <a:cxnLst/>
              <a:rect l="l" t="t" r="r" b="b"/>
              <a:pathLst>
                <a:path w="29" h="9" extrusionOk="0">
                  <a:moveTo>
                    <a:pt x="23" y="0"/>
                  </a:moveTo>
                  <a:cubicBezTo>
                    <a:pt x="19" y="0"/>
                    <a:pt x="5" y="0"/>
                    <a:pt x="0" y="0"/>
                  </a:cubicBezTo>
                  <a:cubicBezTo>
                    <a:pt x="0" y="9"/>
                    <a:pt x="0" y="9"/>
                    <a:pt x="0" y="9"/>
                  </a:cubicBezTo>
                  <a:cubicBezTo>
                    <a:pt x="26" y="9"/>
                    <a:pt x="26" y="9"/>
                    <a:pt x="26" y="9"/>
                  </a:cubicBezTo>
                  <a:cubicBezTo>
                    <a:pt x="29" y="5"/>
                    <a:pt x="29" y="5"/>
                    <a:pt x="29" y="5"/>
                  </a:cubicBezTo>
                  <a:lnTo>
                    <a:pt x="23"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96"/>
            <p:cNvSpPr/>
            <p:nvPr/>
          </p:nvSpPr>
          <p:spPr>
            <a:xfrm>
              <a:off x="8153096" y="2530287"/>
              <a:ext cx="59953" cy="118794"/>
            </a:xfrm>
            <a:custGeom>
              <a:avLst/>
              <a:gdLst/>
              <a:ahLst/>
              <a:cxnLst/>
              <a:rect l="l" t="t" r="r" b="b"/>
              <a:pathLst>
                <a:path w="23" h="45" extrusionOk="0">
                  <a:moveTo>
                    <a:pt x="0" y="42"/>
                  </a:moveTo>
                  <a:cubicBezTo>
                    <a:pt x="3" y="43"/>
                    <a:pt x="5" y="44"/>
                    <a:pt x="8" y="45"/>
                  </a:cubicBezTo>
                  <a:cubicBezTo>
                    <a:pt x="8" y="44"/>
                    <a:pt x="23" y="5"/>
                    <a:pt x="23" y="4"/>
                  </a:cubicBezTo>
                  <a:cubicBezTo>
                    <a:pt x="19" y="0"/>
                    <a:pt x="19" y="0"/>
                    <a:pt x="19" y="0"/>
                  </a:cubicBezTo>
                  <a:cubicBezTo>
                    <a:pt x="14" y="4"/>
                    <a:pt x="14" y="4"/>
                    <a:pt x="14" y="4"/>
                  </a:cubicBezTo>
                  <a:cubicBezTo>
                    <a:pt x="13" y="6"/>
                    <a:pt x="1" y="39"/>
                    <a:pt x="0" y="42"/>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96"/>
            <p:cNvSpPr/>
            <p:nvPr/>
          </p:nvSpPr>
          <p:spPr>
            <a:xfrm>
              <a:off x="8287436" y="2530287"/>
              <a:ext cx="59953" cy="118794"/>
            </a:xfrm>
            <a:custGeom>
              <a:avLst/>
              <a:gdLst/>
              <a:ahLst/>
              <a:cxnLst/>
              <a:rect l="l" t="t" r="r" b="b"/>
              <a:pathLst>
                <a:path w="23" h="45" extrusionOk="0">
                  <a:moveTo>
                    <a:pt x="0" y="4"/>
                  </a:moveTo>
                  <a:cubicBezTo>
                    <a:pt x="0" y="5"/>
                    <a:pt x="15" y="44"/>
                    <a:pt x="15" y="45"/>
                  </a:cubicBezTo>
                  <a:cubicBezTo>
                    <a:pt x="18" y="44"/>
                    <a:pt x="20" y="43"/>
                    <a:pt x="23" y="42"/>
                  </a:cubicBezTo>
                  <a:cubicBezTo>
                    <a:pt x="22" y="39"/>
                    <a:pt x="9" y="6"/>
                    <a:pt x="8" y="4"/>
                  </a:cubicBezTo>
                  <a:cubicBezTo>
                    <a:pt x="4" y="0"/>
                    <a:pt x="4" y="0"/>
                    <a:pt x="4" y="0"/>
                  </a:cubicBezTo>
                  <a:lnTo>
                    <a:pt x="0" y="4"/>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96"/>
            <p:cNvSpPr/>
            <p:nvPr/>
          </p:nvSpPr>
          <p:spPr>
            <a:xfrm>
              <a:off x="8153096" y="2475886"/>
              <a:ext cx="107694" cy="54401"/>
            </a:xfrm>
            <a:custGeom>
              <a:avLst/>
              <a:gdLst/>
              <a:ahLst/>
              <a:cxnLst/>
              <a:rect l="l" t="t" r="r" b="b"/>
              <a:pathLst>
                <a:path w="97" h="49" extrusionOk="0">
                  <a:moveTo>
                    <a:pt x="0" y="9"/>
                  </a:moveTo>
                  <a:lnTo>
                    <a:pt x="0" y="38"/>
                  </a:lnTo>
                  <a:lnTo>
                    <a:pt x="42" y="49"/>
                  </a:lnTo>
                  <a:lnTo>
                    <a:pt x="87" y="38"/>
                  </a:lnTo>
                  <a:lnTo>
                    <a:pt x="97" y="23"/>
                  </a:lnTo>
                  <a:lnTo>
                    <a:pt x="87" y="9"/>
                  </a:lnTo>
                  <a:lnTo>
                    <a:pt x="42" y="0"/>
                  </a:lnTo>
                  <a:lnTo>
                    <a:pt x="0" y="9"/>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96"/>
            <p:cNvSpPr/>
            <p:nvPr/>
          </p:nvSpPr>
          <p:spPr>
            <a:xfrm>
              <a:off x="8249687" y="2475886"/>
              <a:ext cx="97702" cy="54401"/>
            </a:xfrm>
            <a:custGeom>
              <a:avLst/>
              <a:gdLst/>
              <a:ahLst/>
              <a:cxnLst/>
              <a:rect l="l" t="t" r="r" b="b"/>
              <a:pathLst>
                <a:path w="37" h="21" extrusionOk="0">
                  <a:moveTo>
                    <a:pt x="37" y="4"/>
                  </a:moveTo>
                  <a:cubicBezTo>
                    <a:pt x="18" y="0"/>
                    <a:pt x="18" y="0"/>
                    <a:pt x="18" y="0"/>
                  </a:cubicBezTo>
                  <a:cubicBezTo>
                    <a:pt x="0" y="4"/>
                    <a:pt x="0" y="4"/>
                    <a:pt x="0" y="4"/>
                  </a:cubicBezTo>
                  <a:cubicBezTo>
                    <a:pt x="0" y="16"/>
                    <a:pt x="0" y="16"/>
                    <a:pt x="0" y="16"/>
                  </a:cubicBezTo>
                  <a:cubicBezTo>
                    <a:pt x="18" y="21"/>
                    <a:pt x="18" y="21"/>
                    <a:pt x="18" y="21"/>
                  </a:cubicBezTo>
                  <a:cubicBezTo>
                    <a:pt x="37" y="16"/>
                    <a:pt x="37" y="16"/>
                    <a:pt x="37" y="16"/>
                  </a:cubicBezTo>
                  <a:cubicBezTo>
                    <a:pt x="37" y="12"/>
                    <a:pt x="37" y="8"/>
                    <a:pt x="37" y="4"/>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96"/>
            <p:cNvSpPr/>
            <p:nvPr/>
          </p:nvSpPr>
          <p:spPr>
            <a:xfrm>
              <a:off x="8153096" y="2518075"/>
              <a:ext cx="107694" cy="23315"/>
            </a:xfrm>
            <a:custGeom>
              <a:avLst/>
              <a:gdLst/>
              <a:ahLst/>
              <a:cxnLst/>
              <a:rect l="l" t="t" r="r" b="b"/>
              <a:pathLst>
                <a:path w="41" h="9" extrusionOk="0">
                  <a:moveTo>
                    <a:pt x="0" y="0"/>
                  </a:moveTo>
                  <a:cubicBezTo>
                    <a:pt x="0" y="9"/>
                    <a:pt x="0" y="9"/>
                    <a:pt x="0" y="9"/>
                  </a:cubicBezTo>
                  <a:cubicBezTo>
                    <a:pt x="37" y="9"/>
                    <a:pt x="37" y="9"/>
                    <a:pt x="37" y="9"/>
                  </a:cubicBezTo>
                  <a:cubicBezTo>
                    <a:pt x="41" y="4"/>
                    <a:pt x="41" y="4"/>
                    <a:pt x="41" y="4"/>
                  </a:cubicBezTo>
                  <a:cubicBezTo>
                    <a:pt x="37" y="0"/>
                    <a:pt x="37" y="0"/>
                    <a:pt x="37" y="0"/>
                  </a:cubicBezTo>
                  <a:cubicBezTo>
                    <a:pt x="32" y="0"/>
                    <a:pt x="4" y="0"/>
                    <a:pt x="0" y="0"/>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96"/>
            <p:cNvSpPr/>
            <p:nvPr/>
          </p:nvSpPr>
          <p:spPr>
            <a:xfrm>
              <a:off x="8249687" y="2518075"/>
              <a:ext cx="97702" cy="23315"/>
            </a:xfrm>
            <a:custGeom>
              <a:avLst/>
              <a:gdLst/>
              <a:ahLst/>
              <a:cxnLst/>
              <a:rect l="l" t="t" r="r" b="b"/>
              <a:pathLst>
                <a:path w="37" h="9" extrusionOk="0">
                  <a:moveTo>
                    <a:pt x="37" y="0"/>
                  </a:moveTo>
                  <a:cubicBezTo>
                    <a:pt x="32" y="0"/>
                    <a:pt x="4" y="0"/>
                    <a:pt x="0" y="0"/>
                  </a:cubicBezTo>
                  <a:cubicBezTo>
                    <a:pt x="0" y="9"/>
                    <a:pt x="0" y="9"/>
                    <a:pt x="0" y="9"/>
                  </a:cubicBezTo>
                  <a:cubicBezTo>
                    <a:pt x="37" y="9"/>
                    <a:pt x="37" y="9"/>
                    <a:pt x="37" y="9"/>
                  </a:cubicBezTo>
                  <a:cubicBezTo>
                    <a:pt x="37" y="6"/>
                    <a:pt x="37" y="3"/>
                    <a:pt x="37" y="0"/>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96"/>
            <p:cNvSpPr/>
            <p:nvPr/>
          </p:nvSpPr>
          <p:spPr>
            <a:xfrm>
              <a:off x="8174191" y="2409273"/>
              <a:ext cx="65505" cy="55511"/>
            </a:xfrm>
            <a:custGeom>
              <a:avLst/>
              <a:gdLst/>
              <a:ahLst/>
              <a:cxnLst/>
              <a:rect l="l" t="t" r="r" b="b"/>
              <a:pathLst>
                <a:path w="25" h="21" extrusionOk="0">
                  <a:moveTo>
                    <a:pt x="0" y="21"/>
                  </a:moveTo>
                  <a:cubicBezTo>
                    <a:pt x="25" y="21"/>
                    <a:pt x="25" y="21"/>
                    <a:pt x="25" y="21"/>
                  </a:cubicBezTo>
                  <a:cubicBezTo>
                    <a:pt x="25" y="15"/>
                    <a:pt x="25" y="4"/>
                    <a:pt x="25" y="0"/>
                  </a:cubicBezTo>
                  <a:cubicBezTo>
                    <a:pt x="22" y="0"/>
                    <a:pt x="3" y="0"/>
                    <a:pt x="0" y="0"/>
                  </a:cubicBezTo>
                  <a:lnTo>
                    <a:pt x="0" y="21"/>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96"/>
            <p:cNvSpPr/>
            <p:nvPr/>
          </p:nvSpPr>
          <p:spPr>
            <a:xfrm>
              <a:off x="8260790" y="2409273"/>
              <a:ext cx="65505" cy="55511"/>
            </a:xfrm>
            <a:custGeom>
              <a:avLst/>
              <a:gdLst/>
              <a:ahLst/>
              <a:cxnLst/>
              <a:rect l="l" t="t" r="r" b="b"/>
              <a:pathLst>
                <a:path w="25" h="21" extrusionOk="0">
                  <a:moveTo>
                    <a:pt x="0" y="21"/>
                  </a:moveTo>
                  <a:cubicBezTo>
                    <a:pt x="25" y="21"/>
                    <a:pt x="25" y="21"/>
                    <a:pt x="25" y="21"/>
                  </a:cubicBezTo>
                  <a:cubicBezTo>
                    <a:pt x="25" y="15"/>
                    <a:pt x="25" y="4"/>
                    <a:pt x="25" y="0"/>
                  </a:cubicBezTo>
                  <a:cubicBezTo>
                    <a:pt x="22" y="0"/>
                    <a:pt x="3" y="0"/>
                    <a:pt x="0" y="0"/>
                  </a:cubicBezTo>
                  <a:lnTo>
                    <a:pt x="0" y="21"/>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96"/>
            <p:cNvSpPr/>
            <p:nvPr/>
          </p:nvSpPr>
          <p:spPr>
            <a:xfrm>
              <a:off x="8153096" y="2343770"/>
              <a:ext cx="107694" cy="55511"/>
            </a:xfrm>
            <a:custGeom>
              <a:avLst/>
              <a:gdLst/>
              <a:ahLst/>
              <a:cxnLst/>
              <a:rect l="l" t="t" r="r" b="b"/>
              <a:pathLst>
                <a:path w="41" h="21" extrusionOk="0">
                  <a:moveTo>
                    <a:pt x="20" y="0"/>
                  </a:moveTo>
                  <a:cubicBezTo>
                    <a:pt x="10" y="0"/>
                    <a:pt x="2" y="8"/>
                    <a:pt x="0" y="17"/>
                  </a:cubicBezTo>
                  <a:cubicBezTo>
                    <a:pt x="19" y="21"/>
                    <a:pt x="19" y="21"/>
                    <a:pt x="19" y="21"/>
                  </a:cubicBezTo>
                  <a:cubicBezTo>
                    <a:pt x="37" y="17"/>
                    <a:pt x="37" y="17"/>
                    <a:pt x="37" y="17"/>
                  </a:cubicBezTo>
                  <a:cubicBezTo>
                    <a:pt x="41" y="9"/>
                    <a:pt x="41" y="9"/>
                    <a:pt x="41" y="9"/>
                  </a:cubicBezTo>
                  <a:cubicBezTo>
                    <a:pt x="37" y="0"/>
                    <a:pt x="37" y="0"/>
                    <a:pt x="37" y="0"/>
                  </a:cubicBezTo>
                  <a:cubicBezTo>
                    <a:pt x="35" y="0"/>
                    <a:pt x="22" y="0"/>
                    <a:pt x="20" y="0"/>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96"/>
            <p:cNvSpPr/>
            <p:nvPr/>
          </p:nvSpPr>
          <p:spPr>
            <a:xfrm>
              <a:off x="8249687" y="2343770"/>
              <a:ext cx="97702" cy="55511"/>
            </a:xfrm>
            <a:custGeom>
              <a:avLst/>
              <a:gdLst/>
              <a:ahLst/>
              <a:cxnLst/>
              <a:rect l="l" t="t" r="r" b="b"/>
              <a:pathLst>
                <a:path w="37" h="21" extrusionOk="0">
                  <a:moveTo>
                    <a:pt x="16" y="0"/>
                  </a:moveTo>
                  <a:cubicBezTo>
                    <a:pt x="14" y="0"/>
                    <a:pt x="2" y="0"/>
                    <a:pt x="0" y="0"/>
                  </a:cubicBezTo>
                  <a:cubicBezTo>
                    <a:pt x="0" y="17"/>
                    <a:pt x="0" y="17"/>
                    <a:pt x="0" y="17"/>
                  </a:cubicBezTo>
                  <a:cubicBezTo>
                    <a:pt x="18" y="21"/>
                    <a:pt x="18" y="21"/>
                    <a:pt x="18" y="21"/>
                  </a:cubicBezTo>
                  <a:cubicBezTo>
                    <a:pt x="37" y="17"/>
                    <a:pt x="37" y="17"/>
                    <a:pt x="37" y="17"/>
                  </a:cubicBezTo>
                  <a:cubicBezTo>
                    <a:pt x="35" y="8"/>
                    <a:pt x="26" y="0"/>
                    <a:pt x="16" y="0"/>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96"/>
            <p:cNvSpPr/>
            <p:nvPr/>
          </p:nvSpPr>
          <p:spPr>
            <a:xfrm>
              <a:off x="8153096" y="2388179"/>
              <a:ext cx="107694" cy="97700"/>
            </a:xfrm>
            <a:custGeom>
              <a:avLst/>
              <a:gdLst/>
              <a:ahLst/>
              <a:cxnLst/>
              <a:rect l="l" t="t" r="r" b="b"/>
              <a:pathLst>
                <a:path w="41" h="37" extrusionOk="0">
                  <a:moveTo>
                    <a:pt x="0" y="0"/>
                  </a:moveTo>
                  <a:cubicBezTo>
                    <a:pt x="0" y="3"/>
                    <a:pt x="0" y="5"/>
                    <a:pt x="0" y="6"/>
                  </a:cubicBezTo>
                  <a:cubicBezTo>
                    <a:pt x="0" y="37"/>
                    <a:pt x="0" y="37"/>
                    <a:pt x="0" y="37"/>
                  </a:cubicBezTo>
                  <a:cubicBezTo>
                    <a:pt x="37" y="37"/>
                    <a:pt x="37" y="37"/>
                    <a:pt x="37" y="37"/>
                  </a:cubicBezTo>
                  <a:cubicBezTo>
                    <a:pt x="41" y="19"/>
                    <a:pt x="41" y="19"/>
                    <a:pt x="41" y="19"/>
                  </a:cubicBezTo>
                  <a:cubicBezTo>
                    <a:pt x="37" y="0"/>
                    <a:pt x="37" y="0"/>
                    <a:pt x="37" y="0"/>
                  </a:cubicBezTo>
                  <a:cubicBezTo>
                    <a:pt x="32" y="0"/>
                    <a:pt x="5" y="0"/>
                    <a:pt x="0" y="0"/>
                  </a:cubicBezTo>
                  <a:close/>
                  <a:moveTo>
                    <a:pt x="8" y="29"/>
                  </a:moveTo>
                  <a:cubicBezTo>
                    <a:pt x="8" y="23"/>
                    <a:pt x="8" y="12"/>
                    <a:pt x="8" y="8"/>
                  </a:cubicBezTo>
                  <a:cubicBezTo>
                    <a:pt x="33" y="8"/>
                    <a:pt x="33" y="8"/>
                    <a:pt x="33" y="8"/>
                  </a:cubicBezTo>
                  <a:cubicBezTo>
                    <a:pt x="33" y="29"/>
                    <a:pt x="33" y="29"/>
                    <a:pt x="33" y="29"/>
                  </a:cubicBezTo>
                  <a:cubicBezTo>
                    <a:pt x="30" y="29"/>
                    <a:pt x="11" y="29"/>
                    <a:pt x="8" y="29"/>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96"/>
            <p:cNvSpPr/>
            <p:nvPr/>
          </p:nvSpPr>
          <p:spPr>
            <a:xfrm>
              <a:off x="8249687" y="2388179"/>
              <a:ext cx="97702" cy="97700"/>
            </a:xfrm>
            <a:custGeom>
              <a:avLst/>
              <a:gdLst/>
              <a:ahLst/>
              <a:cxnLst/>
              <a:rect l="l" t="t" r="r" b="b"/>
              <a:pathLst>
                <a:path w="37" h="37" extrusionOk="0">
                  <a:moveTo>
                    <a:pt x="37" y="6"/>
                  </a:moveTo>
                  <a:cubicBezTo>
                    <a:pt x="37" y="5"/>
                    <a:pt x="37" y="3"/>
                    <a:pt x="36" y="0"/>
                  </a:cubicBezTo>
                  <a:cubicBezTo>
                    <a:pt x="32" y="0"/>
                    <a:pt x="4" y="0"/>
                    <a:pt x="0" y="0"/>
                  </a:cubicBezTo>
                  <a:cubicBezTo>
                    <a:pt x="0" y="37"/>
                    <a:pt x="0" y="37"/>
                    <a:pt x="0" y="37"/>
                  </a:cubicBezTo>
                  <a:cubicBezTo>
                    <a:pt x="37" y="37"/>
                    <a:pt x="37" y="37"/>
                    <a:pt x="37" y="37"/>
                  </a:cubicBezTo>
                  <a:cubicBezTo>
                    <a:pt x="37" y="28"/>
                    <a:pt x="37" y="15"/>
                    <a:pt x="37" y="6"/>
                  </a:cubicBezTo>
                  <a:close/>
                  <a:moveTo>
                    <a:pt x="29" y="29"/>
                  </a:moveTo>
                  <a:cubicBezTo>
                    <a:pt x="26" y="29"/>
                    <a:pt x="7" y="29"/>
                    <a:pt x="4" y="29"/>
                  </a:cubicBezTo>
                  <a:cubicBezTo>
                    <a:pt x="4" y="23"/>
                    <a:pt x="4" y="12"/>
                    <a:pt x="4" y="8"/>
                  </a:cubicBezTo>
                  <a:cubicBezTo>
                    <a:pt x="29" y="8"/>
                    <a:pt x="29" y="8"/>
                    <a:pt x="29" y="8"/>
                  </a:cubicBezTo>
                  <a:lnTo>
                    <a:pt x="29" y="29"/>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descr="A screenshot of a survey&#10;&#10;Description automatically generated">
            <a:extLst>
              <a:ext uri="{FF2B5EF4-FFF2-40B4-BE49-F238E27FC236}">
                <a16:creationId xmlns:a16="http://schemas.microsoft.com/office/drawing/2014/main" id="{0E14FD57-8003-D9B2-4A9F-E3DB263C705B}"/>
              </a:ext>
            </a:extLst>
          </p:cNvPr>
          <p:cNvPicPr>
            <a:picLocks noChangeAspect="1"/>
          </p:cNvPicPr>
          <p:nvPr/>
        </p:nvPicPr>
        <p:blipFill>
          <a:blip r:embed="rId3"/>
          <a:stretch>
            <a:fillRect/>
          </a:stretch>
        </p:blipFill>
        <p:spPr>
          <a:xfrm>
            <a:off x="103333" y="904653"/>
            <a:ext cx="6121374" cy="354511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97"/>
          <p:cNvSpPr txBox="1">
            <a:spLocks noGrp="1"/>
          </p:cNvSpPr>
          <p:nvPr>
            <p:ph type="title"/>
          </p:nvPr>
        </p:nvSpPr>
        <p:spPr>
          <a:xfrm>
            <a:off x="251250" y="490450"/>
            <a:ext cx="860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a:t>Strategic Approaches to Improve Operational Metrics</a:t>
            </a:r>
            <a:endParaRPr sz="2600"/>
          </a:p>
          <a:p>
            <a:pPr marL="0" lvl="0" indent="0" algn="ctr" rtl="0">
              <a:spcBef>
                <a:spcPts val="0"/>
              </a:spcBef>
              <a:spcAft>
                <a:spcPts val="0"/>
              </a:spcAft>
              <a:buNone/>
            </a:pPr>
            <a:endParaRPr sz="2600"/>
          </a:p>
          <a:p>
            <a:pPr marL="0" lvl="0" indent="0" algn="ctr" rtl="0">
              <a:spcBef>
                <a:spcPts val="0"/>
              </a:spcBef>
              <a:spcAft>
                <a:spcPts val="0"/>
              </a:spcAft>
              <a:buClr>
                <a:schemeClr val="dk1"/>
              </a:buClr>
              <a:buSzPts val="1100"/>
              <a:buFont typeface="Arial"/>
              <a:buNone/>
            </a:pPr>
            <a:endParaRPr sz="2600"/>
          </a:p>
          <a:p>
            <a:pPr marL="0" lvl="0" indent="0" algn="ctr" rtl="0">
              <a:spcBef>
                <a:spcPts val="0"/>
              </a:spcBef>
              <a:spcAft>
                <a:spcPts val="0"/>
              </a:spcAft>
              <a:buClr>
                <a:schemeClr val="dk1"/>
              </a:buClr>
              <a:buSzPts val="1100"/>
              <a:buFont typeface="Arial"/>
              <a:buNone/>
            </a:pPr>
            <a:endParaRPr sz="2600"/>
          </a:p>
          <a:p>
            <a:pPr marL="0" lvl="0" indent="0" algn="ctr" rtl="0">
              <a:spcBef>
                <a:spcPts val="0"/>
              </a:spcBef>
              <a:spcAft>
                <a:spcPts val="0"/>
              </a:spcAft>
              <a:buNone/>
            </a:pPr>
            <a:endParaRPr sz="2600"/>
          </a:p>
          <a:p>
            <a:pPr marL="0" lvl="0" indent="0" algn="ctr" rtl="0">
              <a:spcBef>
                <a:spcPts val="0"/>
              </a:spcBef>
              <a:spcAft>
                <a:spcPts val="0"/>
              </a:spcAft>
              <a:buNone/>
            </a:pPr>
            <a:endParaRPr sz="2600"/>
          </a:p>
          <a:p>
            <a:pPr marL="0" lvl="0" indent="0" algn="ctr" rtl="0">
              <a:spcBef>
                <a:spcPts val="0"/>
              </a:spcBef>
              <a:spcAft>
                <a:spcPts val="0"/>
              </a:spcAft>
              <a:buNone/>
            </a:pPr>
            <a:endParaRPr sz="2600"/>
          </a:p>
        </p:txBody>
      </p:sp>
      <p:sp>
        <p:nvSpPr>
          <p:cNvPr id="817" name="Google Shape;817;p97"/>
          <p:cNvSpPr txBox="1"/>
          <p:nvPr/>
        </p:nvSpPr>
        <p:spPr>
          <a:xfrm>
            <a:off x="4183950" y="1252501"/>
            <a:ext cx="4668000" cy="32448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rgbClr val="3B3A3A"/>
              </a:buClr>
              <a:buSzPts val="1300"/>
              <a:buFont typeface="Montserrat"/>
              <a:buChar char="●"/>
            </a:pPr>
            <a:r>
              <a:rPr lang="en" sz="1300">
                <a:solidFill>
                  <a:srgbClr val="3B3A3A"/>
                </a:solidFill>
                <a:latin typeface="Montserrat"/>
                <a:ea typeface="Montserrat"/>
                <a:cs typeface="Montserrat"/>
                <a:sym typeface="Montserrat"/>
              </a:rPr>
              <a:t>Investigate the operational strategies employed by Vermont, as it leads in operational efficiency. Implement similar practices in other states to improve performance.</a:t>
            </a:r>
            <a:endParaRPr sz="1300">
              <a:solidFill>
                <a:srgbClr val="3B3A3A"/>
              </a:solidFill>
              <a:latin typeface="Montserrat"/>
              <a:ea typeface="Montserrat"/>
              <a:cs typeface="Montserrat"/>
              <a:sym typeface="Montserrat"/>
            </a:endParaRPr>
          </a:p>
          <a:p>
            <a:pPr marL="457200" lvl="0" indent="-311150" algn="l" rtl="0">
              <a:spcBef>
                <a:spcPts val="1000"/>
              </a:spcBef>
              <a:spcAft>
                <a:spcPts val="0"/>
              </a:spcAft>
              <a:buClr>
                <a:srgbClr val="3B3A3A"/>
              </a:buClr>
              <a:buSzPts val="1300"/>
              <a:buFont typeface="Montserrat"/>
              <a:buChar char="●"/>
            </a:pPr>
            <a:r>
              <a:rPr lang="en" sz="1300">
                <a:solidFill>
                  <a:srgbClr val="3B3A3A"/>
                </a:solidFill>
                <a:latin typeface="Montserrat"/>
                <a:ea typeface="Montserrat"/>
                <a:cs typeface="Montserrat"/>
                <a:sym typeface="Montserrat"/>
              </a:rPr>
              <a:t>States like Connecticut and Rhode Island, which have high OTP but low staffing ratios, consider focusing on optimizing their staffing levels to enhance overall efficiency.</a:t>
            </a:r>
            <a:endParaRPr sz="1300">
              <a:solidFill>
                <a:srgbClr val="3B3A3A"/>
              </a:solidFill>
              <a:latin typeface="Montserrat"/>
              <a:ea typeface="Montserrat"/>
              <a:cs typeface="Montserrat"/>
              <a:sym typeface="Montserrat"/>
            </a:endParaRPr>
          </a:p>
          <a:p>
            <a:pPr marL="457200" lvl="0" indent="-311150" algn="l" rtl="0">
              <a:spcBef>
                <a:spcPts val="1000"/>
              </a:spcBef>
              <a:spcAft>
                <a:spcPts val="0"/>
              </a:spcAft>
              <a:buClr>
                <a:srgbClr val="3B3A3A"/>
              </a:buClr>
              <a:buSzPts val="1300"/>
              <a:buFont typeface="Montserrat"/>
              <a:buChar char="●"/>
            </a:pPr>
            <a:r>
              <a:rPr lang="en" sz="1300">
                <a:solidFill>
                  <a:srgbClr val="3B3A3A"/>
                </a:solidFill>
                <a:latin typeface="Montserrat"/>
                <a:ea typeface="Montserrat"/>
                <a:cs typeface="Montserrat"/>
                <a:sym typeface="Montserrat"/>
              </a:rPr>
              <a:t>States like District of Columbia and New York need to improve their OTP and Staffing ratios  to boost operational efficiency. Addressing the causes of delays and optimizing staffing levels with a balanced approach can help achieve higher operational efficiency.</a:t>
            </a:r>
            <a:endParaRPr sz="1300">
              <a:solidFill>
                <a:srgbClr val="3B3A3A"/>
              </a:solidFill>
              <a:latin typeface="Montserrat"/>
              <a:ea typeface="Montserrat"/>
              <a:cs typeface="Montserrat"/>
              <a:sym typeface="Montserrat"/>
            </a:endParaRPr>
          </a:p>
          <a:p>
            <a:pPr marL="0" lvl="0" indent="0" algn="l" rtl="0">
              <a:spcBef>
                <a:spcPts val="1000"/>
              </a:spcBef>
              <a:spcAft>
                <a:spcPts val="0"/>
              </a:spcAft>
              <a:buClr>
                <a:schemeClr val="dk1"/>
              </a:buClr>
              <a:buSzPts val="1100"/>
              <a:buFont typeface="Arial"/>
              <a:buNone/>
            </a:pPr>
            <a:endParaRPr sz="1300">
              <a:solidFill>
                <a:srgbClr val="3B3A3A"/>
              </a:solidFill>
              <a:latin typeface="Montserrat"/>
              <a:ea typeface="Montserrat"/>
              <a:cs typeface="Montserrat"/>
              <a:sym typeface="Montserrat"/>
            </a:endParaRPr>
          </a:p>
          <a:p>
            <a:pPr marL="0" lvl="0" indent="0" algn="l" rtl="0">
              <a:spcBef>
                <a:spcPts val="1000"/>
              </a:spcBef>
              <a:spcAft>
                <a:spcPts val="0"/>
              </a:spcAft>
              <a:buClr>
                <a:schemeClr val="dk1"/>
              </a:buClr>
              <a:buSzPts val="1100"/>
              <a:buFont typeface="Arial"/>
              <a:buNone/>
            </a:pPr>
            <a:endParaRPr sz="1300">
              <a:solidFill>
                <a:srgbClr val="3B3A3A"/>
              </a:solidFill>
              <a:latin typeface="Montserrat"/>
              <a:ea typeface="Montserrat"/>
              <a:cs typeface="Montserrat"/>
              <a:sym typeface="Montserrat"/>
            </a:endParaRPr>
          </a:p>
          <a:p>
            <a:pPr marL="457200" lvl="0" indent="0" algn="l" rtl="0">
              <a:spcBef>
                <a:spcPts val="1000"/>
              </a:spcBef>
              <a:spcAft>
                <a:spcPts val="0"/>
              </a:spcAft>
              <a:buNone/>
            </a:pPr>
            <a:endParaRPr sz="1300">
              <a:solidFill>
                <a:srgbClr val="3B3A3A"/>
              </a:solidFill>
              <a:latin typeface="Montserrat"/>
              <a:ea typeface="Montserrat"/>
              <a:cs typeface="Montserrat"/>
              <a:sym typeface="Montserrat"/>
            </a:endParaRPr>
          </a:p>
        </p:txBody>
      </p:sp>
      <p:pic>
        <p:nvPicPr>
          <p:cNvPr id="818" name="Google Shape;818;p97"/>
          <p:cNvPicPr preferRelativeResize="0"/>
          <p:nvPr/>
        </p:nvPicPr>
        <p:blipFill>
          <a:blip r:embed="rId3">
            <a:alphaModFix/>
          </a:blip>
          <a:stretch>
            <a:fillRect/>
          </a:stretch>
        </p:blipFill>
        <p:spPr>
          <a:xfrm>
            <a:off x="135600" y="1631025"/>
            <a:ext cx="4176626" cy="2660499"/>
          </a:xfrm>
          <a:prstGeom prst="rect">
            <a:avLst/>
          </a:prstGeom>
          <a:noFill/>
          <a:ln>
            <a:noFill/>
          </a:ln>
        </p:spPr>
      </p:pic>
      <p:grpSp>
        <p:nvGrpSpPr>
          <p:cNvPr id="819" name="Google Shape;819;p97"/>
          <p:cNvGrpSpPr/>
          <p:nvPr/>
        </p:nvGrpSpPr>
        <p:grpSpPr>
          <a:xfrm>
            <a:off x="251244" y="592512"/>
            <a:ext cx="368602" cy="368594"/>
            <a:chOff x="1377206" y="2432887"/>
            <a:chExt cx="368602" cy="368594"/>
          </a:xfrm>
        </p:grpSpPr>
        <p:sp>
          <p:nvSpPr>
            <p:cNvPr id="820" name="Google Shape;820;p97"/>
            <p:cNvSpPr/>
            <p:nvPr/>
          </p:nvSpPr>
          <p:spPr>
            <a:xfrm>
              <a:off x="1443821" y="2479516"/>
              <a:ext cx="15543" cy="45519"/>
            </a:xfrm>
            <a:custGeom>
              <a:avLst/>
              <a:gdLst/>
              <a:ahLst/>
              <a:cxnLst/>
              <a:rect l="l" t="t" r="r" b="b"/>
              <a:pathLst>
                <a:path w="14" h="41" extrusionOk="0">
                  <a:moveTo>
                    <a:pt x="9" y="5"/>
                  </a:moveTo>
                  <a:lnTo>
                    <a:pt x="4" y="0"/>
                  </a:lnTo>
                  <a:lnTo>
                    <a:pt x="0" y="5"/>
                  </a:lnTo>
                  <a:lnTo>
                    <a:pt x="0" y="36"/>
                  </a:lnTo>
                  <a:lnTo>
                    <a:pt x="4" y="41"/>
                  </a:lnTo>
                  <a:lnTo>
                    <a:pt x="9" y="36"/>
                  </a:lnTo>
                  <a:lnTo>
                    <a:pt x="14" y="22"/>
                  </a:lnTo>
                  <a:lnTo>
                    <a:pt x="9" y="5"/>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97"/>
            <p:cNvSpPr/>
            <p:nvPr/>
          </p:nvSpPr>
          <p:spPr>
            <a:xfrm>
              <a:off x="1453814" y="2479516"/>
              <a:ext cx="11102" cy="45519"/>
            </a:xfrm>
            <a:custGeom>
              <a:avLst/>
              <a:gdLst/>
              <a:ahLst/>
              <a:cxnLst/>
              <a:rect l="l" t="t" r="r" b="b"/>
              <a:pathLst>
                <a:path w="4" h="17" extrusionOk="0">
                  <a:moveTo>
                    <a:pt x="0" y="15"/>
                  </a:moveTo>
                  <a:cubicBezTo>
                    <a:pt x="2" y="17"/>
                    <a:pt x="2" y="17"/>
                    <a:pt x="2" y="17"/>
                  </a:cubicBezTo>
                  <a:cubicBezTo>
                    <a:pt x="4" y="14"/>
                    <a:pt x="4" y="14"/>
                    <a:pt x="4" y="14"/>
                  </a:cubicBezTo>
                  <a:cubicBezTo>
                    <a:pt x="4" y="10"/>
                    <a:pt x="4" y="7"/>
                    <a:pt x="4" y="2"/>
                  </a:cubicBezTo>
                  <a:cubicBezTo>
                    <a:pt x="2" y="0"/>
                    <a:pt x="2" y="0"/>
                    <a:pt x="2" y="0"/>
                  </a:cubicBezTo>
                  <a:cubicBezTo>
                    <a:pt x="0" y="2"/>
                    <a:pt x="0" y="2"/>
                    <a:pt x="0" y="2"/>
                  </a:cubicBezTo>
                  <a:lnTo>
                    <a:pt x="0" y="15"/>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97"/>
            <p:cNvSpPr/>
            <p:nvPr/>
          </p:nvSpPr>
          <p:spPr>
            <a:xfrm>
              <a:off x="1551515" y="2485068"/>
              <a:ext cx="97702" cy="55511"/>
            </a:xfrm>
            <a:custGeom>
              <a:avLst/>
              <a:gdLst/>
              <a:ahLst/>
              <a:cxnLst/>
              <a:rect l="l" t="t" r="r" b="b"/>
              <a:pathLst>
                <a:path w="37" h="21" extrusionOk="0">
                  <a:moveTo>
                    <a:pt x="33" y="17"/>
                  </a:moveTo>
                  <a:cubicBezTo>
                    <a:pt x="37" y="9"/>
                    <a:pt x="37" y="9"/>
                    <a:pt x="37" y="9"/>
                  </a:cubicBezTo>
                  <a:cubicBezTo>
                    <a:pt x="33" y="0"/>
                    <a:pt x="33" y="0"/>
                    <a:pt x="33" y="0"/>
                  </a:cubicBezTo>
                  <a:cubicBezTo>
                    <a:pt x="28" y="0"/>
                    <a:pt x="22" y="0"/>
                    <a:pt x="18" y="0"/>
                  </a:cubicBezTo>
                  <a:cubicBezTo>
                    <a:pt x="8" y="0"/>
                    <a:pt x="1" y="8"/>
                    <a:pt x="0" y="17"/>
                  </a:cubicBezTo>
                  <a:cubicBezTo>
                    <a:pt x="16" y="21"/>
                    <a:pt x="16" y="21"/>
                    <a:pt x="16" y="21"/>
                  </a:cubicBezTo>
                  <a:lnTo>
                    <a:pt x="33" y="17"/>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97"/>
            <p:cNvSpPr/>
            <p:nvPr/>
          </p:nvSpPr>
          <p:spPr>
            <a:xfrm>
              <a:off x="1638114" y="2485068"/>
              <a:ext cx="87710" cy="55511"/>
            </a:xfrm>
            <a:custGeom>
              <a:avLst/>
              <a:gdLst/>
              <a:ahLst/>
              <a:cxnLst/>
              <a:rect l="l" t="t" r="r" b="b"/>
              <a:pathLst>
                <a:path w="33" h="21" extrusionOk="0">
                  <a:moveTo>
                    <a:pt x="33" y="17"/>
                  </a:moveTo>
                  <a:cubicBezTo>
                    <a:pt x="32" y="8"/>
                    <a:pt x="24" y="0"/>
                    <a:pt x="15" y="0"/>
                  </a:cubicBezTo>
                  <a:cubicBezTo>
                    <a:pt x="10" y="0"/>
                    <a:pt x="5" y="0"/>
                    <a:pt x="0" y="0"/>
                  </a:cubicBezTo>
                  <a:cubicBezTo>
                    <a:pt x="0" y="17"/>
                    <a:pt x="0" y="17"/>
                    <a:pt x="0" y="17"/>
                  </a:cubicBezTo>
                  <a:cubicBezTo>
                    <a:pt x="16" y="21"/>
                    <a:pt x="16" y="21"/>
                    <a:pt x="16" y="21"/>
                  </a:cubicBezTo>
                  <a:lnTo>
                    <a:pt x="33" y="17"/>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97"/>
            <p:cNvSpPr/>
            <p:nvPr/>
          </p:nvSpPr>
          <p:spPr>
            <a:xfrm>
              <a:off x="1582602" y="2703781"/>
              <a:ext cx="66615" cy="21095"/>
            </a:xfrm>
            <a:custGeom>
              <a:avLst/>
              <a:gdLst/>
              <a:ahLst/>
              <a:cxnLst/>
              <a:rect l="l" t="t" r="r" b="b"/>
              <a:pathLst>
                <a:path w="25" h="8" extrusionOk="0">
                  <a:moveTo>
                    <a:pt x="0" y="8"/>
                  </a:moveTo>
                  <a:cubicBezTo>
                    <a:pt x="21" y="8"/>
                    <a:pt x="21" y="8"/>
                    <a:pt x="21" y="8"/>
                  </a:cubicBezTo>
                  <a:cubicBezTo>
                    <a:pt x="25" y="4"/>
                    <a:pt x="25" y="4"/>
                    <a:pt x="25" y="4"/>
                  </a:cubicBezTo>
                  <a:cubicBezTo>
                    <a:pt x="21" y="0"/>
                    <a:pt x="21" y="0"/>
                    <a:pt x="21" y="0"/>
                  </a:cubicBezTo>
                  <a:cubicBezTo>
                    <a:pt x="20" y="0"/>
                    <a:pt x="4" y="0"/>
                    <a:pt x="3" y="0"/>
                  </a:cubicBezTo>
                  <a:cubicBezTo>
                    <a:pt x="0" y="4"/>
                    <a:pt x="0" y="4"/>
                    <a:pt x="0" y="4"/>
                  </a:cubicBezTo>
                  <a:lnTo>
                    <a:pt x="0" y="8"/>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97"/>
            <p:cNvSpPr/>
            <p:nvPr/>
          </p:nvSpPr>
          <p:spPr>
            <a:xfrm>
              <a:off x="1561507" y="2747080"/>
              <a:ext cx="87710" cy="23315"/>
            </a:xfrm>
            <a:custGeom>
              <a:avLst/>
              <a:gdLst/>
              <a:ahLst/>
              <a:cxnLst/>
              <a:rect l="l" t="t" r="r" b="b"/>
              <a:pathLst>
                <a:path w="33" h="9" extrusionOk="0">
                  <a:moveTo>
                    <a:pt x="1" y="9"/>
                  </a:moveTo>
                  <a:cubicBezTo>
                    <a:pt x="29" y="9"/>
                    <a:pt x="29" y="9"/>
                    <a:pt x="29" y="9"/>
                  </a:cubicBezTo>
                  <a:cubicBezTo>
                    <a:pt x="33" y="4"/>
                    <a:pt x="33" y="4"/>
                    <a:pt x="33" y="4"/>
                  </a:cubicBezTo>
                  <a:cubicBezTo>
                    <a:pt x="29" y="0"/>
                    <a:pt x="29" y="0"/>
                    <a:pt x="29" y="0"/>
                  </a:cubicBezTo>
                  <a:cubicBezTo>
                    <a:pt x="26" y="0"/>
                    <a:pt x="7" y="0"/>
                    <a:pt x="4" y="0"/>
                  </a:cubicBezTo>
                  <a:cubicBezTo>
                    <a:pt x="0" y="4"/>
                    <a:pt x="0" y="4"/>
                    <a:pt x="0" y="4"/>
                  </a:cubicBezTo>
                  <a:lnTo>
                    <a:pt x="1" y="9"/>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97"/>
            <p:cNvSpPr/>
            <p:nvPr/>
          </p:nvSpPr>
          <p:spPr>
            <a:xfrm>
              <a:off x="1638114" y="2703781"/>
              <a:ext cx="55512" cy="21095"/>
            </a:xfrm>
            <a:custGeom>
              <a:avLst/>
              <a:gdLst/>
              <a:ahLst/>
              <a:cxnLst/>
              <a:rect l="l" t="t" r="r" b="b"/>
              <a:pathLst>
                <a:path w="21" h="8" extrusionOk="0">
                  <a:moveTo>
                    <a:pt x="21" y="8"/>
                  </a:moveTo>
                  <a:cubicBezTo>
                    <a:pt x="20" y="4"/>
                    <a:pt x="20" y="4"/>
                    <a:pt x="20" y="4"/>
                  </a:cubicBezTo>
                  <a:cubicBezTo>
                    <a:pt x="17" y="0"/>
                    <a:pt x="17" y="0"/>
                    <a:pt x="17" y="0"/>
                  </a:cubicBezTo>
                  <a:cubicBezTo>
                    <a:pt x="16" y="0"/>
                    <a:pt x="1" y="0"/>
                    <a:pt x="0" y="0"/>
                  </a:cubicBezTo>
                  <a:cubicBezTo>
                    <a:pt x="0" y="8"/>
                    <a:pt x="0" y="8"/>
                    <a:pt x="0" y="8"/>
                  </a:cubicBezTo>
                  <a:lnTo>
                    <a:pt x="21" y="8"/>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97"/>
            <p:cNvSpPr/>
            <p:nvPr/>
          </p:nvSpPr>
          <p:spPr>
            <a:xfrm>
              <a:off x="1638114" y="2747080"/>
              <a:ext cx="74387" cy="23315"/>
            </a:xfrm>
            <a:custGeom>
              <a:avLst/>
              <a:gdLst/>
              <a:ahLst/>
              <a:cxnLst/>
              <a:rect l="l" t="t" r="r" b="b"/>
              <a:pathLst>
                <a:path w="28" h="9" extrusionOk="0">
                  <a:moveTo>
                    <a:pt x="28" y="9"/>
                  </a:moveTo>
                  <a:cubicBezTo>
                    <a:pt x="28" y="4"/>
                    <a:pt x="28" y="4"/>
                    <a:pt x="28" y="4"/>
                  </a:cubicBezTo>
                  <a:cubicBezTo>
                    <a:pt x="24" y="0"/>
                    <a:pt x="24" y="0"/>
                    <a:pt x="24" y="0"/>
                  </a:cubicBezTo>
                  <a:cubicBezTo>
                    <a:pt x="21" y="0"/>
                    <a:pt x="3" y="0"/>
                    <a:pt x="0" y="0"/>
                  </a:cubicBezTo>
                  <a:cubicBezTo>
                    <a:pt x="0" y="9"/>
                    <a:pt x="0" y="9"/>
                    <a:pt x="0" y="9"/>
                  </a:cubicBezTo>
                  <a:lnTo>
                    <a:pt x="28" y="9"/>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97"/>
            <p:cNvSpPr/>
            <p:nvPr/>
          </p:nvSpPr>
          <p:spPr>
            <a:xfrm>
              <a:off x="1530420" y="2670475"/>
              <a:ext cx="71056" cy="131006"/>
            </a:xfrm>
            <a:custGeom>
              <a:avLst/>
              <a:gdLst/>
              <a:ahLst/>
              <a:cxnLst/>
              <a:rect l="l" t="t" r="r" b="b"/>
              <a:pathLst>
                <a:path w="27" h="50" extrusionOk="0">
                  <a:moveTo>
                    <a:pt x="0" y="47"/>
                  </a:moveTo>
                  <a:cubicBezTo>
                    <a:pt x="3" y="48"/>
                    <a:pt x="5" y="49"/>
                    <a:pt x="7" y="50"/>
                  </a:cubicBezTo>
                  <a:cubicBezTo>
                    <a:pt x="8" y="49"/>
                    <a:pt x="26" y="6"/>
                    <a:pt x="27" y="5"/>
                  </a:cubicBezTo>
                  <a:cubicBezTo>
                    <a:pt x="22" y="0"/>
                    <a:pt x="22" y="0"/>
                    <a:pt x="22" y="0"/>
                  </a:cubicBezTo>
                  <a:cubicBezTo>
                    <a:pt x="18" y="5"/>
                    <a:pt x="18" y="5"/>
                    <a:pt x="18" y="5"/>
                  </a:cubicBezTo>
                  <a:cubicBezTo>
                    <a:pt x="16" y="9"/>
                    <a:pt x="2" y="42"/>
                    <a:pt x="0" y="47"/>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97"/>
            <p:cNvSpPr/>
            <p:nvPr/>
          </p:nvSpPr>
          <p:spPr>
            <a:xfrm>
              <a:off x="1674752" y="2670475"/>
              <a:ext cx="71056" cy="131006"/>
            </a:xfrm>
            <a:custGeom>
              <a:avLst/>
              <a:gdLst/>
              <a:ahLst/>
              <a:cxnLst/>
              <a:rect l="l" t="t" r="r" b="b"/>
              <a:pathLst>
                <a:path w="27" h="50" extrusionOk="0">
                  <a:moveTo>
                    <a:pt x="19" y="50"/>
                  </a:moveTo>
                  <a:cubicBezTo>
                    <a:pt x="22" y="49"/>
                    <a:pt x="24" y="48"/>
                    <a:pt x="27" y="47"/>
                  </a:cubicBezTo>
                  <a:cubicBezTo>
                    <a:pt x="25" y="42"/>
                    <a:pt x="11" y="10"/>
                    <a:pt x="9" y="5"/>
                  </a:cubicBezTo>
                  <a:cubicBezTo>
                    <a:pt x="4" y="0"/>
                    <a:pt x="4" y="0"/>
                    <a:pt x="4" y="0"/>
                  </a:cubicBezTo>
                  <a:cubicBezTo>
                    <a:pt x="0" y="5"/>
                    <a:pt x="0" y="5"/>
                    <a:pt x="0" y="5"/>
                  </a:cubicBezTo>
                  <a:cubicBezTo>
                    <a:pt x="0" y="6"/>
                    <a:pt x="19" y="49"/>
                    <a:pt x="19" y="5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97"/>
            <p:cNvSpPr/>
            <p:nvPr/>
          </p:nvSpPr>
          <p:spPr>
            <a:xfrm>
              <a:off x="1551515" y="2596090"/>
              <a:ext cx="97702" cy="74385"/>
            </a:xfrm>
            <a:custGeom>
              <a:avLst/>
              <a:gdLst/>
              <a:ahLst/>
              <a:cxnLst/>
              <a:rect l="l" t="t" r="r" b="b"/>
              <a:pathLst>
                <a:path w="88" h="67" extrusionOk="0">
                  <a:moveTo>
                    <a:pt x="78" y="9"/>
                  </a:moveTo>
                  <a:lnTo>
                    <a:pt x="38" y="0"/>
                  </a:lnTo>
                  <a:lnTo>
                    <a:pt x="0" y="9"/>
                  </a:lnTo>
                  <a:lnTo>
                    <a:pt x="0" y="57"/>
                  </a:lnTo>
                  <a:lnTo>
                    <a:pt x="38" y="67"/>
                  </a:lnTo>
                  <a:lnTo>
                    <a:pt x="78" y="57"/>
                  </a:lnTo>
                  <a:lnTo>
                    <a:pt x="88" y="33"/>
                  </a:lnTo>
                  <a:lnTo>
                    <a:pt x="78" y="9"/>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97"/>
            <p:cNvSpPr/>
            <p:nvPr/>
          </p:nvSpPr>
          <p:spPr>
            <a:xfrm>
              <a:off x="1638114" y="2596090"/>
              <a:ext cx="87710" cy="74385"/>
            </a:xfrm>
            <a:custGeom>
              <a:avLst/>
              <a:gdLst/>
              <a:ahLst/>
              <a:cxnLst/>
              <a:rect l="l" t="t" r="r" b="b"/>
              <a:pathLst>
                <a:path w="33" h="28" extrusionOk="0">
                  <a:moveTo>
                    <a:pt x="0" y="4"/>
                  </a:moveTo>
                  <a:cubicBezTo>
                    <a:pt x="0" y="24"/>
                    <a:pt x="0" y="24"/>
                    <a:pt x="0" y="24"/>
                  </a:cubicBezTo>
                  <a:cubicBezTo>
                    <a:pt x="16" y="28"/>
                    <a:pt x="16" y="28"/>
                    <a:pt x="16" y="28"/>
                  </a:cubicBezTo>
                  <a:cubicBezTo>
                    <a:pt x="33" y="24"/>
                    <a:pt x="33" y="24"/>
                    <a:pt x="33" y="24"/>
                  </a:cubicBezTo>
                  <a:cubicBezTo>
                    <a:pt x="33" y="19"/>
                    <a:pt x="33" y="7"/>
                    <a:pt x="33" y="4"/>
                  </a:cubicBezTo>
                  <a:cubicBezTo>
                    <a:pt x="16" y="0"/>
                    <a:pt x="16" y="0"/>
                    <a:pt x="16" y="0"/>
                  </a:cubicBezTo>
                  <a:lnTo>
                    <a:pt x="0" y="4"/>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97"/>
            <p:cNvSpPr/>
            <p:nvPr/>
          </p:nvSpPr>
          <p:spPr>
            <a:xfrm>
              <a:off x="1551515" y="2659372"/>
              <a:ext cx="97702" cy="21095"/>
            </a:xfrm>
            <a:custGeom>
              <a:avLst/>
              <a:gdLst/>
              <a:ahLst/>
              <a:cxnLst/>
              <a:rect l="l" t="t" r="r" b="b"/>
              <a:pathLst>
                <a:path w="37" h="8" extrusionOk="0">
                  <a:moveTo>
                    <a:pt x="0" y="0"/>
                  </a:moveTo>
                  <a:cubicBezTo>
                    <a:pt x="0" y="8"/>
                    <a:pt x="0" y="8"/>
                    <a:pt x="0" y="8"/>
                  </a:cubicBezTo>
                  <a:cubicBezTo>
                    <a:pt x="33" y="8"/>
                    <a:pt x="33" y="8"/>
                    <a:pt x="33" y="8"/>
                  </a:cubicBezTo>
                  <a:cubicBezTo>
                    <a:pt x="37" y="4"/>
                    <a:pt x="37" y="4"/>
                    <a:pt x="37" y="4"/>
                  </a:cubicBezTo>
                  <a:cubicBezTo>
                    <a:pt x="33" y="0"/>
                    <a:pt x="33" y="0"/>
                    <a:pt x="33" y="0"/>
                  </a:cubicBezTo>
                  <a:cubicBezTo>
                    <a:pt x="29" y="0"/>
                    <a:pt x="4" y="0"/>
                    <a:pt x="0" y="0"/>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97"/>
            <p:cNvSpPr/>
            <p:nvPr/>
          </p:nvSpPr>
          <p:spPr>
            <a:xfrm>
              <a:off x="1638114" y="2659372"/>
              <a:ext cx="87710" cy="21095"/>
            </a:xfrm>
            <a:custGeom>
              <a:avLst/>
              <a:gdLst/>
              <a:ahLst/>
              <a:cxnLst/>
              <a:rect l="l" t="t" r="r" b="b"/>
              <a:pathLst>
                <a:path w="33" h="8" extrusionOk="0">
                  <a:moveTo>
                    <a:pt x="0" y="8"/>
                  </a:moveTo>
                  <a:cubicBezTo>
                    <a:pt x="33" y="8"/>
                    <a:pt x="33" y="8"/>
                    <a:pt x="33" y="8"/>
                  </a:cubicBezTo>
                  <a:cubicBezTo>
                    <a:pt x="33" y="6"/>
                    <a:pt x="33" y="3"/>
                    <a:pt x="33" y="0"/>
                  </a:cubicBezTo>
                  <a:cubicBezTo>
                    <a:pt x="29" y="0"/>
                    <a:pt x="4" y="0"/>
                    <a:pt x="0" y="0"/>
                  </a:cubicBezTo>
                  <a:lnTo>
                    <a:pt x="0" y="8"/>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97"/>
            <p:cNvSpPr/>
            <p:nvPr/>
          </p:nvSpPr>
          <p:spPr>
            <a:xfrm>
              <a:off x="1551515" y="2530587"/>
              <a:ext cx="97702" cy="75495"/>
            </a:xfrm>
            <a:custGeom>
              <a:avLst/>
              <a:gdLst/>
              <a:ahLst/>
              <a:cxnLst/>
              <a:rect l="l" t="t" r="r" b="b"/>
              <a:pathLst>
                <a:path w="37" h="29" extrusionOk="0">
                  <a:moveTo>
                    <a:pt x="33" y="29"/>
                  </a:moveTo>
                  <a:cubicBezTo>
                    <a:pt x="37" y="14"/>
                    <a:pt x="37" y="14"/>
                    <a:pt x="37" y="14"/>
                  </a:cubicBezTo>
                  <a:cubicBezTo>
                    <a:pt x="33" y="0"/>
                    <a:pt x="33" y="0"/>
                    <a:pt x="33" y="0"/>
                  </a:cubicBezTo>
                  <a:cubicBezTo>
                    <a:pt x="29" y="0"/>
                    <a:pt x="4" y="0"/>
                    <a:pt x="0" y="0"/>
                  </a:cubicBezTo>
                  <a:cubicBezTo>
                    <a:pt x="0" y="0"/>
                    <a:pt x="0" y="1"/>
                    <a:pt x="0" y="1"/>
                  </a:cubicBezTo>
                  <a:cubicBezTo>
                    <a:pt x="0" y="29"/>
                    <a:pt x="0" y="29"/>
                    <a:pt x="0" y="29"/>
                  </a:cubicBezTo>
                  <a:lnTo>
                    <a:pt x="33" y="29"/>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97"/>
            <p:cNvSpPr/>
            <p:nvPr/>
          </p:nvSpPr>
          <p:spPr>
            <a:xfrm>
              <a:off x="1638114" y="2530587"/>
              <a:ext cx="87710" cy="75495"/>
            </a:xfrm>
            <a:custGeom>
              <a:avLst/>
              <a:gdLst/>
              <a:ahLst/>
              <a:cxnLst/>
              <a:rect l="l" t="t" r="r" b="b"/>
              <a:pathLst>
                <a:path w="33" h="29" extrusionOk="0">
                  <a:moveTo>
                    <a:pt x="0" y="0"/>
                  </a:moveTo>
                  <a:cubicBezTo>
                    <a:pt x="0" y="29"/>
                    <a:pt x="0" y="29"/>
                    <a:pt x="0" y="29"/>
                  </a:cubicBezTo>
                  <a:cubicBezTo>
                    <a:pt x="33" y="29"/>
                    <a:pt x="33" y="29"/>
                    <a:pt x="33" y="29"/>
                  </a:cubicBezTo>
                  <a:cubicBezTo>
                    <a:pt x="33" y="24"/>
                    <a:pt x="33" y="9"/>
                    <a:pt x="33" y="1"/>
                  </a:cubicBezTo>
                  <a:cubicBezTo>
                    <a:pt x="33" y="1"/>
                    <a:pt x="33" y="0"/>
                    <a:pt x="33" y="0"/>
                  </a:cubicBezTo>
                  <a:cubicBezTo>
                    <a:pt x="28" y="0"/>
                    <a:pt x="4" y="0"/>
                    <a:pt x="0" y="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97"/>
            <p:cNvSpPr/>
            <p:nvPr/>
          </p:nvSpPr>
          <p:spPr>
            <a:xfrm>
              <a:off x="1398301" y="2519484"/>
              <a:ext cx="66615" cy="195399"/>
            </a:xfrm>
            <a:custGeom>
              <a:avLst/>
              <a:gdLst/>
              <a:ahLst/>
              <a:cxnLst/>
              <a:rect l="l" t="t" r="r" b="b"/>
              <a:pathLst>
                <a:path w="25" h="74" extrusionOk="0">
                  <a:moveTo>
                    <a:pt x="0" y="0"/>
                  </a:moveTo>
                  <a:cubicBezTo>
                    <a:pt x="0" y="74"/>
                    <a:pt x="0" y="74"/>
                    <a:pt x="0" y="74"/>
                  </a:cubicBezTo>
                  <a:cubicBezTo>
                    <a:pt x="21" y="74"/>
                    <a:pt x="21" y="74"/>
                    <a:pt x="21" y="74"/>
                  </a:cubicBezTo>
                  <a:cubicBezTo>
                    <a:pt x="25" y="37"/>
                    <a:pt x="25" y="37"/>
                    <a:pt x="25" y="37"/>
                  </a:cubicBezTo>
                  <a:cubicBezTo>
                    <a:pt x="21" y="0"/>
                    <a:pt x="21" y="0"/>
                    <a:pt x="21" y="0"/>
                  </a:cubicBezTo>
                  <a:cubicBezTo>
                    <a:pt x="17" y="0"/>
                    <a:pt x="4" y="0"/>
                    <a:pt x="0" y="0"/>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97"/>
            <p:cNvSpPr/>
            <p:nvPr/>
          </p:nvSpPr>
          <p:spPr>
            <a:xfrm>
              <a:off x="1453814" y="2519484"/>
              <a:ext cx="53292" cy="195399"/>
            </a:xfrm>
            <a:custGeom>
              <a:avLst/>
              <a:gdLst/>
              <a:ahLst/>
              <a:cxnLst/>
              <a:rect l="l" t="t" r="r" b="b"/>
              <a:pathLst>
                <a:path w="20" h="74" extrusionOk="0">
                  <a:moveTo>
                    <a:pt x="0" y="74"/>
                  </a:moveTo>
                  <a:cubicBezTo>
                    <a:pt x="20" y="74"/>
                    <a:pt x="20" y="74"/>
                    <a:pt x="20" y="74"/>
                  </a:cubicBezTo>
                  <a:cubicBezTo>
                    <a:pt x="20" y="0"/>
                    <a:pt x="20" y="0"/>
                    <a:pt x="20" y="0"/>
                  </a:cubicBezTo>
                  <a:cubicBezTo>
                    <a:pt x="18" y="0"/>
                    <a:pt x="2" y="0"/>
                    <a:pt x="0" y="0"/>
                  </a:cubicBezTo>
                  <a:lnTo>
                    <a:pt x="0" y="74"/>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97"/>
            <p:cNvSpPr/>
            <p:nvPr/>
          </p:nvSpPr>
          <p:spPr>
            <a:xfrm>
              <a:off x="1572610" y="2551681"/>
              <a:ext cx="55512" cy="31086"/>
            </a:xfrm>
            <a:custGeom>
              <a:avLst/>
              <a:gdLst/>
              <a:ahLst/>
              <a:cxnLst/>
              <a:rect l="l" t="t" r="r" b="b"/>
              <a:pathLst>
                <a:path w="21" h="12" extrusionOk="0">
                  <a:moveTo>
                    <a:pt x="21" y="0"/>
                  </a:moveTo>
                  <a:cubicBezTo>
                    <a:pt x="15" y="0"/>
                    <a:pt x="3" y="0"/>
                    <a:pt x="0" y="0"/>
                  </a:cubicBezTo>
                  <a:cubicBezTo>
                    <a:pt x="0" y="12"/>
                    <a:pt x="0" y="12"/>
                    <a:pt x="0" y="12"/>
                  </a:cubicBezTo>
                  <a:cubicBezTo>
                    <a:pt x="21" y="12"/>
                    <a:pt x="21" y="12"/>
                    <a:pt x="21" y="12"/>
                  </a:cubicBezTo>
                  <a:cubicBezTo>
                    <a:pt x="21" y="8"/>
                    <a:pt x="21" y="4"/>
                    <a:pt x="21" y="0"/>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97"/>
            <p:cNvSpPr/>
            <p:nvPr/>
          </p:nvSpPr>
          <p:spPr>
            <a:xfrm>
              <a:off x="1649217" y="2551681"/>
              <a:ext cx="52182" cy="31086"/>
            </a:xfrm>
            <a:custGeom>
              <a:avLst/>
              <a:gdLst/>
              <a:ahLst/>
              <a:cxnLst/>
              <a:rect l="l" t="t" r="r" b="b"/>
              <a:pathLst>
                <a:path w="20" h="12" extrusionOk="0">
                  <a:moveTo>
                    <a:pt x="0" y="12"/>
                  </a:moveTo>
                  <a:cubicBezTo>
                    <a:pt x="20" y="12"/>
                    <a:pt x="20" y="12"/>
                    <a:pt x="20" y="12"/>
                  </a:cubicBezTo>
                  <a:cubicBezTo>
                    <a:pt x="20" y="8"/>
                    <a:pt x="20" y="4"/>
                    <a:pt x="20" y="0"/>
                  </a:cubicBezTo>
                  <a:cubicBezTo>
                    <a:pt x="15" y="0"/>
                    <a:pt x="3" y="0"/>
                    <a:pt x="0" y="0"/>
                  </a:cubicBezTo>
                  <a:lnTo>
                    <a:pt x="0" y="12"/>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97"/>
            <p:cNvSpPr/>
            <p:nvPr/>
          </p:nvSpPr>
          <p:spPr>
            <a:xfrm>
              <a:off x="1377206" y="2432887"/>
              <a:ext cx="87710" cy="52181"/>
            </a:xfrm>
            <a:custGeom>
              <a:avLst/>
              <a:gdLst/>
              <a:ahLst/>
              <a:cxnLst/>
              <a:rect l="l" t="t" r="r" b="b"/>
              <a:pathLst>
                <a:path w="33" h="20" extrusionOk="0">
                  <a:moveTo>
                    <a:pt x="29" y="0"/>
                  </a:moveTo>
                  <a:cubicBezTo>
                    <a:pt x="21" y="0"/>
                    <a:pt x="4" y="0"/>
                    <a:pt x="0" y="0"/>
                  </a:cubicBezTo>
                  <a:cubicBezTo>
                    <a:pt x="0" y="20"/>
                    <a:pt x="0" y="20"/>
                    <a:pt x="0" y="20"/>
                  </a:cubicBezTo>
                  <a:cubicBezTo>
                    <a:pt x="29" y="20"/>
                    <a:pt x="29" y="20"/>
                    <a:pt x="29" y="20"/>
                  </a:cubicBezTo>
                  <a:cubicBezTo>
                    <a:pt x="33" y="10"/>
                    <a:pt x="33" y="10"/>
                    <a:pt x="33" y="10"/>
                  </a:cubicBezTo>
                  <a:lnTo>
                    <a:pt x="29"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97"/>
            <p:cNvSpPr/>
            <p:nvPr/>
          </p:nvSpPr>
          <p:spPr>
            <a:xfrm>
              <a:off x="1453814" y="2432887"/>
              <a:ext cx="74387" cy="52181"/>
            </a:xfrm>
            <a:custGeom>
              <a:avLst/>
              <a:gdLst/>
              <a:ahLst/>
              <a:cxnLst/>
              <a:rect l="l" t="t" r="r" b="b"/>
              <a:pathLst>
                <a:path w="28" h="20" extrusionOk="0">
                  <a:moveTo>
                    <a:pt x="0" y="0"/>
                  </a:moveTo>
                  <a:cubicBezTo>
                    <a:pt x="0" y="20"/>
                    <a:pt x="0" y="20"/>
                    <a:pt x="0" y="20"/>
                  </a:cubicBezTo>
                  <a:cubicBezTo>
                    <a:pt x="28" y="20"/>
                    <a:pt x="28" y="20"/>
                    <a:pt x="28" y="20"/>
                  </a:cubicBezTo>
                  <a:cubicBezTo>
                    <a:pt x="28" y="16"/>
                    <a:pt x="28" y="4"/>
                    <a:pt x="28" y="0"/>
                  </a:cubicBezTo>
                  <a:cubicBezTo>
                    <a:pt x="21" y="0"/>
                    <a:pt x="4" y="0"/>
                    <a:pt x="0" y="0"/>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97"/>
            <p:cNvSpPr/>
            <p:nvPr/>
          </p:nvSpPr>
          <p:spPr>
            <a:xfrm>
              <a:off x="1419396" y="2540579"/>
              <a:ext cx="45520" cy="153211"/>
            </a:xfrm>
            <a:custGeom>
              <a:avLst/>
              <a:gdLst/>
              <a:ahLst/>
              <a:cxnLst/>
              <a:rect l="l" t="t" r="r" b="b"/>
              <a:pathLst>
                <a:path w="41" h="138" extrusionOk="0">
                  <a:moveTo>
                    <a:pt x="0" y="0"/>
                  </a:moveTo>
                  <a:lnTo>
                    <a:pt x="0" y="138"/>
                  </a:lnTo>
                  <a:lnTo>
                    <a:pt x="31" y="138"/>
                  </a:lnTo>
                  <a:lnTo>
                    <a:pt x="41" y="69"/>
                  </a:lnTo>
                  <a:lnTo>
                    <a:pt x="31" y="0"/>
                  </a:lnTo>
                  <a:lnTo>
                    <a:pt x="0" y="0"/>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97"/>
            <p:cNvSpPr/>
            <p:nvPr/>
          </p:nvSpPr>
          <p:spPr>
            <a:xfrm>
              <a:off x="1453814" y="2540579"/>
              <a:ext cx="32100" cy="153300"/>
            </a:xfrm>
            <a:prstGeom prst="rect">
              <a:avLst/>
            </a:pr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97"/>
            <p:cNvSpPr/>
            <p:nvPr/>
          </p:nvSpPr>
          <p:spPr>
            <a:xfrm>
              <a:off x="1443821" y="2561673"/>
              <a:ext cx="15543" cy="21095"/>
            </a:xfrm>
            <a:custGeom>
              <a:avLst/>
              <a:gdLst/>
              <a:ahLst/>
              <a:cxnLst/>
              <a:rect l="l" t="t" r="r" b="b"/>
              <a:pathLst>
                <a:path w="14" h="19" extrusionOk="0">
                  <a:moveTo>
                    <a:pt x="9" y="19"/>
                  </a:moveTo>
                  <a:lnTo>
                    <a:pt x="0" y="19"/>
                  </a:lnTo>
                  <a:lnTo>
                    <a:pt x="0" y="0"/>
                  </a:lnTo>
                  <a:lnTo>
                    <a:pt x="9" y="0"/>
                  </a:lnTo>
                  <a:lnTo>
                    <a:pt x="14" y="10"/>
                  </a:lnTo>
                  <a:lnTo>
                    <a:pt x="9" y="19"/>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97"/>
            <p:cNvSpPr/>
            <p:nvPr/>
          </p:nvSpPr>
          <p:spPr>
            <a:xfrm>
              <a:off x="1443821" y="2606082"/>
              <a:ext cx="15543" cy="22204"/>
            </a:xfrm>
            <a:custGeom>
              <a:avLst/>
              <a:gdLst/>
              <a:ahLst/>
              <a:cxnLst/>
              <a:rect l="l" t="t" r="r" b="b"/>
              <a:pathLst>
                <a:path w="14" h="20" extrusionOk="0">
                  <a:moveTo>
                    <a:pt x="9" y="20"/>
                  </a:moveTo>
                  <a:lnTo>
                    <a:pt x="0" y="20"/>
                  </a:lnTo>
                  <a:lnTo>
                    <a:pt x="0" y="0"/>
                  </a:lnTo>
                  <a:lnTo>
                    <a:pt x="9" y="0"/>
                  </a:lnTo>
                  <a:lnTo>
                    <a:pt x="14" y="10"/>
                  </a:lnTo>
                  <a:lnTo>
                    <a:pt x="9" y="20"/>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97"/>
            <p:cNvSpPr/>
            <p:nvPr/>
          </p:nvSpPr>
          <p:spPr>
            <a:xfrm>
              <a:off x="1443821" y="2649381"/>
              <a:ext cx="15543" cy="21095"/>
            </a:xfrm>
            <a:custGeom>
              <a:avLst/>
              <a:gdLst/>
              <a:ahLst/>
              <a:cxnLst/>
              <a:rect l="l" t="t" r="r" b="b"/>
              <a:pathLst>
                <a:path w="14" h="19" extrusionOk="0">
                  <a:moveTo>
                    <a:pt x="9" y="19"/>
                  </a:moveTo>
                  <a:lnTo>
                    <a:pt x="0" y="19"/>
                  </a:lnTo>
                  <a:lnTo>
                    <a:pt x="0" y="0"/>
                  </a:lnTo>
                  <a:lnTo>
                    <a:pt x="9" y="0"/>
                  </a:lnTo>
                  <a:lnTo>
                    <a:pt x="14" y="9"/>
                  </a:lnTo>
                  <a:lnTo>
                    <a:pt x="9" y="19"/>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97"/>
            <p:cNvSpPr/>
            <p:nvPr/>
          </p:nvSpPr>
          <p:spPr>
            <a:xfrm>
              <a:off x="1453814" y="2649381"/>
              <a:ext cx="11100" cy="21300"/>
            </a:xfrm>
            <a:prstGeom prst="rect">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97"/>
            <p:cNvSpPr/>
            <p:nvPr/>
          </p:nvSpPr>
          <p:spPr>
            <a:xfrm>
              <a:off x="1453814" y="2561673"/>
              <a:ext cx="11100" cy="21300"/>
            </a:xfrm>
            <a:prstGeom prst="rect">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97"/>
            <p:cNvSpPr/>
            <p:nvPr/>
          </p:nvSpPr>
          <p:spPr>
            <a:xfrm>
              <a:off x="1453814" y="2606082"/>
              <a:ext cx="11100" cy="22200"/>
            </a:xfrm>
            <a:prstGeom prst="rect">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98"/>
          <p:cNvSpPr txBox="1">
            <a:spLocks noGrp="1"/>
          </p:cNvSpPr>
          <p:nvPr>
            <p:ph type="subTitle" idx="1"/>
          </p:nvPr>
        </p:nvSpPr>
        <p:spPr>
          <a:xfrm>
            <a:off x="281500" y="302250"/>
            <a:ext cx="8022900" cy="9972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2600">
                <a:latin typeface="Vidaloka"/>
                <a:ea typeface="Vidaloka"/>
                <a:cs typeface="Vidaloka"/>
                <a:sym typeface="Vidaloka"/>
              </a:rPr>
              <a:t>Optimizing Resources for Underperforming Routes</a:t>
            </a:r>
            <a:endParaRPr sz="2600">
              <a:latin typeface="Vidaloka"/>
              <a:ea typeface="Vidaloka"/>
              <a:cs typeface="Vidaloka"/>
              <a:sym typeface="Vidaloka"/>
            </a:endParaRPr>
          </a:p>
        </p:txBody>
      </p:sp>
      <p:sp>
        <p:nvSpPr>
          <p:cNvPr id="855" name="Google Shape;855;p98"/>
          <p:cNvSpPr txBox="1"/>
          <p:nvPr/>
        </p:nvSpPr>
        <p:spPr>
          <a:xfrm>
            <a:off x="4607075" y="1299450"/>
            <a:ext cx="4431900" cy="28422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dk2"/>
              </a:buClr>
              <a:buSzPts val="1300"/>
              <a:buFont typeface="Montserrat"/>
              <a:buChar char="●"/>
            </a:pPr>
            <a:r>
              <a:rPr lang="en" sz="1300">
                <a:solidFill>
                  <a:schemeClr val="dk2"/>
                </a:solidFill>
                <a:latin typeface="Montserrat"/>
                <a:ea typeface="Montserrat"/>
                <a:cs typeface="Montserrat"/>
                <a:sym typeface="Montserrat"/>
              </a:rPr>
              <a:t>Enhance communication with passengers, especially on routes with Medium and Low performance. Provide real-time updates and clear information about delays and expected arrival times.</a:t>
            </a:r>
            <a:endParaRPr sz="1300">
              <a:solidFill>
                <a:schemeClr val="dk2"/>
              </a:solidFill>
              <a:latin typeface="Montserrat"/>
              <a:ea typeface="Montserrat"/>
              <a:cs typeface="Montserrat"/>
              <a:sym typeface="Montserrat"/>
            </a:endParaRPr>
          </a:p>
          <a:p>
            <a:pPr marL="0" lvl="0" indent="0" algn="l" rtl="0">
              <a:spcBef>
                <a:spcPts val="0"/>
              </a:spcBef>
              <a:spcAft>
                <a:spcPts val="0"/>
              </a:spcAft>
              <a:buNone/>
            </a:pPr>
            <a:endParaRPr sz="1300">
              <a:solidFill>
                <a:schemeClr val="dk2"/>
              </a:solidFill>
              <a:latin typeface="Montserrat"/>
              <a:ea typeface="Montserrat"/>
              <a:cs typeface="Montserrat"/>
              <a:sym typeface="Montserrat"/>
            </a:endParaRPr>
          </a:p>
          <a:p>
            <a:pPr marL="457200" lvl="0" indent="-311150" algn="l" rtl="0">
              <a:lnSpc>
                <a:spcPct val="115000"/>
              </a:lnSpc>
              <a:spcBef>
                <a:spcPts val="120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The high-performing routes are primarily located in the Northeastern and Midwestern regions of the U.S., while the low-performing routes are concentrated in the Southwest and Southern parts. </a:t>
            </a:r>
            <a:endParaRPr sz="13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300">
              <a:solidFill>
                <a:schemeClr val="dk1"/>
              </a:solidFill>
              <a:latin typeface="Montserrat"/>
              <a:ea typeface="Montserrat"/>
              <a:cs typeface="Montserrat"/>
              <a:sym typeface="Montserrat"/>
            </a:endParaRPr>
          </a:p>
        </p:txBody>
      </p:sp>
      <p:grpSp>
        <p:nvGrpSpPr>
          <p:cNvPr id="856" name="Google Shape;856;p98"/>
          <p:cNvGrpSpPr/>
          <p:nvPr/>
        </p:nvGrpSpPr>
        <p:grpSpPr>
          <a:xfrm>
            <a:off x="112199" y="425607"/>
            <a:ext cx="368608" cy="368594"/>
            <a:chOff x="4851224" y="2280487"/>
            <a:chExt cx="368608" cy="368594"/>
          </a:xfrm>
        </p:grpSpPr>
        <p:sp>
          <p:nvSpPr>
            <p:cNvPr id="857" name="Google Shape;857;p98"/>
            <p:cNvSpPr/>
            <p:nvPr/>
          </p:nvSpPr>
          <p:spPr>
            <a:xfrm>
              <a:off x="4851224" y="2280487"/>
              <a:ext cx="184301" cy="368594"/>
            </a:xfrm>
            <a:custGeom>
              <a:avLst/>
              <a:gdLst/>
              <a:ahLst/>
              <a:cxnLst/>
              <a:rect l="l" t="t" r="r" b="b"/>
              <a:pathLst>
                <a:path w="166" h="332" extrusionOk="0">
                  <a:moveTo>
                    <a:pt x="0" y="0"/>
                  </a:moveTo>
                  <a:lnTo>
                    <a:pt x="0" y="69"/>
                  </a:lnTo>
                  <a:lnTo>
                    <a:pt x="10" y="78"/>
                  </a:lnTo>
                  <a:lnTo>
                    <a:pt x="0" y="88"/>
                  </a:lnTo>
                  <a:lnTo>
                    <a:pt x="0" y="147"/>
                  </a:lnTo>
                  <a:lnTo>
                    <a:pt x="10" y="156"/>
                  </a:lnTo>
                  <a:lnTo>
                    <a:pt x="0" y="166"/>
                  </a:lnTo>
                  <a:lnTo>
                    <a:pt x="0" y="185"/>
                  </a:lnTo>
                  <a:lnTo>
                    <a:pt x="10" y="195"/>
                  </a:lnTo>
                  <a:lnTo>
                    <a:pt x="0" y="204"/>
                  </a:lnTo>
                  <a:lnTo>
                    <a:pt x="0" y="332"/>
                  </a:lnTo>
                  <a:lnTo>
                    <a:pt x="157" y="332"/>
                  </a:lnTo>
                  <a:lnTo>
                    <a:pt x="166" y="161"/>
                  </a:lnTo>
                  <a:lnTo>
                    <a:pt x="157" y="0"/>
                  </a:lnTo>
                  <a:lnTo>
                    <a:pt x="0"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98"/>
            <p:cNvSpPr/>
            <p:nvPr/>
          </p:nvSpPr>
          <p:spPr>
            <a:xfrm>
              <a:off x="5025532" y="2280487"/>
              <a:ext cx="194293" cy="368594"/>
            </a:xfrm>
            <a:custGeom>
              <a:avLst/>
              <a:gdLst/>
              <a:ahLst/>
              <a:cxnLst/>
              <a:rect l="l" t="t" r="r" b="b"/>
              <a:pathLst>
                <a:path w="175" h="332" extrusionOk="0">
                  <a:moveTo>
                    <a:pt x="175" y="0"/>
                  </a:moveTo>
                  <a:lnTo>
                    <a:pt x="0" y="0"/>
                  </a:lnTo>
                  <a:lnTo>
                    <a:pt x="0" y="332"/>
                  </a:lnTo>
                  <a:lnTo>
                    <a:pt x="175" y="332"/>
                  </a:lnTo>
                  <a:lnTo>
                    <a:pt x="175" y="57"/>
                  </a:lnTo>
                  <a:lnTo>
                    <a:pt x="166" y="47"/>
                  </a:lnTo>
                  <a:lnTo>
                    <a:pt x="175" y="38"/>
                  </a:lnTo>
                  <a:lnTo>
                    <a:pt x="175"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98"/>
            <p:cNvSpPr/>
            <p:nvPr/>
          </p:nvSpPr>
          <p:spPr>
            <a:xfrm>
              <a:off x="4851224" y="2353762"/>
              <a:ext cx="150994" cy="24425"/>
            </a:xfrm>
            <a:custGeom>
              <a:avLst/>
              <a:gdLst/>
              <a:ahLst/>
              <a:cxnLst/>
              <a:rect l="l" t="t" r="r" b="b"/>
              <a:pathLst>
                <a:path w="57" h="9" extrusionOk="0">
                  <a:moveTo>
                    <a:pt x="54" y="9"/>
                  </a:moveTo>
                  <a:cubicBezTo>
                    <a:pt x="53" y="9"/>
                    <a:pt x="1" y="9"/>
                    <a:pt x="0" y="9"/>
                  </a:cubicBezTo>
                  <a:cubicBezTo>
                    <a:pt x="0" y="6"/>
                    <a:pt x="0" y="3"/>
                    <a:pt x="0" y="0"/>
                  </a:cubicBezTo>
                  <a:cubicBezTo>
                    <a:pt x="54" y="0"/>
                    <a:pt x="54" y="0"/>
                    <a:pt x="54" y="0"/>
                  </a:cubicBezTo>
                  <a:cubicBezTo>
                    <a:pt x="57" y="5"/>
                    <a:pt x="57" y="5"/>
                    <a:pt x="57" y="5"/>
                  </a:cubicBezTo>
                  <a:lnTo>
                    <a:pt x="54" y="9"/>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98"/>
            <p:cNvSpPr/>
            <p:nvPr/>
          </p:nvSpPr>
          <p:spPr>
            <a:xfrm>
              <a:off x="5014429" y="2393730"/>
              <a:ext cx="16654" cy="76606"/>
            </a:xfrm>
            <a:custGeom>
              <a:avLst/>
              <a:gdLst/>
              <a:ahLst/>
              <a:cxnLst/>
              <a:rect l="l" t="t" r="r" b="b"/>
              <a:pathLst>
                <a:path w="6" h="29" extrusionOk="0">
                  <a:moveTo>
                    <a:pt x="4" y="27"/>
                  </a:moveTo>
                  <a:cubicBezTo>
                    <a:pt x="2" y="29"/>
                    <a:pt x="2" y="29"/>
                    <a:pt x="2" y="29"/>
                  </a:cubicBezTo>
                  <a:cubicBezTo>
                    <a:pt x="0" y="28"/>
                    <a:pt x="0" y="28"/>
                    <a:pt x="0" y="28"/>
                  </a:cubicBezTo>
                  <a:cubicBezTo>
                    <a:pt x="0" y="24"/>
                    <a:pt x="0" y="5"/>
                    <a:pt x="0" y="1"/>
                  </a:cubicBezTo>
                  <a:cubicBezTo>
                    <a:pt x="2" y="0"/>
                    <a:pt x="2" y="0"/>
                    <a:pt x="2" y="0"/>
                  </a:cubicBezTo>
                  <a:cubicBezTo>
                    <a:pt x="4" y="2"/>
                    <a:pt x="4" y="2"/>
                    <a:pt x="4" y="2"/>
                  </a:cubicBezTo>
                  <a:cubicBezTo>
                    <a:pt x="6" y="15"/>
                    <a:pt x="6" y="15"/>
                    <a:pt x="6" y="15"/>
                  </a:cubicBezTo>
                  <a:lnTo>
                    <a:pt x="4" y="27"/>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98"/>
            <p:cNvSpPr/>
            <p:nvPr/>
          </p:nvSpPr>
          <p:spPr>
            <a:xfrm>
              <a:off x="5025532" y="2393730"/>
              <a:ext cx="9993" cy="76606"/>
            </a:xfrm>
            <a:custGeom>
              <a:avLst/>
              <a:gdLst/>
              <a:ahLst/>
              <a:cxnLst/>
              <a:rect l="l" t="t" r="r" b="b"/>
              <a:pathLst>
                <a:path w="4" h="29" extrusionOk="0">
                  <a:moveTo>
                    <a:pt x="4" y="27"/>
                  </a:moveTo>
                  <a:cubicBezTo>
                    <a:pt x="2" y="29"/>
                    <a:pt x="2" y="29"/>
                    <a:pt x="2" y="29"/>
                  </a:cubicBezTo>
                  <a:cubicBezTo>
                    <a:pt x="0" y="27"/>
                    <a:pt x="0" y="27"/>
                    <a:pt x="0" y="27"/>
                  </a:cubicBezTo>
                  <a:cubicBezTo>
                    <a:pt x="0" y="24"/>
                    <a:pt x="0" y="5"/>
                    <a:pt x="0" y="2"/>
                  </a:cubicBezTo>
                  <a:cubicBezTo>
                    <a:pt x="2" y="0"/>
                    <a:pt x="2" y="0"/>
                    <a:pt x="2" y="0"/>
                  </a:cubicBezTo>
                  <a:cubicBezTo>
                    <a:pt x="4" y="1"/>
                    <a:pt x="4" y="1"/>
                    <a:pt x="4" y="1"/>
                  </a:cubicBezTo>
                  <a:lnTo>
                    <a:pt x="4" y="27"/>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98"/>
            <p:cNvSpPr/>
            <p:nvPr/>
          </p:nvSpPr>
          <p:spPr>
            <a:xfrm>
              <a:off x="4962248" y="2512524"/>
              <a:ext cx="47741" cy="47740"/>
            </a:xfrm>
            <a:custGeom>
              <a:avLst/>
              <a:gdLst/>
              <a:ahLst/>
              <a:cxnLst/>
              <a:rect l="l" t="t" r="r" b="b"/>
              <a:pathLst>
                <a:path w="18" h="18" extrusionOk="0">
                  <a:moveTo>
                    <a:pt x="6" y="18"/>
                  </a:moveTo>
                  <a:cubicBezTo>
                    <a:pt x="1" y="17"/>
                    <a:pt x="1" y="17"/>
                    <a:pt x="1" y="17"/>
                  </a:cubicBezTo>
                  <a:cubicBezTo>
                    <a:pt x="0" y="12"/>
                    <a:pt x="0" y="12"/>
                    <a:pt x="0" y="12"/>
                  </a:cubicBezTo>
                  <a:cubicBezTo>
                    <a:pt x="2" y="10"/>
                    <a:pt x="11" y="1"/>
                    <a:pt x="12" y="0"/>
                  </a:cubicBezTo>
                  <a:cubicBezTo>
                    <a:pt x="18" y="0"/>
                    <a:pt x="18" y="0"/>
                    <a:pt x="18" y="0"/>
                  </a:cubicBezTo>
                  <a:cubicBezTo>
                    <a:pt x="18" y="5"/>
                    <a:pt x="18" y="5"/>
                    <a:pt x="18" y="5"/>
                  </a:cubicBezTo>
                  <a:cubicBezTo>
                    <a:pt x="17" y="7"/>
                    <a:pt x="7" y="16"/>
                    <a:pt x="6" y="18"/>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98"/>
            <p:cNvSpPr/>
            <p:nvPr/>
          </p:nvSpPr>
          <p:spPr>
            <a:xfrm>
              <a:off x="5038855" y="2509193"/>
              <a:ext cx="78828" cy="53291"/>
            </a:xfrm>
            <a:custGeom>
              <a:avLst/>
              <a:gdLst/>
              <a:ahLst/>
              <a:cxnLst/>
              <a:rect l="l" t="t" r="r" b="b"/>
              <a:pathLst>
                <a:path w="30" h="20" extrusionOk="0">
                  <a:moveTo>
                    <a:pt x="24" y="20"/>
                  </a:moveTo>
                  <a:cubicBezTo>
                    <a:pt x="18" y="16"/>
                    <a:pt x="5" y="8"/>
                    <a:pt x="1" y="6"/>
                  </a:cubicBezTo>
                  <a:cubicBezTo>
                    <a:pt x="0" y="1"/>
                    <a:pt x="0" y="1"/>
                    <a:pt x="0" y="1"/>
                  </a:cubicBezTo>
                  <a:cubicBezTo>
                    <a:pt x="6" y="0"/>
                    <a:pt x="6" y="0"/>
                    <a:pt x="6" y="0"/>
                  </a:cubicBezTo>
                  <a:cubicBezTo>
                    <a:pt x="12" y="3"/>
                    <a:pt x="26" y="11"/>
                    <a:pt x="30" y="13"/>
                  </a:cubicBezTo>
                  <a:cubicBezTo>
                    <a:pt x="30" y="18"/>
                    <a:pt x="30" y="18"/>
                    <a:pt x="30" y="18"/>
                  </a:cubicBezTo>
                  <a:lnTo>
                    <a:pt x="24" y="2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98"/>
            <p:cNvSpPr/>
            <p:nvPr/>
          </p:nvSpPr>
          <p:spPr>
            <a:xfrm>
              <a:off x="5046627" y="2424816"/>
              <a:ext cx="76607" cy="66613"/>
            </a:xfrm>
            <a:custGeom>
              <a:avLst/>
              <a:gdLst/>
              <a:ahLst/>
              <a:cxnLst/>
              <a:rect l="l" t="t" r="r" b="b"/>
              <a:pathLst>
                <a:path w="29" h="25" extrusionOk="0">
                  <a:moveTo>
                    <a:pt x="4" y="25"/>
                  </a:moveTo>
                  <a:cubicBezTo>
                    <a:pt x="0" y="23"/>
                    <a:pt x="0" y="23"/>
                    <a:pt x="0" y="23"/>
                  </a:cubicBezTo>
                  <a:cubicBezTo>
                    <a:pt x="0" y="18"/>
                    <a:pt x="0" y="18"/>
                    <a:pt x="0" y="18"/>
                  </a:cubicBezTo>
                  <a:cubicBezTo>
                    <a:pt x="2" y="16"/>
                    <a:pt x="22" y="2"/>
                    <a:pt x="25" y="0"/>
                  </a:cubicBezTo>
                  <a:cubicBezTo>
                    <a:pt x="29" y="2"/>
                    <a:pt x="29" y="2"/>
                    <a:pt x="29" y="2"/>
                  </a:cubicBezTo>
                  <a:cubicBezTo>
                    <a:pt x="29" y="8"/>
                    <a:pt x="29" y="8"/>
                    <a:pt x="29" y="8"/>
                  </a:cubicBezTo>
                  <a:cubicBezTo>
                    <a:pt x="26" y="9"/>
                    <a:pt x="6" y="24"/>
                    <a:pt x="4" y="25"/>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98"/>
            <p:cNvSpPr/>
            <p:nvPr/>
          </p:nvSpPr>
          <p:spPr>
            <a:xfrm>
              <a:off x="4851224" y="2443690"/>
              <a:ext cx="97800" cy="21300"/>
            </a:xfrm>
            <a:prstGeom prst="rect">
              <a:avLst/>
            </a:pr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98"/>
            <p:cNvSpPr/>
            <p:nvPr/>
          </p:nvSpPr>
          <p:spPr>
            <a:xfrm>
              <a:off x="4851224" y="2485878"/>
              <a:ext cx="53400" cy="21300"/>
            </a:xfrm>
            <a:prstGeom prst="rect">
              <a:avLst/>
            </a:pr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98"/>
            <p:cNvSpPr/>
            <p:nvPr/>
          </p:nvSpPr>
          <p:spPr>
            <a:xfrm>
              <a:off x="5112131" y="2475076"/>
              <a:ext cx="107700" cy="21300"/>
            </a:xfrm>
            <a:prstGeom prst="rect">
              <a:avLst/>
            </a:pr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98"/>
            <p:cNvSpPr/>
            <p:nvPr/>
          </p:nvSpPr>
          <p:spPr>
            <a:xfrm>
              <a:off x="4912287" y="2539169"/>
              <a:ext cx="71056" cy="71054"/>
            </a:xfrm>
            <a:custGeom>
              <a:avLst/>
              <a:gdLst/>
              <a:ahLst/>
              <a:cxnLst/>
              <a:rect l="l" t="t" r="r" b="b"/>
              <a:pathLst>
                <a:path w="27" h="27" extrusionOk="0">
                  <a:moveTo>
                    <a:pt x="5" y="22"/>
                  </a:moveTo>
                  <a:cubicBezTo>
                    <a:pt x="0" y="17"/>
                    <a:pt x="0" y="9"/>
                    <a:pt x="5" y="4"/>
                  </a:cubicBezTo>
                  <a:cubicBezTo>
                    <a:pt x="10" y="0"/>
                    <a:pt x="18" y="0"/>
                    <a:pt x="23" y="4"/>
                  </a:cubicBezTo>
                  <a:cubicBezTo>
                    <a:pt x="27" y="9"/>
                    <a:pt x="27" y="17"/>
                    <a:pt x="23" y="22"/>
                  </a:cubicBezTo>
                  <a:cubicBezTo>
                    <a:pt x="23" y="22"/>
                    <a:pt x="23" y="22"/>
                    <a:pt x="23" y="22"/>
                  </a:cubicBezTo>
                  <a:cubicBezTo>
                    <a:pt x="18" y="27"/>
                    <a:pt x="10" y="27"/>
                    <a:pt x="5" y="22"/>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98"/>
            <p:cNvSpPr/>
            <p:nvPr/>
          </p:nvSpPr>
          <p:spPr>
            <a:xfrm>
              <a:off x="4904515" y="2332668"/>
              <a:ext cx="65400" cy="66600"/>
            </a:xfrm>
            <a:prstGeom prst="ellipse">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98"/>
            <p:cNvSpPr/>
            <p:nvPr/>
          </p:nvSpPr>
          <p:spPr>
            <a:xfrm>
              <a:off x="5112131" y="2388179"/>
              <a:ext cx="63300" cy="65400"/>
            </a:xfrm>
            <a:prstGeom prst="ellipse">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98"/>
            <p:cNvSpPr/>
            <p:nvPr/>
          </p:nvSpPr>
          <p:spPr>
            <a:xfrm>
              <a:off x="5102139" y="2541390"/>
              <a:ext cx="63300" cy="63300"/>
            </a:xfrm>
            <a:prstGeom prst="ellipse">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98"/>
            <p:cNvSpPr/>
            <p:nvPr/>
          </p:nvSpPr>
          <p:spPr>
            <a:xfrm>
              <a:off x="4981122" y="2464784"/>
              <a:ext cx="49961" cy="65503"/>
            </a:xfrm>
            <a:custGeom>
              <a:avLst/>
              <a:gdLst/>
              <a:ahLst/>
              <a:cxnLst/>
              <a:rect l="l" t="t" r="r" b="b"/>
              <a:pathLst>
                <a:path w="19" h="25" extrusionOk="0">
                  <a:moveTo>
                    <a:pt x="8" y="21"/>
                  </a:moveTo>
                  <a:cubicBezTo>
                    <a:pt x="10" y="23"/>
                    <a:pt x="13" y="25"/>
                    <a:pt x="17" y="25"/>
                  </a:cubicBezTo>
                  <a:cubicBezTo>
                    <a:pt x="19" y="12"/>
                    <a:pt x="19" y="12"/>
                    <a:pt x="19" y="12"/>
                  </a:cubicBezTo>
                  <a:cubicBezTo>
                    <a:pt x="17" y="0"/>
                    <a:pt x="17" y="0"/>
                    <a:pt x="17" y="0"/>
                  </a:cubicBezTo>
                  <a:cubicBezTo>
                    <a:pt x="6" y="0"/>
                    <a:pt x="0" y="13"/>
                    <a:pt x="8" y="21"/>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98"/>
            <p:cNvSpPr/>
            <p:nvPr/>
          </p:nvSpPr>
          <p:spPr>
            <a:xfrm>
              <a:off x="5025532" y="2464784"/>
              <a:ext cx="42189" cy="65503"/>
            </a:xfrm>
            <a:custGeom>
              <a:avLst/>
              <a:gdLst/>
              <a:ahLst/>
              <a:cxnLst/>
              <a:rect l="l" t="t" r="r" b="b"/>
              <a:pathLst>
                <a:path w="16" h="25" extrusionOk="0">
                  <a:moveTo>
                    <a:pt x="0" y="0"/>
                  </a:moveTo>
                  <a:cubicBezTo>
                    <a:pt x="0" y="25"/>
                    <a:pt x="0" y="25"/>
                    <a:pt x="0" y="25"/>
                  </a:cubicBezTo>
                  <a:cubicBezTo>
                    <a:pt x="3" y="25"/>
                    <a:pt x="6" y="23"/>
                    <a:pt x="8" y="21"/>
                  </a:cubicBezTo>
                  <a:cubicBezTo>
                    <a:pt x="16" y="13"/>
                    <a:pt x="11" y="0"/>
                    <a:pt x="0" y="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98"/>
            <p:cNvSpPr/>
            <p:nvPr/>
          </p:nvSpPr>
          <p:spPr>
            <a:xfrm>
              <a:off x="4991115" y="2332668"/>
              <a:ext cx="44410" cy="66613"/>
            </a:xfrm>
            <a:custGeom>
              <a:avLst/>
              <a:gdLst/>
              <a:ahLst/>
              <a:cxnLst/>
              <a:rect l="l" t="t" r="r" b="b"/>
              <a:pathLst>
                <a:path w="17" h="25" extrusionOk="0">
                  <a:moveTo>
                    <a:pt x="0" y="13"/>
                  </a:moveTo>
                  <a:cubicBezTo>
                    <a:pt x="0" y="20"/>
                    <a:pt x="6" y="25"/>
                    <a:pt x="13" y="25"/>
                  </a:cubicBezTo>
                  <a:cubicBezTo>
                    <a:pt x="17" y="13"/>
                    <a:pt x="17" y="13"/>
                    <a:pt x="17" y="13"/>
                  </a:cubicBezTo>
                  <a:cubicBezTo>
                    <a:pt x="13" y="0"/>
                    <a:pt x="13" y="0"/>
                    <a:pt x="13" y="0"/>
                  </a:cubicBezTo>
                  <a:cubicBezTo>
                    <a:pt x="6" y="0"/>
                    <a:pt x="0" y="6"/>
                    <a:pt x="0" y="13"/>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98"/>
            <p:cNvSpPr/>
            <p:nvPr/>
          </p:nvSpPr>
          <p:spPr>
            <a:xfrm>
              <a:off x="5025532" y="2332668"/>
              <a:ext cx="31087" cy="66613"/>
            </a:xfrm>
            <a:custGeom>
              <a:avLst/>
              <a:gdLst/>
              <a:ahLst/>
              <a:cxnLst/>
              <a:rect l="l" t="t" r="r" b="b"/>
              <a:pathLst>
                <a:path w="12" h="25" extrusionOk="0">
                  <a:moveTo>
                    <a:pt x="12" y="13"/>
                  </a:moveTo>
                  <a:cubicBezTo>
                    <a:pt x="12" y="6"/>
                    <a:pt x="6" y="0"/>
                    <a:pt x="0" y="0"/>
                  </a:cubicBezTo>
                  <a:cubicBezTo>
                    <a:pt x="0" y="25"/>
                    <a:pt x="0" y="25"/>
                    <a:pt x="0" y="25"/>
                  </a:cubicBezTo>
                  <a:cubicBezTo>
                    <a:pt x="6" y="25"/>
                    <a:pt x="12" y="20"/>
                    <a:pt x="12" y="13"/>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76" name="Google Shape;876;p98"/>
          <p:cNvPicPr preferRelativeResize="0"/>
          <p:nvPr/>
        </p:nvPicPr>
        <p:blipFill>
          <a:blip r:embed="rId3">
            <a:alphaModFix/>
          </a:blip>
          <a:stretch>
            <a:fillRect/>
          </a:stretch>
        </p:blipFill>
        <p:spPr>
          <a:xfrm>
            <a:off x="161450" y="1339250"/>
            <a:ext cx="4302277" cy="27625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99"/>
          <p:cNvSpPr txBox="1"/>
          <p:nvPr/>
        </p:nvSpPr>
        <p:spPr>
          <a:xfrm>
            <a:off x="4712100" y="1239600"/>
            <a:ext cx="4431900" cy="23838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1200"/>
              </a:spcBef>
              <a:spcAft>
                <a:spcPts val="0"/>
              </a:spcAft>
              <a:buClr>
                <a:schemeClr val="dk1"/>
              </a:buClr>
              <a:buSzPts val="1300"/>
              <a:buFont typeface="Montserrat"/>
              <a:buChar char="●"/>
            </a:pPr>
            <a:r>
              <a:rPr lang="en" sz="1300">
                <a:solidFill>
                  <a:schemeClr val="dk1"/>
                </a:solidFill>
                <a:latin typeface="Montserrat"/>
                <a:ea typeface="Montserrat"/>
                <a:cs typeface="Montserrat"/>
                <a:sym typeface="Montserrat"/>
              </a:rPr>
              <a:t>To improve performance, it is crucial to allocate more resources and investment to these Southwest and Southern routes, which show the greatest potential for improvement. Focus on prioritizing infrastructure upgrades and implementing technology enhancements to drive better performance on these routes.</a:t>
            </a:r>
            <a:endParaRPr sz="13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300">
              <a:solidFill>
                <a:schemeClr val="dk1"/>
              </a:solidFill>
              <a:latin typeface="Montserrat"/>
              <a:ea typeface="Montserrat"/>
              <a:cs typeface="Montserrat"/>
              <a:sym typeface="Montserrat"/>
            </a:endParaRPr>
          </a:p>
        </p:txBody>
      </p:sp>
      <p:grpSp>
        <p:nvGrpSpPr>
          <p:cNvPr id="882" name="Google Shape;882;p99"/>
          <p:cNvGrpSpPr/>
          <p:nvPr/>
        </p:nvGrpSpPr>
        <p:grpSpPr>
          <a:xfrm>
            <a:off x="112199" y="425607"/>
            <a:ext cx="368608" cy="368594"/>
            <a:chOff x="4851224" y="2280487"/>
            <a:chExt cx="368608" cy="368594"/>
          </a:xfrm>
        </p:grpSpPr>
        <p:sp>
          <p:nvSpPr>
            <p:cNvPr id="883" name="Google Shape;883;p99"/>
            <p:cNvSpPr/>
            <p:nvPr/>
          </p:nvSpPr>
          <p:spPr>
            <a:xfrm>
              <a:off x="4851224" y="2280487"/>
              <a:ext cx="184301" cy="368594"/>
            </a:xfrm>
            <a:custGeom>
              <a:avLst/>
              <a:gdLst/>
              <a:ahLst/>
              <a:cxnLst/>
              <a:rect l="l" t="t" r="r" b="b"/>
              <a:pathLst>
                <a:path w="166" h="332" extrusionOk="0">
                  <a:moveTo>
                    <a:pt x="0" y="0"/>
                  </a:moveTo>
                  <a:lnTo>
                    <a:pt x="0" y="69"/>
                  </a:lnTo>
                  <a:lnTo>
                    <a:pt x="10" y="78"/>
                  </a:lnTo>
                  <a:lnTo>
                    <a:pt x="0" y="88"/>
                  </a:lnTo>
                  <a:lnTo>
                    <a:pt x="0" y="147"/>
                  </a:lnTo>
                  <a:lnTo>
                    <a:pt x="10" y="156"/>
                  </a:lnTo>
                  <a:lnTo>
                    <a:pt x="0" y="166"/>
                  </a:lnTo>
                  <a:lnTo>
                    <a:pt x="0" y="185"/>
                  </a:lnTo>
                  <a:lnTo>
                    <a:pt x="10" y="195"/>
                  </a:lnTo>
                  <a:lnTo>
                    <a:pt x="0" y="204"/>
                  </a:lnTo>
                  <a:lnTo>
                    <a:pt x="0" y="332"/>
                  </a:lnTo>
                  <a:lnTo>
                    <a:pt x="157" y="332"/>
                  </a:lnTo>
                  <a:lnTo>
                    <a:pt x="166" y="161"/>
                  </a:lnTo>
                  <a:lnTo>
                    <a:pt x="157" y="0"/>
                  </a:lnTo>
                  <a:lnTo>
                    <a:pt x="0"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99"/>
            <p:cNvSpPr/>
            <p:nvPr/>
          </p:nvSpPr>
          <p:spPr>
            <a:xfrm>
              <a:off x="5025532" y="2280487"/>
              <a:ext cx="194293" cy="368594"/>
            </a:xfrm>
            <a:custGeom>
              <a:avLst/>
              <a:gdLst/>
              <a:ahLst/>
              <a:cxnLst/>
              <a:rect l="l" t="t" r="r" b="b"/>
              <a:pathLst>
                <a:path w="175" h="332" extrusionOk="0">
                  <a:moveTo>
                    <a:pt x="175" y="0"/>
                  </a:moveTo>
                  <a:lnTo>
                    <a:pt x="0" y="0"/>
                  </a:lnTo>
                  <a:lnTo>
                    <a:pt x="0" y="332"/>
                  </a:lnTo>
                  <a:lnTo>
                    <a:pt x="175" y="332"/>
                  </a:lnTo>
                  <a:lnTo>
                    <a:pt x="175" y="57"/>
                  </a:lnTo>
                  <a:lnTo>
                    <a:pt x="166" y="47"/>
                  </a:lnTo>
                  <a:lnTo>
                    <a:pt x="175" y="38"/>
                  </a:lnTo>
                  <a:lnTo>
                    <a:pt x="175"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99"/>
            <p:cNvSpPr/>
            <p:nvPr/>
          </p:nvSpPr>
          <p:spPr>
            <a:xfrm>
              <a:off x="4851224" y="2353762"/>
              <a:ext cx="150994" cy="24425"/>
            </a:xfrm>
            <a:custGeom>
              <a:avLst/>
              <a:gdLst/>
              <a:ahLst/>
              <a:cxnLst/>
              <a:rect l="l" t="t" r="r" b="b"/>
              <a:pathLst>
                <a:path w="57" h="9" extrusionOk="0">
                  <a:moveTo>
                    <a:pt x="54" y="9"/>
                  </a:moveTo>
                  <a:cubicBezTo>
                    <a:pt x="53" y="9"/>
                    <a:pt x="1" y="9"/>
                    <a:pt x="0" y="9"/>
                  </a:cubicBezTo>
                  <a:cubicBezTo>
                    <a:pt x="0" y="6"/>
                    <a:pt x="0" y="3"/>
                    <a:pt x="0" y="0"/>
                  </a:cubicBezTo>
                  <a:cubicBezTo>
                    <a:pt x="54" y="0"/>
                    <a:pt x="54" y="0"/>
                    <a:pt x="54" y="0"/>
                  </a:cubicBezTo>
                  <a:cubicBezTo>
                    <a:pt x="57" y="5"/>
                    <a:pt x="57" y="5"/>
                    <a:pt x="57" y="5"/>
                  </a:cubicBezTo>
                  <a:lnTo>
                    <a:pt x="54" y="9"/>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99"/>
            <p:cNvSpPr/>
            <p:nvPr/>
          </p:nvSpPr>
          <p:spPr>
            <a:xfrm>
              <a:off x="5014429" y="2393730"/>
              <a:ext cx="16654" cy="76606"/>
            </a:xfrm>
            <a:custGeom>
              <a:avLst/>
              <a:gdLst/>
              <a:ahLst/>
              <a:cxnLst/>
              <a:rect l="l" t="t" r="r" b="b"/>
              <a:pathLst>
                <a:path w="6" h="29" extrusionOk="0">
                  <a:moveTo>
                    <a:pt x="4" y="27"/>
                  </a:moveTo>
                  <a:cubicBezTo>
                    <a:pt x="2" y="29"/>
                    <a:pt x="2" y="29"/>
                    <a:pt x="2" y="29"/>
                  </a:cubicBezTo>
                  <a:cubicBezTo>
                    <a:pt x="0" y="28"/>
                    <a:pt x="0" y="28"/>
                    <a:pt x="0" y="28"/>
                  </a:cubicBezTo>
                  <a:cubicBezTo>
                    <a:pt x="0" y="24"/>
                    <a:pt x="0" y="5"/>
                    <a:pt x="0" y="1"/>
                  </a:cubicBezTo>
                  <a:cubicBezTo>
                    <a:pt x="2" y="0"/>
                    <a:pt x="2" y="0"/>
                    <a:pt x="2" y="0"/>
                  </a:cubicBezTo>
                  <a:cubicBezTo>
                    <a:pt x="4" y="2"/>
                    <a:pt x="4" y="2"/>
                    <a:pt x="4" y="2"/>
                  </a:cubicBezTo>
                  <a:cubicBezTo>
                    <a:pt x="6" y="15"/>
                    <a:pt x="6" y="15"/>
                    <a:pt x="6" y="15"/>
                  </a:cubicBezTo>
                  <a:lnTo>
                    <a:pt x="4" y="27"/>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99"/>
            <p:cNvSpPr/>
            <p:nvPr/>
          </p:nvSpPr>
          <p:spPr>
            <a:xfrm>
              <a:off x="5025532" y="2393730"/>
              <a:ext cx="9993" cy="76606"/>
            </a:xfrm>
            <a:custGeom>
              <a:avLst/>
              <a:gdLst/>
              <a:ahLst/>
              <a:cxnLst/>
              <a:rect l="l" t="t" r="r" b="b"/>
              <a:pathLst>
                <a:path w="4" h="29" extrusionOk="0">
                  <a:moveTo>
                    <a:pt x="4" y="27"/>
                  </a:moveTo>
                  <a:cubicBezTo>
                    <a:pt x="2" y="29"/>
                    <a:pt x="2" y="29"/>
                    <a:pt x="2" y="29"/>
                  </a:cubicBezTo>
                  <a:cubicBezTo>
                    <a:pt x="0" y="27"/>
                    <a:pt x="0" y="27"/>
                    <a:pt x="0" y="27"/>
                  </a:cubicBezTo>
                  <a:cubicBezTo>
                    <a:pt x="0" y="24"/>
                    <a:pt x="0" y="5"/>
                    <a:pt x="0" y="2"/>
                  </a:cubicBezTo>
                  <a:cubicBezTo>
                    <a:pt x="2" y="0"/>
                    <a:pt x="2" y="0"/>
                    <a:pt x="2" y="0"/>
                  </a:cubicBezTo>
                  <a:cubicBezTo>
                    <a:pt x="4" y="1"/>
                    <a:pt x="4" y="1"/>
                    <a:pt x="4" y="1"/>
                  </a:cubicBezTo>
                  <a:lnTo>
                    <a:pt x="4" y="27"/>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99"/>
            <p:cNvSpPr/>
            <p:nvPr/>
          </p:nvSpPr>
          <p:spPr>
            <a:xfrm>
              <a:off x="4962248" y="2512524"/>
              <a:ext cx="47741" cy="47740"/>
            </a:xfrm>
            <a:custGeom>
              <a:avLst/>
              <a:gdLst/>
              <a:ahLst/>
              <a:cxnLst/>
              <a:rect l="l" t="t" r="r" b="b"/>
              <a:pathLst>
                <a:path w="18" h="18" extrusionOk="0">
                  <a:moveTo>
                    <a:pt x="6" y="18"/>
                  </a:moveTo>
                  <a:cubicBezTo>
                    <a:pt x="1" y="17"/>
                    <a:pt x="1" y="17"/>
                    <a:pt x="1" y="17"/>
                  </a:cubicBezTo>
                  <a:cubicBezTo>
                    <a:pt x="0" y="12"/>
                    <a:pt x="0" y="12"/>
                    <a:pt x="0" y="12"/>
                  </a:cubicBezTo>
                  <a:cubicBezTo>
                    <a:pt x="2" y="10"/>
                    <a:pt x="11" y="1"/>
                    <a:pt x="12" y="0"/>
                  </a:cubicBezTo>
                  <a:cubicBezTo>
                    <a:pt x="18" y="0"/>
                    <a:pt x="18" y="0"/>
                    <a:pt x="18" y="0"/>
                  </a:cubicBezTo>
                  <a:cubicBezTo>
                    <a:pt x="18" y="5"/>
                    <a:pt x="18" y="5"/>
                    <a:pt x="18" y="5"/>
                  </a:cubicBezTo>
                  <a:cubicBezTo>
                    <a:pt x="17" y="7"/>
                    <a:pt x="7" y="16"/>
                    <a:pt x="6" y="18"/>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99"/>
            <p:cNvSpPr/>
            <p:nvPr/>
          </p:nvSpPr>
          <p:spPr>
            <a:xfrm>
              <a:off x="5038855" y="2509193"/>
              <a:ext cx="78828" cy="53291"/>
            </a:xfrm>
            <a:custGeom>
              <a:avLst/>
              <a:gdLst/>
              <a:ahLst/>
              <a:cxnLst/>
              <a:rect l="l" t="t" r="r" b="b"/>
              <a:pathLst>
                <a:path w="30" h="20" extrusionOk="0">
                  <a:moveTo>
                    <a:pt x="24" y="20"/>
                  </a:moveTo>
                  <a:cubicBezTo>
                    <a:pt x="18" y="16"/>
                    <a:pt x="5" y="8"/>
                    <a:pt x="1" y="6"/>
                  </a:cubicBezTo>
                  <a:cubicBezTo>
                    <a:pt x="0" y="1"/>
                    <a:pt x="0" y="1"/>
                    <a:pt x="0" y="1"/>
                  </a:cubicBezTo>
                  <a:cubicBezTo>
                    <a:pt x="6" y="0"/>
                    <a:pt x="6" y="0"/>
                    <a:pt x="6" y="0"/>
                  </a:cubicBezTo>
                  <a:cubicBezTo>
                    <a:pt x="12" y="3"/>
                    <a:pt x="26" y="11"/>
                    <a:pt x="30" y="13"/>
                  </a:cubicBezTo>
                  <a:cubicBezTo>
                    <a:pt x="30" y="18"/>
                    <a:pt x="30" y="18"/>
                    <a:pt x="30" y="18"/>
                  </a:cubicBezTo>
                  <a:lnTo>
                    <a:pt x="24" y="2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99"/>
            <p:cNvSpPr/>
            <p:nvPr/>
          </p:nvSpPr>
          <p:spPr>
            <a:xfrm>
              <a:off x="5046627" y="2424816"/>
              <a:ext cx="76607" cy="66613"/>
            </a:xfrm>
            <a:custGeom>
              <a:avLst/>
              <a:gdLst/>
              <a:ahLst/>
              <a:cxnLst/>
              <a:rect l="l" t="t" r="r" b="b"/>
              <a:pathLst>
                <a:path w="29" h="25" extrusionOk="0">
                  <a:moveTo>
                    <a:pt x="4" y="25"/>
                  </a:moveTo>
                  <a:cubicBezTo>
                    <a:pt x="0" y="23"/>
                    <a:pt x="0" y="23"/>
                    <a:pt x="0" y="23"/>
                  </a:cubicBezTo>
                  <a:cubicBezTo>
                    <a:pt x="0" y="18"/>
                    <a:pt x="0" y="18"/>
                    <a:pt x="0" y="18"/>
                  </a:cubicBezTo>
                  <a:cubicBezTo>
                    <a:pt x="2" y="16"/>
                    <a:pt x="22" y="2"/>
                    <a:pt x="25" y="0"/>
                  </a:cubicBezTo>
                  <a:cubicBezTo>
                    <a:pt x="29" y="2"/>
                    <a:pt x="29" y="2"/>
                    <a:pt x="29" y="2"/>
                  </a:cubicBezTo>
                  <a:cubicBezTo>
                    <a:pt x="29" y="8"/>
                    <a:pt x="29" y="8"/>
                    <a:pt x="29" y="8"/>
                  </a:cubicBezTo>
                  <a:cubicBezTo>
                    <a:pt x="26" y="9"/>
                    <a:pt x="6" y="24"/>
                    <a:pt x="4" y="25"/>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99"/>
            <p:cNvSpPr/>
            <p:nvPr/>
          </p:nvSpPr>
          <p:spPr>
            <a:xfrm>
              <a:off x="4851224" y="2443690"/>
              <a:ext cx="97800" cy="21300"/>
            </a:xfrm>
            <a:prstGeom prst="rect">
              <a:avLst/>
            </a:pr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99"/>
            <p:cNvSpPr/>
            <p:nvPr/>
          </p:nvSpPr>
          <p:spPr>
            <a:xfrm>
              <a:off x="4851224" y="2485878"/>
              <a:ext cx="53400" cy="21300"/>
            </a:xfrm>
            <a:prstGeom prst="rect">
              <a:avLst/>
            </a:pr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99"/>
            <p:cNvSpPr/>
            <p:nvPr/>
          </p:nvSpPr>
          <p:spPr>
            <a:xfrm>
              <a:off x="5112131" y="2475076"/>
              <a:ext cx="107700" cy="21300"/>
            </a:xfrm>
            <a:prstGeom prst="rect">
              <a:avLst/>
            </a:pr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99"/>
            <p:cNvSpPr/>
            <p:nvPr/>
          </p:nvSpPr>
          <p:spPr>
            <a:xfrm>
              <a:off x="4912287" y="2539169"/>
              <a:ext cx="71056" cy="71054"/>
            </a:xfrm>
            <a:custGeom>
              <a:avLst/>
              <a:gdLst/>
              <a:ahLst/>
              <a:cxnLst/>
              <a:rect l="l" t="t" r="r" b="b"/>
              <a:pathLst>
                <a:path w="27" h="27" extrusionOk="0">
                  <a:moveTo>
                    <a:pt x="5" y="22"/>
                  </a:moveTo>
                  <a:cubicBezTo>
                    <a:pt x="0" y="17"/>
                    <a:pt x="0" y="9"/>
                    <a:pt x="5" y="4"/>
                  </a:cubicBezTo>
                  <a:cubicBezTo>
                    <a:pt x="10" y="0"/>
                    <a:pt x="18" y="0"/>
                    <a:pt x="23" y="4"/>
                  </a:cubicBezTo>
                  <a:cubicBezTo>
                    <a:pt x="27" y="9"/>
                    <a:pt x="27" y="17"/>
                    <a:pt x="23" y="22"/>
                  </a:cubicBezTo>
                  <a:cubicBezTo>
                    <a:pt x="23" y="22"/>
                    <a:pt x="23" y="22"/>
                    <a:pt x="23" y="22"/>
                  </a:cubicBezTo>
                  <a:cubicBezTo>
                    <a:pt x="18" y="27"/>
                    <a:pt x="10" y="27"/>
                    <a:pt x="5" y="22"/>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99"/>
            <p:cNvSpPr/>
            <p:nvPr/>
          </p:nvSpPr>
          <p:spPr>
            <a:xfrm>
              <a:off x="4904515" y="2332668"/>
              <a:ext cx="65400" cy="66600"/>
            </a:xfrm>
            <a:prstGeom prst="ellipse">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99"/>
            <p:cNvSpPr/>
            <p:nvPr/>
          </p:nvSpPr>
          <p:spPr>
            <a:xfrm>
              <a:off x="5112131" y="2388179"/>
              <a:ext cx="63300" cy="65400"/>
            </a:xfrm>
            <a:prstGeom prst="ellipse">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99"/>
            <p:cNvSpPr/>
            <p:nvPr/>
          </p:nvSpPr>
          <p:spPr>
            <a:xfrm>
              <a:off x="5102139" y="2541390"/>
              <a:ext cx="63300" cy="63300"/>
            </a:xfrm>
            <a:prstGeom prst="ellipse">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99"/>
            <p:cNvSpPr/>
            <p:nvPr/>
          </p:nvSpPr>
          <p:spPr>
            <a:xfrm>
              <a:off x="4981122" y="2464784"/>
              <a:ext cx="49961" cy="65503"/>
            </a:xfrm>
            <a:custGeom>
              <a:avLst/>
              <a:gdLst/>
              <a:ahLst/>
              <a:cxnLst/>
              <a:rect l="l" t="t" r="r" b="b"/>
              <a:pathLst>
                <a:path w="19" h="25" extrusionOk="0">
                  <a:moveTo>
                    <a:pt x="8" y="21"/>
                  </a:moveTo>
                  <a:cubicBezTo>
                    <a:pt x="10" y="23"/>
                    <a:pt x="13" y="25"/>
                    <a:pt x="17" y="25"/>
                  </a:cubicBezTo>
                  <a:cubicBezTo>
                    <a:pt x="19" y="12"/>
                    <a:pt x="19" y="12"/>
                    <a:pt x="19" y="12"/>
                  </a:cubicBezTo>
                  <a:cubicBezTo>
                    <a:pt x="17" y="0"/>
                    <a:pt x="17" y="0"/>
                    <a:pt x="17" y="0"/>
                  </a:cubicBezTo>
                  <a:cubicBezTo>
                    <a:pt x="6" y="0"/>
                    <a:pt x="0" y="13"/>
                    <a:pt x="8" y="21"/>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99"/>
            <p:cNvSpPr/>
            <p:nvPr/>
          </p:nvSpPr>
          <p:spPr>
            <a:xfrm>
              <a:off x="5025532" y="2464784"/>
              <a:ext cx="42189" cy="65503"/>
            </a:xfrm>
            <a:custGeom>
              <a:avLst/>
              <a:gdLst/>
              <a:ahLst/>
              <a:cxnLst/>
              <a:rect l="l" t="t" r="r" b="b"/>
              <a:pathLst>
                <a:path w="16" h="25" extrusionOk="0">
                  <a:moveTo>
                    <a:pt x="0" y="0"/>
                  </a:moveTo>
                  <a:cubicBezTo>
                    <a:pt x="0" y="25"/>
                    <a:pt x="0" y="25"/>
                    <a:pt x="0" y="25"/>
                  </a:cubicBezTo>
                  <a:cubicBezTo>
                    <a:pt x="3" y="25"/>
                    <a:pt x="6" y="23"/>
                    <a:pt x="8" y="21"/>
                  </a:cubicBezTo>
                  <a:cubicBezTo>
                    <a:pt x="16" y="13"/>
                    <a:pt x="11" y="0"/>
                    <a:pt x="0" y="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99"/>
            <p:cNvSpPr/>
            <p:nvPr/>
          </p:nvSpPr>
          <p:spPr>
            <a:xfrm>
              <a:off x="4991115" y="2332668"/>
              <a:ext cx="44410" cy="66613"/>
            </a:xfrm>
            <a:custGeom>
              <a:avLst/>
              <a:gdLst/>
              <a:ahLst/>
              <a:cxnLst/>
              <a:rect l="l" t="t" r="r" b="b"/>
              <a:pathLst>
                <a:path w="17" h="25" extrusionOk="0">
                  <a:moveTo>
                    <a:pt x="0" y="13"/>
                  </a:moveTo>
                  <a:cubicBezTo>
                    <a:pt x="0" y="20"/>
                    <a:pt x="6" y="25"/>
                    <a:pt x="13" y="25"/>
                  </a:cubicBezTo>
                  <a:cubicBezTo>
                    <a:pt x="17" y="13"/>
                    <a:pt x="17" y="13"/>
                    <a:pt x="17" y="13"/>
                  </a:cubicBezTo>
                  <a:cubicBezTo>
                    <a:pt x="13" y="0"/>
                    <a:pt x="13" y="0"/>
                    <a:pt x="13" y="0"/>
                  </a:cubicBezTo>
                  <a:cubicBezTo>
                    <a:pt x="6" y="0"/>
                    <a:pt x="0" y="6"/>
                    <a:pt x="0" y="13"/>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99"/>
            <p:cNvSpPr/>
            <p:nvPr/>
          </p:nvSpPr>
          <p:spPr>
            <a:xfrm>
              <a:off x="5025532" y="2332668"/>
              <a:ext cx="31087" cy="66613"/>
            </a:xfrm>
            <a:custGeom>
              <a:avLst/>
              <a:gdLst/>
              <a:ahLst/>
              <a:cxnLst/>
              <a:rect l="l" t="t" r="r" b="b"/>
              <a:pathLst>
                <a:path w="12" h="25" extrusionOk="0">
                  <a:moveTo>
                    <a:pt x="12" y="13"/>
                  </a:moveTo>
                  <a:cubicBezTo>
                    <a:pt x="12" y="6"/>
                    <a:pt x="6" y="0"/>
                    <a:pt x="0" y="0"/>
                  </a:cubicBezTo>
                  <a:cubicBezTo>
                    <a:pt x="0" y="25"/>
                    <a:pt x="0" y="25"/>
                    <a:pt x="0" y="25"/>
                  </a:cubicBezTo>
                  <a:cubicBezTo>
                    <a:pt x="6" y="25"/>
                    <a:pt x="12" y="20"/>
                    <a:pt x="12" y="13"/>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2" name="Google Shape;902;p99"/>
          <p:cNvSpPr txBox="1">
            <a:spLocks noGrp="1"/>
          </p:cNvSpPr>
          <p:nvPr>
            <p:ph type="subTitle" idx="1"/>
          </p:nvPr>
        </p:nvSpPr>
        <p:spPr>
          <a:xfrm>
            <a:off x="281500" y="302250"/>
            <a:ext cx="8022900" cy="9972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2600">
                <a:latin typeface="Vidaloka"/>
                <a:ea typeface="Vidaloka"/>
                <a:cs typeface="Vidaloka"/>
                <a:sym typeface="Vidaloka"/>
              </a:rPr>
              <a:t>Optimizing Resources for Underperforming Routes</a:t>
            </a:r>
            <a:endParaRPr sz="2600">
              <a:latin typeface="Vidaloka"/>
              <a:ea typeface="Vidaloka"/>
              <a:cs typeface="Vidaloka"/>
              <a:sym typeface="Vidaloka"/>
            </a:endParaRPr>
          </a:p>
        </p:txBody>
      </p:sp>
      <p:pic>
        <p:nvPicPr>
          <p:cNvPr id="903" name="Google Shape;903;p99"/>
          <p:cNvPicPr preferRelativeResize="0"/>
          <p:nvPr/>
        </p:nvPicPr>
        <p:blipFill>
          <a:blip r:embed="rId3">
            <a:alphaModFix/>
          </a:blip>
          <a:stretch>
            <a:fillRect/>
          </a:stretch>
        </p:blipFill>
        <p:spPr>
          <a:xfrm>
            <a:off x="161450" y="1339250"/>
            <a:ext cx="4302277" cy="27625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100"/>
          <p:cNvSpPr txBox="1"/>
          <p:nvPr/>
        </p:nvSpPr>
        <p:spPr>
          <a:xfrm>
            <a:off x="2735375" y="1639800"/>
            <a:ext cx="3980400" cy="161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400">
                <a:solidFill>
                  <a:schemeClr val="dk2"/>
                </a:solidFill>
                <a:latin typeface="Vidaloka"/>
                <a:ea typeface="Vidaloka"/>
                <a:cs typeface="Vidaloka"/>
                <a:sym typeface="Vidaloka"/>
              </a:rPr>
              <a:t>Thank you</a:t>
            </a:r>
            <a:endParaRPr sz="5400">
              <a:solidFill>
                <a:schemeClr val="dk2"/>
              </a:solidFill>
              <a:latin typeface="Vidaloka"/>
              <a:ea typeface="Vidaloka"/>
              <a:cs typeface="Vidaloka"/>
              <a:sym typeface="Vidalok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9"/>
          <p:cNvSpPr txBox="1">
            <a:spLocks noGrp="1"/>
          </p:cNvSpPr>
          <p:nvPr>
            <p:ph type="title"/>
          </p:nvPr>
        </p:nvSpPr>
        <p:spPr>
          <a:xfrm>
            <a:off x="907349" y="499495"/>
            <a:ext cx="732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612" name="Google Shape;612;p69"/>
          <p:cNvSpPr txBox="1">
            <a:spLocks noGrp="1"/>
          </p:cNvSpPr>
          <p:nvPr>
            <p:ph type="body" idx="4294967295"/>
          </p:nvPr>
        </p:nvSpPr>
        <p:spPr>
          <a:xfrm>
            <a:off x="311700" y="1739400"/>
            <a:ext cx="8520600" cy="19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rPr>
              <a:t>Mission statement:</a:t>
            </a:r>
            <a:endParaRPr sz="16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ctr" rtl="0">
              <a:spcBef>
                <a:spcPts val="0"/>
              </a:spcBef>
              <a:spcAft>
                <a:spcPts val="0"/>
              </a:spcAft>
              <a:buClr>
                <a:schemeClr val="dk1"/>
              </a:buClr>
              <a:buSzPts val="1100"/>
              <a:buFont typeface="Arial"/>
              <a:buNone/>
            </a:pPr>
            <a:r>
              <a:rPr lang="en" sz="1600">
                <a:solidFill>
                  <a:schemeClr val="dk1"/>
                </a:solidFill>
              </a:rPr>
              <a:t>To analyze data on budget, on-time performance, ridership, guest rewards, procurement, and employment to obtain insights on driving operational excellence across Amtrak’s network</a:t>
            </a:r>
            <a:endParaRPr sz="16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70"/>
          <p:cNvSpPr txBox="1">
            <a:spLocks noGrp="1"/>
          </p:cNvSpPr>
          <p:nvPr>
            <p:ph type="title"/>
          </p:nvPr>
        </p:nvSpPr>
        <p:spPr>
          <a:xfrm>
            <a:off x="2780100" y="42687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Mission Objectives</a:t>
            </a:r>
            <a:endParaRPr/>
          </a:p>
        </p:txBody>
      </p:sp>
      <p:sp>
        <p:nvSpPr>
          <p:cNvPr id="618" name="Google Shape;618;p70"/>
          <p:cNvSpPr txBox="1">
            <a:spLocks noGrp="1"/>
          </p:cNvSpPr>
          <p:nvPr>
            <p:ph type="subTitle" idx="2"/>
          </p:nvPr>
        </p:nvSpPr>
        <p:spPr>
          <a:xfrm>
            <a:off x="607175" y="1667075"/>
            <a:ext cx="3507600" cy="104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t>To identify the top ten cities with the </a:t>
            </a:r>
            <a:r>
              <a:rPr lang="en" sz="1200" b="1"/>
              <a:t>highest ridership</a:t>
            </a:r>
            <a:r>
              <a:rPr lang="en" sz="1200"/>
              <a:t> to prioritize resource allocation.</a:t>
            </a:r>
            <a:endParaRPr sz="1200"/>
          </a:p>
          <a:p>
            <a:pPr marL="0" lvl="0" indent="0" algn="l" rtl="0">
              <a:lnSpc>
                <a:spcPct val="115000"/>
              </a:lnSpc>
              <a:spcBef>
                <a:spcPts val="0"/>
              </a:spcBef>
              <a:spcAft>
                <a:spcPts val="0"/>
              </a:spcAft>
              <a:buClr>
                <a:schemeClr val="dk1"/>
              </a:buClr>
              <a:buSzPts val="1100"/>
              <a:buFont typeface="Arial"/>
              <a:buNone/>
            </a:pPr>
            <a:endParaRPr sz="1200"/>
          </a:p>
          <a:p>
            <a:pPr marL="0" lvl="0" indent="0" algn="l" rtl="0">
              <a:lnSpc>
                <a:spcPct val="115000"/>
              </a:lnSpc>
              <a:spcBef>
                <a:spcPts val="0"/>
              </a:spcBef>
              <a:spcAft>
                <a:spcPts val="0"/>
              </a:spcAft>
              <a:buNone/>
            </a:pPr>
            <a:endParaRPr sz="1200"/>
          </a:p>
          <a:p>
            <a:pPr marL="0" lvl="0" indent="0" algn="ctr" rtl="0">
              <a:spcBef>
                <a:spcPts val="0"/>
              </a:spcBef>
              <a:spcAft>
                <a:spcPts val="0"/>
              </a:spcAft>
              <a:buNone/>
            </a:pPr>
            <a:endParaRPr/>
          </a:p>
        </p:txBody>
      </p:sp>
      <p:sp>
        <p:nvSpPr>
          <p:cNvPr id="619" name="Google Shape;619;p70"/>
          <p:cNvSpPr txBox="1">
            <a:spLocks noGrp="1"/>
          </p:cNvSpPr>
          <p:nvPr>
            <p:ph type="subTitle" idx="4"/>
          </p:nvPr>
        </p:nvSpPr>
        <p:spPr>
          <a:xfrm>
            <a:off x="607175" y="3519275"/>
            <a:ext cx="3654300" cy="93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To identify the top ten states with the </a:t>
            </a:r>
            <a:r>
              <a:rPr lang="en" sz="1200" b="1">
                <a:solidFill>
                  <a:schemeClr val="dk1"/>
                </a:solidFill>
              </a:rPr>
              <a:t>highest operational efficiency</a:t>
            </a:r>
            <a:r>
              <a:rPr lang="en" sz="1200">
                <a:solidFill>
                  <a:schemeClr val="dk1"/>
                </a:solidFill>
              </a:rPr>
              <a:t>, (based on on-time performance and staffing ratios) creating benchmarks for other states.</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p:txBody>
      </p:sp>
      <p:sp>
        <p:nvSpPr>
          <p:cNvPr id="620" name="Google Shape;620;p70"/>
          <p:cNvSpPr txBox="1">
            <a:spLocks noGrp="1"/>
          </p:cNvSpPr>
          <p:nvPr>
            <p:ph type="subTitle" idx="6"/>
          </p:nvPr>
        </p:nvSpPr>
        <p:spPr>
          <a:xfrm>
            <a:off x="4755550" y="3416825"/>
            <a:ext cx="3583800" cy="1136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To </a:t>
            </a:r>
            <a:r>
              <a:rPr lang="en" sz="1200" b="1"/>
              <a:t>categorize routes according to their on-time performance</a:t>
            </a:r>
            <a:r>
              <a:rPr lang="en" sz="1200"/>
              <a:t> to identify routes that can be used as benchmarks for improving the performance of other routes</a:t>
            </a:r>
            <a:endParaRPr/>
          </a:p>
        </p:txBody>
      </p:sp>
      <p:sp>
        <p:nvSpPr>
          <p:cNvPr id="621" name="Google Shape;621;p70"/>
          <p:cNvSpPr txBox="1">
            <a:spLocks noGrp="1"/>
          </p:cNvSpPr>
          <p:nvPr>
            <p:ph type="subTitle" idx="8"/>
          </p:nvPr>
        </p:nvSpPr>
        <p:spPr>
          <a:xfrm>
            <a:off x="4831750" y="1667075"/>
            <a:ext cx="3507600" cy="1189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To determine the top ten states with the </a:t>
            </a:r>
            <a:r>
              <a:rPr lang="en" sz="1200" b="1"/>
              <a:t>largest year-over-year increase in guest reward enrollments</a:t>
            </a:r>
            <a:r>
              <a:rPr lang="en" sz="1200"/>
              <a:t> to focus customer engagement efforts in regions with growing loyalty.</a:t>
            </a:r>
            <a:endParaRPr/>
          </a:p>
        </p:txBody>
      </p:sp>
      <p:sp>
        <p:nvSpPr>
          <p:cNvPr id="622" name="Google Shape;622;p70"/>
          <p:cNvSpPr txBox="1">
            <a:spLocks noGrp="1"/>
          </p:cNvSpPr>
          <p:nvPr>
            <p:ph type="title" idx="9"/>
          </p:nvPr>
        </p:nvSpPr>
        <p:spPr>
          <a:xfrm>
            <a:off x="1673375" y="999575"/>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23" name="Google Shape;623;p70"/>
          <p:cNvSpPr txBox="1">
            <a:spLocks noGrp="1"/>
          </p:cNvSpPr>
          <p:nvPr>
            <p:ph type="title" idx="13"/>
          </p:nvPr>
        </p:nvSpPr>
        <p:spPr>
          <a:xfrm>
            <a:off x="5681750" y="99956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24" name="Google Shape;624;p70"/>
          <p:cNvSpPr txBox="1">
            <a:spLocks noGrp="1"/>
          </p:cNvSpPr>
          <p:nvPr>
            <p:ph type="title" idx="14"/>
          </p:nvPr>
        </p:nvSpPr>
        <p:spPr>
          <a:xfrm>
            <a:off x="1673375" y="28490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25" name="Google Shape;625;p70"/>
          <p:cNvSpPr txBox="1">
            <a:spLocks noGrp="1"/>
          </p:cNvSpPr>
          <p:nvPr>
            <p:ph type="title" idx="15"/>
          </p:nvPr>
        </p:nvSpPr>
        <p:spPr>
          <a:xfrm>
            <a:off x="5724450" y="28490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71"/>
          <p:cNvSpPr txBox="1">
            <a:spLocks noGrp="1"/>
          </p:cNvSpPr>
          <p:nvPr>
            <p:ph type="title"/>
          </p:nvPr>
        </p:nvSpPr>
        <p:spPr>
          <a:xfrm>
            <a:off x="1849825" y="330725"/>
            <a:ext cx="586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Conceptual Database Design</a:t>
            </a:r>
            <a:endParaRPr/>
          </a:p>
        </p:txBody>
      </p:sp>
      <p:pic>
        <p:nvPicPr>
          <p:cNvPr id="631" name="Google Shape;631;p71"/>
          <p:cNvPicPr preferRelativeResize="0"/>
          <p:nvPr/>
        </p:nvPicPr>
        <p:blipFill>
          <a:blip r:embed="rId3">
            <a:alphaModFix/>
          </a:blip>
          <a:stretch>
            <a:fillRect/>
          </a:stretch>
        </p:blipFill>
        <p:spPr>
          <a:xfrm>
            <a:off x="1150263" y="1217202"/>
            <a:ext cx="6843475" cy="308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72"/>
          <p:cNvSpPr txBox="1">
            <a:spLocks noGrp="1"/>
          </p:cNvSpPr>
          <p:nvPr>
            <p:ph type="title"/>
          </p:nvPr>
        </p:nvSpPr>
        <p:spPr>
          <a:xfrm>
            <a:off x="865450" y="348575"/>
            <a:ext cx="7894500" cy="56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Logical Database Design</a:t>
            </a:r>
            <a:endParaRPr/>
          </a:p>
        </p:txBody>
      </p:sp>
      <p:sp>
        <p:nvSpPr>
          <p:cNvPr id="637" name="Google Shape;637;p72"/>
          <p:cNvSpPr txBox="1">
            <a:spLocks noGrp="1"/>
          </p:cNvSpPr>
          <p:nvPr>
            <p:ph type="body" idx="4294967295"/>
          </p:nvPr>
        </p:nvSpPr>
        <p:spPr>
          <a:xfrm>
            <a:off x="816225" y="908968"/>
            <a:ext cx="7894500" cy="3766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State(</a:t>
            </a:r>
            <a:r>
              <a:rPr lang="en" sz="1300" b="1" u="sng">
                <a:solidFill>
                  <a:schemeClr val="dk1"/>
                </a:solidFill>
                <a:latin typeface="Arial"/>
                <a:ea typeface="Arial"/>
                <a:cs typeface="Arial"/>
                <a:sym typeface="Arial"/>
              </a:rPr>
              <a:t>stateCode</a:t>
            </a:r>
            <a:r>
              <a:rPr lang="en" sz="1300" i="1">
                <a:solidFill>
                  <a:schemeClr val="dk1"/>
                </a:solidFill>
                <a:latin typeface="Arial"/>
                <a:ea typeface="Arial"/>
                <a:cs typeface="Arial"/>
                <a:sym typeface="Arial"/>
              </a:rPr>
              <a:t>, </a:t>
            </a:r>
            <a:r>
              <a:rPr lang="en" sz="1300">
                <a:solidFill>
                  <a:schemeClr val="dk1"/>
                </a:solidFill>
                <a:latin typeface="Arial"/>
                <a:ea typeface="Arial"/>
                <a:cs typeface="Arial"/>
                <a:sym typeface="Arial"/>
              </a:rPr>
              <a:t>stateName)</a:t>
            </a:r>
            <a:endParaRPr sz="13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3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Rewards(</a:t>
            </a:r>
            <a:r>
              <a:rPr lang="en" sz="1300" b="1" i="1" u="sng">
                <a:solidFill>
                  <a:schemeClr val="dk1"/>
                </a:solidFill>
                <a:latin typeface="Arial"/>
                <a:ea typeface="Arial"/>
                <a:cs typeface="Arial"/>
                <a:sym typeface="Arial"/>
              </a:rPr>
              <a:t>stateCode</a:t>
            </a:r>
            <a:r>
              <a:rPr lang="en" sz="1300" b="1" u="sng">
                <a:solidFill>
                  <a:schemeClr val="dk1"/>
                </a:solidFill>
                <a:latin typeface="Arial"/>
                <a:ea typeface="Arial"/>
                <a:cs typeface="Arial"/>
                <a:sym typeface="Arial"/>
              </a:rPr>
              <a:t>,</a:t>
            </a:r>
            <a:r>
              <a:rPr lang="en" sz="1300">
                <a:solidFill>
                  <a:schemeClr val="dk1"/>
                </a:solidFill>
                <a:latin typeface="Arial"/>
                <a:ea typeface="Arial"/>
                <a:cs typeface="Arial"/>
                <a:sym typeface="Arial"/>
              </a:rPr>
              <a:t> </a:t>
            </a:r>
            <a:r>
              <a:rPr lang="en" sz="1300" b="1" u="sng">
                <a:solidFill>
                  <a:schemeClr val="dk1"/>
                </a:solidFill>
                <a:latin typeface="Arial"/>
                <a:ea typeface="Arial"/>
                <a:cs typeface="Arial"/>
                <a:sym typeface="Arial"/>
              </a:rPr>
              <a:t>rewardsYear</a:t>
            </a:r>
            <a:r>
              <a:rPr lang="en" sz="1300">
                <a:solidFill>
                  <a:schemeClr val="dk1"/>
                </a:solidFill>
                <a:latin typeface="Arial"/>
                <a:ea typeface="Arial"/>
                <a:cs typeface="Arial"/>
                <a:sym typeface="Arial"/>
              </a:rPr>
              <a:t>, rewardsAmount)</a:t>
            </a:r>
            <a:endParaRPr sz="13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3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Employment(</a:t>
            </a:r>
            <a:r>
              <a:rPr lang="en" sz="1300" b="1" i="1" u="sng">
                <a:solidFill>
                  <a:schemeClr val="dk1"/>
                </a:solidFill>
                <a:latin typeface="Arial"/>
                <a:ea typeface="Arial"/>
                <a:cs typeface="Arial"/>
                <a:sym typeface="Arial"/>
              </a:rPr>
              <a:t>stateCode</a:t>
            </a:r>
            <a:r>
              <a:rPr lang="en" sz="1300" i="1">
                <a:solidFill>
                  <a:schemeClr val="dk1"/>
                </a:solidFill>
                <a:latin typeface="Arial"/>
                <a:ea typeface="Arial"/>
                <a:cs typeface="Arial"/>
                <a:sym typeface="Arial"/>
              </a:rPr>
              <a:t>, </a:t>
            </a:r>
            <a:r>
              <a:rPr lang="en" sz="1300" b="1" u="sng">
                <a:solidFill>
                  <a:schemeClr val="dk1"/>
                </a:solidFill>
                <a:latin typeface="Arial"/>
                <a:ea typeface="Arial"/>
                <a:cs typeface="Arial"/>
                <a:sym typeface="Arial"/>
              </a:rPr>
              <a:t>empYear</a:t>
            </a:r>
            <a:r>
              <a:rPr lang="en" sz="1300">
                <a:solidFill>
                  <a:schemeClr val="dk1"/>
                </a:solidFill>
                <a:latin typeface="Arial"/>
                <a:ea typeface="Arial"/>
                <a:cs typeface="Arial"/>
                <a:sym typeface="Arial"/>
              </a:rPr>
              <a:t>, empCount, empExpenditure)</a:t>
            </a:r>
            <a:endParaRPr sz="13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300" b="1">
                <a:solidFill>
                  <a:schemeClr val="dk1"/>
                </a:solidFill>
                <a:latin typeface="Arial"/>
                <a:ea typeface="Arial"/>
                <a:cs typeface="Arial"/>
                <a:sym typeface="Arial"/>
              </a:rPr>
              <a:t> </a:t>
            </a:r>
            <a:endParaRPr sz="1300" b="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Station(</a:t>
            </a:r>
            <a:r>
              <a:rPr lang="en" sz="1300" b="1" u="sng">
                <a:solidFill>
                  <a:schemeClr val="dk1"/>
                </a:solidFill>
                <a:latin typeface="Arial"/>
                <a:ea typeface="Arial"/>
                <a:cs typeface="Arial"/>
                <a:sym typeface="Arial"/>
              </a:rPr>
              <a:t>stationCode</a:t>
            </a:r>
            <a:r>
              <a:rPr lang="en" sz="1300">
                <a:solidFill>
                  <a:schemeClr val="dk1"/>
                </a:solidFill>
                <a:latin typeface="Arial"/>
                <a:ea typeface="Arial"/>
                <a:cs typeface="Arial"/>
                <a:sym typeface="Arial"/>
              </a:rPr>
              <a:t>, stationName, stationCity, </a:t>
            </a:r>
            <a:r>
              <a:rPr lang="en" sz="1300" i="1">
                <a:solidFill>
                  <a:schemeClr val="dk1"/>
                </a:solidFill>
                <a:latin typeface="Arial"/>
                <a:ea typeface="Arial"/>
                <a:cs typeface="Arial"/>
                <a:sym typeface="Arial"/>
              </a:rPr>
              <a:t>stationStateCode)</a:t>
            </a:r>
            <a:endParaRPr sz="13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300" i="1">
                <a:solidFill>
                  <a:schemeClr val="dk1"/>
                </a:solidFill>
                <a:latin typeface="Arial"/>
                <a:ea typeface="Arial"/>
                <a:cs typeface="Arial"/>
                <a:sym typeface="Arial"/>
              </a:rPr>
              <a:t> </a:t>
            </a:r>
            <a:endParaRPr sz="13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Consist(</a:t>
            </a:r>
            <a:r>
              <a:rPr lang="en" sz="1300" b="1" i="1" u="sng">
                <a:solidFill>
                  <a:schemeClr val="dk1"/>
                </a:solidFill>
                <a:latin typeface="Arial"/>
                <a:ea typeface="Arial"/>
                <a:cs typeface="Arial"/>
                <a:sym typeface="Arial"/>
              </a:rPr>
              <a:t>routeID</a:t>
            </a:r>
            <a:r>
              <a:rPr lang="en" sz="1300" b="1" i="1">
                <a:solidFill>
                  <a:schemeClr val="dk1"/>
                </a:solidFill>
                <a:latin typeface="Arial"/>
                <a:ea typeface="Arial"/>
                <a:cs typeface="Arial"/>
                <a:sym typeface="Arial"/>
              </a:rPr>
              <a:t>, </a:t>
            </a:r>
            <a:r>
              <a:rPr lang="en" sz="1300" b="1" i="1" u="sng">
                <a:solidFill>
                  <a:schemeClr val="dk1"/>
                </a:solidFill>
                <a:latin typeface="Arial"/>
                <a:ea typeface="Arial"/>
                <a:cs typeface="Arial"/>
                <a:sym typeface="Arial"/>
              </a:rPr>
              <a:t>stationCode</a:t>
            </a:r>
            <a:r>
              <a:rPr lang="en" sz="1300" b="1" i="1">
                <a:solidFill>
                  <a:schemeClr val="dk1"/>
                </a:solidFill>
                <a:latin typeface="Arial"/>
                <a:ea typeface="Arial"/>
                <a:cs typeface="Arial"/>
                <a:sym typeface="Arial"/>
              </a:rPr>
              <a:t>)</a:t>
            </a:r>
            <a:endParaRPr sz="13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 </a:t>
            </a:r>
            <a:endParaRPr sz="13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Route(</a:t>
            </a:r>
            <a:r>
              <a:rPr lang="en" sz="1300" b="1" u="sng">
                <a:solidFill>
                  <a:schemeClr val="dk1"/>
                </a:solidFill>
                <a:latin typeface="Arial"/>
                <a:ea typeface="Arial"/>
                <a:cs typeface="Arial"/>
                <a:sym typeface="Arial"/>
              </a:rPr>
              <a:t>routeID</a:t>
            </a:r>
            <a:r>
              <a:rPr lang="en" sz="1300" b="1" i="1" u="sng">
                <a:solidFill>
                  <a:schemeClr val="dk1"/>
                </a:solidFill>
                <a:latin typeface="Arial"/>
                <a:ea typeface="Arial"/>
                <a:cs typeface="Arial"/>
                <a:sym typeface="Arial"/>
              </a:rPr>
              <a:t>,</a:t>
            </a:r>
            <a:r>
              <a:rPr lang="en" sz="1300" b="1" i="1">
                <a:solidFill>
                  <a:schemeClr val="dk1"/>
                </a:solidFill>
                <a:latin typeface="Arial"/>
                <a:ea typeface="Arial"/>
                <a:cs typeface="Arial"/>
                <a:sym typeface="Arial"/>
              </a:rPr>
              <a:t> </a:t>
            </a:r>
            <a:r>
              <a:rPr lang="en" sz="1300">
                <a:solidFill>
                  <a:schemeClr val="dk1"/>
                </a:solidFill>
                <a:latin typeface="Arial"/>
                <a:ea typeface="Arial"/>
                <a:cs typeface="Arial"/>
                <a:sym typeface="Arial"/>
              </a:rPr>
              <a:t>routeName, routeType)</a:t>
            </a:r>
            <a:endParaRPr sz="13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30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OTP(</a:t>
            </a:r>
            <a:r>
              <a:rPr lang="en" sz="1300" b="1" i="1" u="sng">
                <a:solidFill>
                  <a:schemeClr val="dk1"/>
                </a:solidFill>
                <a:latin typeface="Arial"/>
                <a:ea typeface="Arial"/>
                <a:cs typeface="Arial"/>
                <a:sym typeface="Arial"/>
              </a:rPr>
              <a:t>routeID</a:t>
            </a:r>
            <a:r>
              <a:rPr lang="en" sz="1300">
                <a:solidFill>
                  <a:schemeClr val="dk1"/>
                </a:solidFill>
                <a:latin typeface="Arial"/>
                <a:ea typeface="Arial"/>
                <a:cs typeface="Arial"/>
                <a:sym typeface="Arial"/>
              </a:rPr>
              <a:t>, </a:t>
            </a:r>
            <a:r>
              <a:rPr lang="en" sz="1300" b="1" u="sng">
                <a:solidFill>
                  <a:schemeClr val="dk1"/>
                </a:solidFill>
                <a:latin typeface="Arial"/>
                <a:ea typeface="Arial"/>
                <a:cs typeface="Arial"/>
                <a:sym typeface="Arial"/>
              </a:rPr>
              <a:t>OTPYear</a:t>
            </a:r>
            <a:r>
              <a:rPr lang="en" sz="1300">
                <a:solidFill>
                  <a:schemeClr val="dk1"/>
                </a:solidFill>
                <a:latin typeface="Arial"/>
                <a:ea typeface="Arial"/>
                <a:cs typeface="Arial"/>
                <a:sym typeface="Arial"/>
              </a:rPr>
              <a:t>, OTP)</a:t>
            </a:r>
            <a:endParaRPr sz="130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30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300">
                <a:solidFill>
                  <a:schemeClr val="dk1"/>
                </a:solidFill>
                <a:latin typeface="Arial"/>
                <a:ea typeface="Arial"/>
                <a:cs typeface="Arial"/>
                <a:sym typeface="Arial"/>
              </a:rPr>
              <a:t>Ridership(</a:t>
            </a:r>
            <a:r>
              <a:rPr lang="en" sz="1300" b="1" u="sng">
                <a:solidFill>
                  <a:schemeClr val="dk1"/>
                </a:solidFill>
                <a:latin typeface="Arial"/>
                <a:ea typeface="Arial"/>
                <a:cs typeface="Arial"/>
                <a:sym typeface="Arial"/>
              </a:rPr>
              <a:t>s</a:t>
            </a:r>
            <a:r>
              <a:rPr lang="en" sz="1300" b="1" i="1" u="sng">
                <a:solidFill>
                  <a:schemeClr val="dk1"/>
                </a:solidFill>
                <a:latin typeface="Arial"/>
                <a:ea typeface="Arial"/>
                <a:cs typeface="Arial"/>
                <a:sym typeface="Arial"/>
              </a:rPr>
              <a:t>tationCode</a:t>
            </a:r>
            <a:r>
              <a:rPr lang="en" sz="1300">
                <a:solidFill>
                  <a:schemeClr val="dk1"/>
                </a:solidFill>
                <a:latin typeface="Arial"/>
                <a:ea typeface="Arial"/>
                <a:cs typeface="Arial"/>
                <a:sym typeface="Arial"/>
              </a:rPr>
              <a:t>, </a:t>
            </a:r>
            <a:r>
              <a:rPr lang="en" sz="1300" b="1" u="sng">
                <a:solidFill>
                  <a:schemeClr val="dk1"/>
                </a:solidFill>
                <a:latin typeface="Arial"/>
                <a:ea typeface="Arial"/>
                <a:cs typeface="Arial"/>
                <a:sym typeface="Arial"/>
              </a:rPr>
              <a:t>ridershipYear</a:t>
            </a:r>
            <a:r>
              <a:rPr lang="en" sz="1300">
                <a:solidFill>
                  <a:schemeClr val="dk1"/>
                </a:solidFill>
                <a:latin typeface="Arial"/>
                <a:ea typeface="Arial"/>
                <a:cs typeface="Arial"/>
                <a:sym typeface="Arial"/>
              </a:rPr>
              <a:t>, ridershipCount)</a:t>
            </a:r>
            <a:endParaRPr sz="130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3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73"/>
          <p:cNvSpPr txBox="1">
            <a:spLocks noGrp="1"/>
          </p:cNvSpPr>
          <p:nvPr>
            <p:ph type="title"/>
          </p:nvPr>
        </p:nvSpPr>
        <p:spPr>
          <a:xfrm>
            <a:off x="2369400" y="318325"/>
            <a:ext cx="440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Physical Database Design</a:t>
            </a:r>
            <a:endParaRPr sz="3000"/>
          </a:p>
        </p:txBody>
      </p:sp>
      <p:sp>
        <p:nvSpPr>
          <p:cNvPr id="643" name="Google Shape;643;p73"/>
          <p:cNvSpPr txBox="1"/>
          <p:nvPr/>
        </p:nvSpPr>
        <p:spPr>
          <a:xfrm>
            <a:off x="377850" y="949400"/>
            <a:ext cx="6771900" cy="364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1"/>
                </a:solidFill>
              </a:rPr>
              <a:t>USE BUDT703_Project_0507_11;</a:t>
            </a:r>
            <a:endParaRPr sz="900">
              <a:solidFill>
                <a:schemeClr val="dk1"/>
              </a:solidFill>
            </a:endParaRPr>
          </a:p>
          <a:p>
            <a:pPr marL="0" lvl="0" indent="0" algn="l" rtl="0">
              <a:spcBef>
                <a:spcPts val="0"/>
              </a:spcBef>
              <a:spcAft>
                <a:spcPts val="0"/>
              </a:spcAft>
              <a:buNone/>
            </a:pPr>
            <a:endParaRPr sz="900">
              <a:solidFill>
                <a:schemeClr val="dk1"/>
              </a:solidFill>
            </a:endParaRPr>
          </a:p>
          <a:p>
            <a:pPr marL="0" lvl="0" indent="0" algn="l" rtl="0">
              <a:spcBef>
                <a:spcPts val="0"/>
              </a:spcBef>
              <a:spcAft>
                <a:spcPts val="0"/>
              </a:spcAft>
              <a:buNone/>
            </a:pPr>
            <a:r>
              <a:rPr lang="en" sz="900">
                <a:solidFill>
                  <a:schemeClr val="dk1"/>
                </a:solidFill>
              </a:rPr>
              <a:t>DROP TABLE IF EXISTS [Amtrak.Ridership]</a:t>
            </a:r>
            <a:endParaRPr sz="900">
              <a:solidFill>
                <a:schemeClr val="dk1"/>
              </a:solidFill>
            </a:endParaRPr>
          </a:p>
          <a:p>
            <a:pPr marL="0" lvl="0" indent="0" algn="l" rtl="0">
              <a:spcBef>
                <a:spcPts val="0"/>
              </a:spcBef>
              <a:spcAft>
                <a:spcPts val="0"/>
              </a:spcAft>
              <a:buNone/>
            </a:pPr>
            <a:r>
              <a:rPr lang="en" sz="900">
                <a:solidFill>
                  <a:schemeClr val="dk1"/>
                </a:solidFill>
              </a:rPr>
              <a:t>DROP TABLE IF EXISTS [Amtrak.Consist]</a:t>
            </a:r>
            <a:endParaRPr sz="900">
              <a:solidFill>
                <a:schemeClr val="dk1"/>
              </a:solidFill>
            </a:endParaRPr>
          </a:p>
          <a:p>
            <a:pPr marL="0" lvl="0" indent="0" algn="l" rtl="0">
              <a:spcBef>
                <a:spcPts val="0"/>
              </a:spcBef>
              <a:spcAft>
                <a:spcPts val="0"/>
              </a:spcAft>
              <a:buNone/>
            </a:pPr>
            <a:r>
              <a:rPr lang="en" sz="900">
                <a:solidFill>
                  <a:schemeClr val="dk1"/>
                </a:solidFill>
              </a:rPr>
              <a:t>DROP TABLE IF EXISTS [Amtrak.OTP]</a:t>
            </a:r>
            <a:endParaRPr sz="900">
              <a:solidFill>
                <a:schemeClr val="dk1"/>
              </a:solidFill>
            </a:endParaRPr>
          </a:p>
          <a:p>
            <a:pPr marL="0" lvl="0" indent="0" algn="l" rtl="0">
              <a:spcBef>
                <a:spcPts val="0"/>
              </a:spcBef>
              <a:spcAft>
                <a:spcPts val="0"/>
              </a:spcAft>
              <a:buNone/>
            </a:pPr>
            <a:r>
              <a:rPr lang="en" sz="900">
                <a:solidFill>
                  <a:schemeClr val="dk1"/>
                </a:solidFill>
              </a:rPr>
              <a:t>DROP TABLE IF EXISTS [Amtrak.Route]</a:t>
            </a:r>
            <a:endParaRPr sz="900">
              <a:solidFill>
                <a:schemeClr val="dk1"/>
              </a:solidFill>
            </a:endParaRPr>
          </a:p>
          <a:p>
            <a:pPr marL="0" lvl="0" indent="0" algn="l" rtl="0">
              <a:spcBef>
                <a:spcPts val="0"/>
              </a:spcBef>
              <a:spcAft>
                <a:spcPts val="0"/>
              </a:spcAft>
              <a:buNone/>
            </a:pPr>
            <a:r>
              <a:rPr lang="en" sz="900">
                <a:solidFill>
                  <a:schemeClr val="dk1"/>
                </a:solidFill>
              </a:rPr>
              <a:t>DROP TABLE IF EXISTS [Amtrak.Station]</a:t>
            </a:r>
            <a:endParaRPr sz="900">
              <a:solidFill>
                <a:schemeClr val="dk1"/>
              </a:solidFill>
            </a:endParaRPr>
          </a:p>
          <a:p>
            <a:pPr marL="0" lvl="0" indent="0" algn="l" rtl="0">
              <a:spcBef>
                <a:spcPts val="0"/>
              </a:spcBef>
              <a:spcAft>
                <a:spcPts val="0"/>
              </a:spcAft>
              <a:buNone/>
            </a:pPr>
            <a:r>
              <a:rPr lang="en" sz="900">
                <a:solidFill>
                  <a:schemeClr val="dk1"/>
                </a:solidFill>
              </a:rPr>
              <a:t>DROP TABLE IF EXISTS [Amtrak.Employment]</a:t>
            </a:r>
            <a:endParaRPr sz="900">
              <a:solidFill>
                <a:schemeClr val="dk1"/>
              </a:solidFill>
            </a:endParaRPr>
          </a:p>
          <a:p>
            <a:pPr marL="0" lvl="0" indent="0" algn="l" rtl="0">
              <a:spcBef>
                <a:spcPts val="0"/>
              </a:spcBef>
              <a:spcAft>
                <a:spcPts val="0"/>
              </a:spcAft>
              <a:buNone/>
            </a:pPr>
            <a:r>
              <a:rPr lang="en" sz="900">
                <a:solidFill>
                  <a:schemeClr val="dk1"/>
                </a:solidFill>
              </a:rPr>
              <a:t>DROP TABLE IF EXISTS [Amtrak.Rewards]</a:t>
            </a:r>
            <a:endParaRPr sz="900">
              <a:solidFill>
                <a:schemeClr val="dk1"/>
              </a:solidFill>
            </a:endParaRPr>
          </a:p>
          <a:p>
            <a:pPr marL="0" lvl="0" indent="0" algn="l" rtl="0">
              <a:spcBef>
                <a:spcPts val="0"/>
              </a:spcBef>
              <a:spcAft>
                <a:spcPts val="0"/>
              </a:spcAft>
              <a:buNone/>
            </a:pPr>
            <a:r>
              <a:rPr lang="en" sz="900">
                <a:solidFill>
                  <a:schemeClr val="dk1"/>
                </a:solidFill>
              </a:rPr>
              <a:t>DROP TABLE IF EXISTS [Amtrak.State]</a:t>
            </a:r>
            <a:endParaRPr sz="900">
              <a:solidFill>
                <a:schemeClr val="dk1"/>
              </a:solidFill>
            </a:endParaRPr>
          </a:p>
          <a:p>
            <a:pPr marL="0" lvl="0" indent="0" algn="l" rtl="0">
              <a:spcBef>
                <a:spcPts val="0"/>
              </a:spcBef>
              <a:spcAft>
                <a:spcPts val="0"/>
              </a:spcAft>
              <a:buNone/>
            </a:pPr>
            <a:endParaRPr sz="900">
              <a:solidFill>
                <a:schemeClr val="dk1"/>
              </a:solidFill>
            </a:endParaRPr>
          </a:p>
          <a:p>
            <a:pPr marL="0" lvl="0" indent="0" algn="l" rtl="0">
              <a:spcBef>
                <a:spcPts val="0"/>
              </a:spcBef>
              <a:spcAft>
                <a:spcPts val="0"/>
              </a:spcAft>
              <a:buNone/>
            </a:pPr>
            <a:r>
              <a:rPr lang="en" sz="900">
                <a:solidFill>
                  <a:schemeClr val="dk1"/>
                </a:solidFill>
              </a:rPr>
              <a:t>CREATE TABLE [Amtrak.State](</a:t>
            </a:r>
            <a:endParaRPr sz="900">
              <a:solidFill>
                <a:schemeClr val="dk1"/>
              </a:solidFill>
            </a:endParaRPr>
          </a:p>
          <a:p>
            <a:pPr marL="0" lvl="0" indent="0" algn="l" rtl="0">
              <a:spcBef>
                <a:spcPts val="0"/>
              </a:spcBef>
              <a:spcAft>
                <a:spcPts val="0"/>
              </a:spcAft>
              <a:buNone/>
            </a:pPr>
            <a:r>
              <a:rPr lang="en" sz="900">
                <a:solidFill>
                  <a:schemeClr val="dk1"/>
                </a:solidFill>
              </a:rPr>
              <a:t>	stateCode CHAR(2) NOT NULL,</a:t>
            </a:r>
            <a:endParaRPr sz="900">
              <a:solidFill>
                <a:schemeClr val="dk1"/>
              </a:solidFill>
            </a:endParaRPr>
          </a:p>
          <a:p>
            <a:pPr marL="0" lvl="0" indent="0" algn="l" rtl="0">
              <a:spcBef>
                <a:spcPts val="0"/>
              </a:spcBef>
              <a:spcAft>
                <a:spcPts val="0"/>
              </a:spcAft>
              <a:buNone/>
            </a:pPr>
            <a:r>
              <a:rPr lang="en" sz="900">
                <a:solidFill>
                  <a:schemeClr val="dk1"/>
                </a:solidFill>
              </a:rPr>
              <a:t>	stateName VARCHAR(55),</a:t>
            </a:r>
            <a:endParaRPr sz="900">
              <a:solidFill>
                <a:schemeClr val="dk1"/>
              </a:solidFill>
            </a:endParaRPr>
          </a:p>
          <a:p>
            <a:pPr marL="0" lvl="0" indent="0" algn="l" rtl="0">
              <a:spcBef>
                <a:spcPts val="0"/>
              </a:spcBef>
              <a:spcAft>
                <a:spcPts val="0"/>
              </a:spcAft>
              <a:buNone/>
            </a:pPr>
            <a:r>
              <a:rPr lang="en" sz="900">
                <a:solidFill>
                  <a:schemeClr val="dk1"/>
                </a:solidFill>
              </a:rPr>
              <a:t>	CONSTRAINT pk_State_stateCode PRIMARY KEY (stateCode));</a:t>
            </a:r>
            <a:endParaRPr sz="900">
              <a:solidFill>
                <a:schemeClr val="dk1"/>
              </a:solidFill>
            </a:endParaRPr>
          </a:p>
          <a:p>
            <a:pPr marL="0" lvl="0" indent="0" algn="l" rtl="0">
              <a:spcBef>
                <a:spcPts val="0"/>
              </a:spcBef>
              <a:spcAft>
                <a:spcPts val="0"/>
              </a:spcAft>
              <a:buNone/>
            </a:pPr>
            <a:endParaRPr sz="900">
              <a:solidFill>
                <a:schemeClr val="dk1"/>
              </a:solidFill>
            </a:endParaRPr>
          </a:p>
          <a:p>
            <a:pPr marL="0" lvl="0" indent="0" algn="l" rtl="0">
              <a:spcBef>
                <a:spcPts val="0"/>
              </a:spcBef>
              <a:spcAft>
                <a:spcPts val="0"/>
              </a:spcAft>
              <a:buNone/>
            </a:pPr>
            <a:r>
              <a:rPr lang="en" sz="900">
                <a:solidFill>
                  <a:schemeClr val="dk1"/>
                </a:solidFill>
              </a:rPr>
              <a:t>CREATE TABLE [Amtrak.Rewards](</a:t>
            </a:r>
            <a:endParaRPr sz="900">
              <a:solidFill>
                <a:schemeClr val="dk1"/>
              </a:solidFill>
            </a:endParaRPr>
          </a:p>
          <a:p>
            <a:pPr marL="0" lvl="0" indent="0" algn="l" rtl="0">
              <a:spcBef>
                <a:spcPts val="0"/>
              </a:spcBef>
              <a:spcAft>
                <a:spcPts val="0"/>
              </a:spcAft>
              <a:buNone/>
            </a:pPr>
            <a:r>
              <a:rPr lang="en" sz="900">
                <a:solidFill>
                  <a:schemeClr val="dk1"/>
                </a:solidFill>
              </a:rPr>
              <a:t>	stateCode CHAR(2) NOT NULL, </a:t>
            </a:r>
            <a:endParaRPr sz="900">
              <a:solidFill>
                <a:schemeClr val="dk1"/>
              </a:solidFill>
            </a:endParaRPr>
          </a:p>
          <a:p>
            <a:pPr marL="0" lvl="0" indent="0" algn="l" rtl="0">
              <a:spcBef>
                <a:spcPts val="0"/>
              </a:spcBef>
              <a:spcAft>
                <a:spcPts val="0"/>
              </a:spcAft>
              <a:buNone/>
            </a:pPr>
            <a:r>
              <a:rPr lang="en" sz="900">
                <a:solidFill>
                  <a:schemeClr val="dk1"/>
                </a:solidFill>
              </a:rPr>
              <a:t>	rewardsYear INT NOT NULL, </a:t>
            </a:r>
            <a:endParaRPr sz="900">
              <a:solidFill>
                <a:schemeClr val="dk1"/>
              </a:solidFill>
            </a:endParaRPr>
          </a:p>
          <a:p>
            <a:pPr marL="0" lvl="0" indent="0" algn="l" rtl="0">
              <a:spcBef>
                <a:spcPts val="0"/>
              </a:spcBef>
              <a:spcAft>
                <a:spcPts val="0"/>
              </a:spcAft>
              <a:buNone/>
            </a:pPr>
            <a:r>
              <a:rPr lang="en" sz="900">
                <a:solidFill>
                  <a:schemeClr val="dk1"/>
                </a:solidFill>
              </a:rPr>
              <a:t>	rewardsMembers INT,</a:t>
            </a:r>
            <a:endParaRPr sz="900">
              <a:solidFill>
                <a:schemeClr val="dk1"/>
              </a:solidFill>
            </a:endParaRPr>
          </a:p>
          <a:p>
            <a:pPr marL="0" lvl="0" indent="0" algn="l" rtl="0">
              <a:spcBef>
                <a:spcPts val="0"/>
              </a:spcBef>
              <a:spcAft>
                <a:spcPts val="0"/>
              </a:spcAft>
              <a:buNone/>
            </a:pPr>
            <a:r>
              <a:rPr lang="en" sz="900">
                <a:solidFill>
                  <a:schemeClr val="dk1"/>
                </a:solidFill>
              </a:rPr>
              <a:t>	CONSTRAINT pk_Rewards_stateCode_rewardsYear PRIMARY KEY(stateCode,  rewardsYear),</a:t>
            </a:r>
            <a:endParaRPr sz="900">
              <a:solidFill>
                <a:schemeClr val="dk1"/>
              </a:solidFill>
            </a:endParaRPr>
          </a:p>
          <a:p>
            <a:pPr marL="0" lvl="0" indent="0" algn="l" rtl="0">
              <a:spcBef>
                <a:spcPts val="0"/>
              </a:spcBef>
              <a:spcAft>
                <a:spcPts val="0"/>
              </a:spcAft>
              <a:buNone/>
            </a:pPr>
            <a:r>
              <a:rPr lang="en" sz="900">
                <a:solidFill>
                  <a:schemeClr val="dk1"/>
                </a:solidFill>
              </a:rPr>
              <a:t>	CONSTRAINT fk_Rewards_stateCode FOREIGN KEY(stateCode)</a:t>
            </a:r>
            <a:endParaRPr sz="900">
              <a:solidFill>
                <a:schemeClr val="dk1"/>
              </a:solidFill>
            </a:endParaRPr>
          </a:p>
          <a:p>
            <a:pPr marL="0" lvl="0" indent="0" algn="l" rtl="0">
              <a:spcBef>
                <a:spcPts val="0"/>
              </a:spcBef>
              <a:spcAft>
                <a:spcPts val="0"/>
              </a:spcAft>
              <a:buNone/>
            </a:pPr>
            <a:r>
              <a:rPr lang="en" sz="900">
                <a:solidFill>
                  <a:schemeClr val="dk1"/>
                </a:solidFill>
              </a:rPr>
              <a:t>		REFERENCES [Amtrak.State] (stateCode)</a:t>
            </a:r>
            <a:endParaRPr sz="900">
              <a:solidFill>
                <a:schemeClr val="dk1"/>
              </a:solidFill>
            </a:endParaRPr>
          </a:p>
          <a:p>
            <a:pPr marL="0" lvl="0" indent="0" algn="l" rtl="0">
              <a:spcBef>
                <a:spcPts val="0"/>
              </a:spcBef>
              <a:spcAft>
                <a:spcPts val="0"/>
              </a:spcAft>
              <a:buNone/>
            </a:pPr>
            <a:r>
              <a:rPr lang="en" sz="900">
                <a:solidFill>
                  <a:schemeClr val="dk1"/>
                </a:solidFill>
              </a:rPr>
              <a:t>		ON DELETE CASCADE ON UPDATE CASCADE);</a:t>
            </a:r>
            <a:endParaRPr sz="900">
              <a:solidFill>
                <a:schemeClr val="dk1"/>
              </a:solidFill>
            </a:endParaRPr>
          </a:p>
          <a:p>
            <a:pPr marL="0" lvl="0" indent="0" algn="l" rtl="0">
              <a:spcBef>
                <a:spcPts val="0"/>
              </a:spcBef>
              <a:spcAft>
                <a:spcPts val="0"/>
              </a:spcAft>
              <a:buNone/>
            </a:pPr>
            <a:endParaRPr sz="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74"/>
          <p:cNvSpPr txBox="1">
            <a:spLocks noGrp="1"/>
          </p:cNvSpPr>
          <p:nvPr>
            <p:ph type="title"/>
          </p:nvPr>
        </p:nvSpPr>
        <p:spPr>
          <a:xfrm>
            <a:off x="2369400" y="318325"/>
            <a:ext cx="440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Physical Database Design</a:t>
            </a:r>
            <a:endParaRPr sz="3000"/>
          </a:p>
        </p:txBody>
      </p:sp>
      <p:sp>
        <p:nvSpPr>
          <p:cNvPr id="649" name="Google Shape;649;p74"/>
          <p:cNvSpPr txBox="1"/>
          <p:nvPr/>
        </p:nvSpPr>
        <p:spPr>
          <a:xfrm>
            <a:off x="377850" y="1013900"/>
            <a:ext cx="73479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1"/>
                </a:solidFill>
              </a:rPr>
              <a:t>CREATE TABLE [Amtrak.Employment] (</a:t>
            </a:r>
            <a:endParaRPr sz="900">
              <a:solidFill>
                <a:schemeClr val="dk1"/>
              </a:solidFill>
            </a:endParaRPr>
          </a:p>
          <a:p>
            <a:pPr marL="0" lvl="0" indent="0" algn="l" rtl="0">
              <a:spcBef>
                <a:spcPts val="0"/>
              </a:spcBef>
              <a:spcAft>
                <a:spcPts val="0"/>
              </a:spcAft>
              <a:buNone/>
            </a:pPr>
            <a:r>
              <a:rPr lang="en" sz="900">
                <a:solidFill>
                  <a:schemeClr val="dk1"/>
                </a:solidFill>
              </a:rPr>
              <a:t>	stateCode CHAR(2) NOT NULL,</a:t>
            </a:r>
            <a:endParaRPr sz="900">
              <a:solidFill>
                <a:schemeClr val="dk1"/>
              </a:solidFill>
            </a:endParaRPr>
          </a:p>
          <a:p>
            <a:pPr marL="0" lvl="0" indent="0" algn="l" rtl="0">
              <a:spcBef>
                <a:spcPts val="0"/>
              </a:spcBef>
              <a:spcAft>
                <a:spcPts val="0"/>
              </a:spcAft>
              <a:buNone/>
            </a:pPr>
            <a:r>
              <a:rPr lang="en" sz="900">
                <a:solidFill>
                  <a:schemeClr val="dk1"/>
                </a:solidFill>
              </a:rPr>
              <a:t>	empYear INT NOT NULL,</a:t>
            </a:r>
            <a:endParaRPr sz="900">
              <a:solidFill>
                <a:schemeClr val="dk1"/>
              </a:solidFill>
            </a:endParaRPr>
          </a:p>
          <a:p>
            <a:pPr marL="0" lvl="0" indent="0" algn="l" rtl="0">
              <a:spcBef>
                <a:spcPts val="0"/>
              </a:spcBef>
              <a:spcAft>
                <a:spcPts val="0"/>
              </a:spcAft>
              <a:buNone/>
            </a:pPr>
            <a:r>
              <a:rPr lang="en" sz="900">
                <a:solidFill>
                  <a:schemeClr val="dk1"/>
                </a:solidFill>
              </a:rPr>
              <a:t>	empCount INT,</a:t>
            </a:r>
            <a:endParaRPr sz="900">
              <a:solidFill>
                <a:schemeClr val="dk1"/>
              </a:solidFill>
            </a:endParaRPr>
          </a:p>
          <a:p>
            <a:pPr marL="0" lvl="0" indent="0" algn="l" rtl="0">
              <a:spcBef>
                <a:spcPts val="0"/>
              </a:spcBef>
              <a:spcAft>
                <a:spcPts val="0"/>
              </a:spcAft>
              <a:buNone/>
            </a:pPr>
            <a:r>
              <a:rPr lang="en" sz="900">
                <a:solidFill>
                  <a:schemeClr val="dk1"/>
                </a:solidFill>
              </a:rPr>
              <a:t>	empExpenditure DECIMAL(12,2),</a:t>
            </a:r>
            <a:endParaRPr sz="900">
              <a:solidFill>
                <a:schemeClr val="dk1"/>
              </a:solidFill>
            </a:endParaRPr>
          </a:p>
          <a:p>
            <a:pPr marL="0" lvl="0" indent="0" algn="l" rtl="0">
              <a:spcBef>
                <a:spcPts val="0"/>
              </a:spcBef>
              <a:spcAft>
                <a:spcPts val="0"/>
              </a:spcAft>
              <a:buNone/>
            </a:pPr>
            <a:r>
              <a:rPr lang="en" sz="900">
                <a:solidFill>
                  <a:schemeClr val="dk1"/>
                </a:solidFill>
              </a:rPr>
              <a:t>	CONSTRAINT pk_Employment_empYear_stateCode PRIMARY KEY (empYear,stateCode),</a:t>
            </a:r>
            <a:endParaRPr sz="900">
              <a:solidFill>
                <a:schemeClr val="dk1"/>
              </a:solidFill>
            </a:endParaRPr>
          </a:p>
          <a:p>
            <a:pPr marL="0" lvl="0" indent="0" algn="l" rtl="0">
              <a:spcBef>
                <a:spcPts val="0"/>
              </a:spcBef>
              <a:spcAft>
                <a:spcPts val="0"/>
              </a:spcAft>
              <a:buNone/>
            </a:pPr>
            <a:r>
              <a:rPr lang="en" sz="900">
                <a:solidFill>
                  <a:schemeClr val="dk1"/>
                </a:solidFill>
              </a:rPr>
              <a:t>	CONSTRAINT fk_Employment_stateCode FOREIGN KEY (stateCode)</a:t>
            </a:r>
            <a:endParaRPr sz="900">
              <a:solidFill>
                <a:schemeClr val="dk1"/>
              </a:solidFill>
            </a:endParaRPr>
          </a:p>
          <a:p>
            <a:pPr marL="0" lvl="0" indent="0" algn="l" rtl="0">
              <a:spcBef>
                <a:spcPts val="0"/>
              </a:spcBef>
              <a:spcAft>
                <a:spcPts val="0"/>
              </a:spcAft>
              <a:buNone/>
            </a:pPr>
            <a:r>
              <a:rPr lang="en" sz="900">
                <a:solidFill>
                  <a:schemeClr val="dk1"/>
                </a:solidFill>
              </a:rPr>
              <a:t>		REFERENCES [Amtrak.State](stateCode) ON DELETE CASCADE ON UPDATE CASCADE) ;</a:t>
            </a:r>
            <a:endParaRPr sz="900">
              <a:solidFill>
                <a:schemeClr val="dk1"/>
              </a:solidFill>
            </a:endParaRPr>
          </a:p>
          <a:p>
            <a:pPr marL="0" lvl="0" indent="0" algn="l" rtl="0">
              <a:spcBef>
                <a:spcPts val="0"/>
              </a:spcBef>
              <a:spcAft>
                <a:spcPts val="0"/>
              </a:spcAft>
              <a:buNone/>
            </a:pPr>
            <a:endParaRPr sz="900">
              <a:solidFill>
                <a:schemeClr val="dk1"/>
              </a:solidFill>
            </a:endParaRPr>
          </a:p>
          <a:p>
            <a:pPr marL="0" lvl="0" indent="0" algn="l" rtl="0">
              <a:spcBef>
                <a:spcPts val="0"/>
              </a:spcBef>
              <a:spcAft>
                <a:spcPts val="0"/>
              </a:spcAft>
              <a:buNone/>
            </a:pPr>
            <a:r>
              <a:rPr lang="en" sz="900">
                <a:solidFill>
                  <a:schemeClr val="dk1"/>
                </a:solidFill>
              </a:rPr>
              <a:t>CREATE TABLE [Amtrak.Station](</a:t>
            </a:r>
            <a:endParaRPr sz="900">
              <a:solidFill>
                <a:schemeClr val="dk1"/>
              </a:solidFill>
            </a:endParaRPr>
          </a:p>
          <a:p>
            <a:pPr marL="0" lvl="0" indent="0" algn="l" rtl="0">
              <a:spcBef>
                <a:spcPts val="0"/>
              </a:spcBef>
              <a:spcAft>
                <a:spcPts val="0"/>
              </a:spcAft>
              <a:buNone/>
            </a:pPr>
            <a:r>
              <a:rPr lang="en" sz="900">
                <a:solidFill>
                  <a:schemeClr val="dk1"/>
                </a:solidFill>
              </a:rPr>
              <a:t>	stationCode CHAR(3) NOT NULL,</a:t>
            </a:r>
            <a:endParaRPr sz="900">
              <a:solidFill>
                <a:schemeClr val="dk1"/>
              </a:solidFill>
            </a:endParaRPr>
          </a:p>
          <a:p>
            <a:pPr marL="0" lvl="0" indent="0" algn="l" rtl="0">
              <a:spcBef>
                <a:spcPts val="0"/>
              </a:spcBef>
              <a:spcAft>
                <a:spcPts val="0"/>
              </a:spcAft>
              <a:buNone/>
            </a:pPr>
            <a:r>
              <a:rPr lang="en" sz="900">
                <a:solidFill>
                  <a:schemeClr val="dk1"/>
                </a:solidFill>
              </a:rPr>
              <a:t>	stationName VARCHAR(55),</a:t>
            </a:r>
            <a:endParaRPr sz="900">
              <a:solidFill>
                <a:schemeClr val="dk1"/>
              </a:solidFill>
            </a:endParaRPr>
          </a:p>
          <a:p>
            <a:pPr marL="0" lvl="0" indent="0" algn="l" rtl="0">
              <a:spcBef>
                <a:spcPts val="0"/>
              </a:spcBef>
              <a:spcAft>
                <a:spcPts val="0"/>
              </a:spcAft>
              <a:buNone/>
            </a:pPr>
            <a:r>
              <a:rPr lang="en" sz="900">
                <a:solidFill>
                  <a:schemeClr val="dk1"/>
                </a:solidFill>
              </a:rPr>
              <a:t>	stationCity VARCHAR(25),</a:t>
            </a:r>
            <a:endParaRPr sz="900">
              <a:solidFill>
                <a:schemeClr val="dk1"/>
              </a:solidFill>
            </a:endParaRPr>
          </a:p>
          <a:p>
            <a:pPr marL="0" lvl="0" indent="0" algn="l" rtl="0">
              <a:spcBef>
                <a:spcPts val="0"/>
              </a:spcBef>
              <a:spcAft>
                <a:spcPts val="0"/>
              </a:spcAft>
              <a:buNone/>
            </a:pPr>
            <a:r>
              <a:rPr lang="en" sz="900">
                <a:solidFill>
                  <a:schemeClr val="dk1"/>
                </a:solidFill>
              </a:rPr>
              <a:t>	stationStateCode CHAR(2) NOT NULL,</a:t>
            </a:r>
            <a:endParaRPr sz="900">
              <a:solidFill>
                <a:schemeClr val="dk1"/>
              </a:solidFill>
            </a:endParaRPr>
          </a:p>
          <a:p>
            <a:pPr marL="0" lvl="0" indent="0" algn="l" rtl="0">
              <a:spcBef>
                <a:spcPts val="0"/>
              </a:spcBef>
              <a:spcAft>
                <a:spcPts val="0"/>
              </a:spcAft>
              <a:buNone/>
            </a:pPr>
            <a:r>
              <a:rPr lang="en" sz="900">
                <a:solidFill>
                  <a:schemeClr val="dk1"/>
                </a:solidFill>
              </a:rPr>
              <a:t>	CONSTRAINT pk_station_stationCode PRIMARY KEY (stationCode),</a:t>
            </a:r>
            <a:endParaRPr sz="900">
              <a:solidFill>
                <a:schemeClr val="dk1"/>
              </a:solidFill>
            </a:endParaRPr>
          </a:p>
          <a:p>
            <a:pPr marL="0" lvl="0" indent="0" algn="l" rtl="0">
              <a:spcBef>
                <a:spcPts val="0"/>
              </a:spcBef>
              <a:spcAft>
                <a:spcPts val="0"/>
              </a:spcAft>
              <a:buNone/>
            </a:pPr>
            <a:r>
              <a:rPr lang="en" sz="900">
                <a:solidFill>
                  <a:schemeClr val="dk1"/>
                </a:solidFill>
              </a:rPr>
              <a:t>	CONSTRAINT fk_station_stationStateCode FOREIGN KEY (stationStateCode)</a:t>
            </a:r>
            <a:endParaRPr sz="900">
              <a:solidFill>
                <a:schemeClr val="dk1"/>
              </a:solidFill>
            </a:endParaRPr>
          </a:p>
          <a:p>
            <a:pPr marL="0" lvl="0" indent="0" algn="l" rtl="0">
              <a:spcBef>
                <a:spcPts val="0"/>
              </a:spcBef>
              <a:spcAft>
                <a:spcPts val="0"/>
              </a:spcAft>
              <a:buNone/>
            </a:pPr>
            <a:r>
              <a:rPr lang="en" sz="900">
                <a:solidFill>
                  <a:schemeClr val="dk1"/>
                </a:solidFill>
              </a:rPr>
              <a:t>	REFERENCES [Amtrak.State](stateCode) </a:t>
            </a:r>
            <a:endParaRPr sz="900">
              <a:solidFill>
                <a:schemeClr val="dk1"/>
              </a:solidFill>
            </a:endParaRPr>
          </a:p>
          <a:p>
            <a:pPr marL="0" lvl="0" indent="0" algn="l" rtl="0">
              <a:spcBef>
                <a:spcPts val="0"/>
              </a:spcBef>
              <a:spcAft>
                <a:spcPts val="0"/>
              </a:spcAft>
              <a:buNone/>
            </a:pPr>
            <a:r>
              <a:rPr lang="en" sz="900">
                <a:solidFill>
                  <a:schemeClr val="dk1"/>
                </a:solidFill>
              </a:rPr>
              <a:t>		ON DELETE NO ACTION ON UPDATE CASCADE);</a:t>
            </a:r>
            <a:endParaRPr sz="900">
              <a:solidFill>
                <a:schemeClr val="dk1"/>
              </a:solidFill>
            </a:endParaRPr>
          </a:p>
          <a:p>
            <a:pPr marL="0" lvl="0" indent="0" algn="l" rtl="0">
              <a:spcBef>
                <a:spcPts val="0"/>
              </a:spcBef>
              <a:spcAft>
                <a:spcPts val="0"/>
              </a:spcAft>
              <a:buNone/>
            </a:pPr>
            <a:endParaRPr sz="900">
              <a:solidFill>
                <a:schemeClr val="dk1"/>
              </a:solidFill>
            </a:endParaRPr>
          </a:p>
          <a:p>
            <a:pPr marL="0" lvl="0" indent="0" algn="l" rtl="0">
              <a:spcBef>
                <a:spcPts val="0"/>
              </a:spcBef>
              <a:spcAft>
                <a:spcPts val="0"/>
              </a:spcAft>
              <a:buNone/>
            </a:pPr>
            <a:r>
              <a:rPr lang="en" sz="900">
                <a:solidFill>
                  <a:schemeClr val="dk1"/>
                </a:solidFill>
              </a:rPr>
              <a:t>CREATE TABLE [Amtrak.Route](</a:t>
            </a:r>
            <a:endParaRPr sz="900">
              <a:solidFill>
                <a:schemeClr val="dk1"/>
              </a:solidFill>
            </a:endParaRPr>
          </a:p>
          <a:p>
            <a:pPr marL="0" lvl="0" indent="0" algn="l" rtl="0">
              <a:spcBef>
                <a:spcPts val="0"/>
              </a:spcBef>
              <a:spcAft>
                <a:spcPts val="0"/>
              </a:spcAft>
              <a:buNone/>
            </a:pPr>
            <a:r>
              <a:rPr lang="en" sz="900">
                <a:solidFill>
                  <a:schemeClr val="dk1"/>
                </a:solidFill>
              </a:rPr>
              <a:t>	routeID CHAR(4) NOT NULL,</a:t>
            </a:r>
            <a:endParaRPr sz="900">
              <a:solidFill>
                <a:schemeClr val="dk1"/>
              </a:solidFill>
            </a:endParaRPr>
          </a:p>
          <a:p>
            <a:pPr marL="0" lvl="0" indent="0" algn="l" rtl="0">
              <a:spcBef>
                <a:spcPts val="0"/>
              </a:spcBef>
              <a:spcAft>
                <a:spcPts val="0"/>
              </a:spcAft>
              <a:buNone/>
            </a:pPr>
            <a:r>
              <a:rPr lang="en" sz="900">
                <a:solidFill>
                  <a:schemeClr val="dk1"/>
                </a:solidFill>
              </a:rPr>
              <a:t>	routeName VARCHAR(35), </a:t>
            </a:r>
            <a:endParaRPr sz="900">
              <a:solidFill>
                <a:schemeClr val="dk1"/>
              </a:solidFill>
            </a:endParaRPr>
          </a:p>
          <a:p>
            <a:pPr marL="0" lvl="0" indent="0" algn="l" rtl="0">
              <a:spcBef>
                <a:spcPts val="0"/>
              </a:spcBef>
              <a:spcAft>
                <a:spcPts val="0"/>
              </a:spcAft>
              <a:buNone/>
            </a:pPr>
            <a:r>
              <a:rPr lang="en" sz="900">
                <a:solidFill>
                  <a:schemeClr val="dk1"/>
                </a:solidFill>
              </a:rPr>
              <a:t>	routeType VARCHAR(20),</a:t>
            </a:r>
            <a:endParaRPr sz="900">
              <a:solidFill>
                <a:schemeClr val="dk1"/>
              </a:solidFill>
            </a:endParaRPr>
          </a:p>
          <a:p>
            <a:pPr marL="0" lvl="0" indent="0" algn="l" rtl="0">
              <a:spcBef>
                <a:spcPts val="0"/>
              </a:spcBef>
              <a:spcAft>
                <a:spcPts val="0"/>
              </a:spcAft>
              <a:buNone/>
            </a:pPr>
            <a:r>
              <a:rPr lang="en" sz="900">
                <a:solidFill>
                  <a:schemeClr val="dk1"/>
                </a:solidFill>
              </a:rPr>
              <a:t>	CONSTRAINT pk_Route_routeID PRIMARY KEY(routeID) );</a:t>
            </a:r>
            <a:endParaRPr sz="9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2359</Words>
  <Application>Microsoft Macintosh PowerPoint</Application>
  <PresentationFormat>On-screen Show (16:9)</PresentationFormat>
  <Paragraphs>259</Paragraphs>
  <Slides>35</Slides>
  <Notes>35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35</vt:i4>
      </vt:variant>
    </vt:vector>
  </HeadingPairs>
  <TitlesOfParts>
    <vt:vector size="49" baseType="lpstr">
      <vt:lpstr>Arial</vt:lpstr>
      <vt:lpstr>Lato</vt:lpstr>
      <vt:lpstr>Crimson Text</vt:lpstr>
      <vt:lpstr>Open Sans</vt:lpstr>
      <vt:lpstr>Open Sans SemiBold</vt:lpstr>
      <vt:lpstr>Montserrat</vt:lpstr>
      <vt:lpstr>Mako</vt:lpstr>
      <vt:lpstr>Josefin Sans</vt:lpstr>
      <vt:lpstr>Calibri</vt:lpstr>
      <vt:lpstr>Russo One</vt:lpstr>
      <vt:lpstr>Vidaloka</vt:lpstr>
      <vt:lpstr>Merriweather Light</vt:lpstr>
      <vt:lpstr>Simple Light</vt:lpstr>
      <vt:lpstr>Minimalist Business Slides XL by Slidesgo</vt:lpstr>
      <vt:lpstr>BUDT703 Database Management Systems Team Project</vt:lpstr>
      <vt:lpstr>Background &amp; Introduction </vt:lpstr>
      <vt:lpstr>Background</vt:lpstr>
      <vt:lpstr>Introduction</vt:lpstr>
      <vt:lpstr>Mission Objectives</vt:lpstr>
      <vt:lpstr>Conceptual Database Design</vt:lpstr>
      <vt:lpstr>Logical Database Design</vt:lpstr>
      <vt:lpstr>Physical Database Design</vt:lpstr>
      <vt:lpstr>Physical Database Design</vt:lpstr>
      <vt:lpstr>Physical Database Design</vt:lpstr>
      <vt:lpstr>What are the top ten cities with maximum ridership?   </vt:lpstr>
      <vt:lpstr>PowerPoint Presentation</vt:lpstr>
      <vt:lpstr>PowerPoint Presentation</vt:lpstr>
      <vt:lpstr>PowerPoint Presentation</vt:lpstr>
      <vt:lpstr>Which are the top ten states with the largest year-over-year percentage increase (and the corresponding absolute increase) in guest reward enrollments? </vt:lpstr>
      <vt:lpstr>PowerPoint Presentation</vt:lpstr>
      <vt:lpstr>PowerPoint Presentation</vt:lpstr>
      <vt:lpstr>PowerPoint Presentation</vt:lpstr>
      <vt:lpstr>What are the top ten states with the highest operational efficiency score, based on normalized staffing ratio and on-time performance?    </vt:lpstr>
      <vt:lpstr>PowerPoint Presentation</vt:lpstr>
      <vt:lpstr>PowerPoint Presentation</vt:lpstr>
      <vt:lpstr>PowerPoint Presentation</vt:lpstr>
      <vt:lpstr>PowerPoint Presentation</vt:lpstr>
      <vt:lpstr>What are each route's categories (e.g. Low, Medium, High) based on their on-time performance?</vt:lpstr>
      <vt:lpstr>PowerPoint Presentation</vt:lpstr>
      <vt:lpstr>PowerPoint Presentation</vt:lpstr>
      <vt:lpstr>PowerPoint Presentation</vt:lpstr>
      <vt:lpstr>State Dashboard   </vt:lpstr>
      <vt:lpstr>Findings</vt:lpstr>
      <vt:lpstr>Enhance Services in High Ridership Cities   </vt:lpstr>
      <vt:lpstr>PowerPoint Presentation</vt:lpstr>
      <vt:lpstr>Strategic Approaches to Improve Operational Metrics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Manasvi Surasani</cp:lastModifiedBy>
  <cp:revision>3</cp:revision>
  <dcterms:modified xsi:type="dcterms:W3CDTF">2024-12-09T17:37:50Z</dcterms:modified>
</cp:coreProperties>
</file>