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527810" marR="5080" indent="-1449705">
              <a:lnSpc>
                <a:spcPct val="100000"/>
              </a:lnSpc>
              <a:spcBef>
                <a:spcPts val="105"/>
              </a:spcBef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</a:t>
            </a:r>
            <a:r>
              <a:rPr spc="-30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pPr marL="135255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527810" marR="5080" indent="-1449705">
              <a:lnSpc>
                <a:spcPct val="100000"/>
              </a:lnSpc>
              <a:spcBef>
                <a:spcPts val="105"/>
              </a:spcBef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</a:t>
            </a:r>
            <a:r>
              <a:rPr spc="-30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pPr marL="135255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527810" marR="5080" indent="-1449705">
              <a:lnSpc>
                <a:spcPct val="100000"/>
              </a:lnSpc>
              <a:spcBef>
                <a:spcPts val="105"/>
              </a:spcBef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</a:t>
            </a:r>
            <a:r>
              <a:rPr spc="-30" dirty="0"/>
              <a:t> </a:t>
            </a:r>
            <a:r>
              <a:rPr spc="-10" dirty="0"/>
              <a:t>Review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pPr marL="135255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527810" marR="5080" indent="-1449705">
              <a:lnSpc>
                <a:spcPct val="100000"/>
              </a:lnSpc>
              <a:spcBef>
                <a:spcPts val="105"/>
              </a:spcBef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</a:t>
            </a:r>
            <a:r>
              <a:rPr spc="-30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pPr marL="135255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527810" marR="5080" indent="-1449705">
              <a:lnSpc>
                <a:spcPct val="100000"/>
              </a:lnSpc>
              <a:spcBef>
                <a:spcPts val="105"/>
              </a:spcBef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</a:t>
            </a:r>
            <a:r>
              <a:rPr spc="-30" dirty="0"/>
              <a:t> </a:t>
            </a:r>
            <a:r>
              <a:rPr spc="-10" dirty="0"/>
              <a:t>Review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pPr marL="135255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12800" y="1566862"/>
            <a:ext cx="6207760" cy="109855"/>
          </a:xfrm>
          <a:custGeom>
            <a:avLst/>
            <a:gdLst/>
            <a:ahLst/>
            <a:cxnLst/>
            <a:rect l="l" t="t" r="r" b="b"/>
            <a:pathLst>
              <a:path w="6207759" h="109855">
                <a:moveTo>
                  <a:pt x="6207379" y="0"/>
                </a:moveTo>
                <a:lnTo>
                  <a:pt x="0" y="0"/>
                </a:lnTo>
                <a:lnTo>
                  <a:pt x="0" y="109537"/>
                </a:lnTo>
                <a:lnTo>
                  <a:pt x="6207379" y="109537"/>
                </a:lnTo>
                <a:lnTo>
                  <a:pt x="62073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12800" y="1566862"/>
            <a:ext cx="10610850" cy="109855"/>
          </a:xfrm>
          <a:custGeom>
            <a:avLst/>
            <a:gdLst/>
            <a:ahLst/>
            <a:cxnLst/>
            <a:rect l="l" t="t" r="r" b="b"/>
            <a:pathLst>
              <a:path w="10610850" h="109855">
                <a:moveTo>
                  <a:pt x="0" y="109537"/>
                </a:moveTo>
                <a:lnTo>
                  <a:pt x="6207379" y="109537"/>
                </a:lnTo>
                <a:lnTo>
                  <a:pt x="6207379" y="0"/>
                </a:lnTo>
                <a:lnTo>
                  <a:pt x="0" y="0"/>
                </a:lnTo>
                <a:lnTo>
                  <a:pt x="0" y="109537"/>
                </a:lnTo>
                <a:close/>
              </a:path>
              <a:path w="10610850" h="109855">
                <a:moveTo>
                  <a:pt x="0" y="63"/>
                </a:moveTo>
                <a:lnTo>
                  <a:pt x="10610850" y="63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2800" y="6172200"/>
            <a:ext cx="10566400" cy="0"/>
          </a:xfrm>
          <a:custGeom>
            <a:avLst/>
            <a:gdLst/>
            <a:ahLst/>
            <a:cxnLst/>
            <a:rect l="l" t="t" r="r" b="b"/>
            <a:pathLst>
              <a:path w="10566400">
                <a:moveTo>
                  <a:pt x="0" y="0"/>
                </a:moveTo>
                <a:lnTo>
                  <a:pt x="10566400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5007" y="878789"/>
            <a:ext cx="10501985" cy="60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7550" y="1727200"/>
            <a:ext cx="10821035" cy="3893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76725" y="6277248"/>
            <a:ext cx="3571621" cy="39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527810" marR="5080" indent="-1449705">
              <a:lnSpc>
                <a:spcPct val="100000"/>
              </a:lnSpc>
              <a:spcBef>
                <a:spcPts val="105"/>
              </a:spcBef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91641" y="6277248"/>
            <a:ext cx="956310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</a:t>
            </a:r>
            <a:r>
              <a:rPr spc="-30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55350" y="6277248"/>
            <a:ext cx="28447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pPr marL="135255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09637" y="2389187"/>
            <a:ext cx="10368280" cy="119380"/>
            <a:chOff x="909637" y="2389187"/>
            <a:chExt cx="10368280" cy="119380"/>
          </a:xfrm>
        </p:grpSpPr>
        <p:sp>
          <p:nvSpPr>
            <p:cNvPr id="4" name="object 4"/>
            <p:cNvSpPr/>
            <p:nvPr/>
          </p:nvSpPr>
          <p:spPr>
            <a:xfrm>
              <a:off x="914400" y="2394013"/>
              <a:ext cx="6404610" cy="109855"/>
            </a:xfrm>
            <a:custGeom>
              <a:avLst/>
              <a:gdLst/>
              <a:ahLst/>
              <a:cxnLst/>
              <a:rect l="l" t="t" r="r" b="b"/>
              <a:pathLst>
                <a:path w="6404609" h="109855">
                  <a:moveTo>
                    <a:pt x="6404483" y="0"/>
                  </a:moveTo>
                  <a:lnTo>
                    <a:pt x="0" y="0"/>
                  </a:lnTo>
                  <a:lnTo>
                    <a:pt x="0" y="109537"/>
                  </a:lnTo>
                  <a:lnTo>
                    <a:pt x="6404483" y="109537"/>
                  </a:lnTo>
                  <a:lnTo>
                    <a:pt x="640448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400" y="2393950"/>
              <a:ext cx="10363200" cy="109855"/>
            </a:xfrm>
            <a:custGeom>
              <a:avLst/>
              <a:gdLst/>
              <a:ahLst/>
              <a:cxnLst/>
              <a:rect l="l" t="t" r="r" b="b"/>
              <a:pathLst>
                <a:path w="10363200" h="109855">
                  <a:moveTo>
                    <a:pt x="0" y="109600"/>
                  </a:moveTo>
                  <a:lnTo>
                    <a:pt x="6404483" y="109600"/>
                  </a:lnTo>
                  <a:lnTo>
                    <a:pt x="6404483" y="63"/>
                  </a:lnTo>
                  <a:lnTo>
                    <a:pt x="0" y="63"/>
                  </a:lnTo>
                  <a:lnTo>
                    <a:pt x="0" y="109600"/>
                  </a:lnTo>
                  <a:close/>
                </a:path>
                <a:path w="10363200" h="109855">
                  <a:moveTo>
                    <a:pt x="0" y="0"/>
                  </a:moveTo>
                  <a:lnTo>
                    <a:pt x="10363200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383" y="89535"/>
            <a:ext cx="2924175" cy="9525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11483" y="64135"/>
            <a:ext cx="1000125" cy="11430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92226" y="3352291"/>
            <a:ext cx="11305540" cy="5200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35"/>
              </a:lnSpc>
            </a:pPr>
            <a:r>
              <a:rPr sz="3700" b="1" dirty="0">
                <a:solidFill>
                  <a:srgbClr val="6F2F9F"/>
                </a:solidFill>
                <a:latin typeface="Times New Roman"/>
                <a:cs typeface="Times New Roman"/>
              </a:rPr>
              <a:t>InnFolio:</a:t>
            </a:r>
            <a:r>
              <a:rPr sz="3700" b="1" spc="-1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700" b="1" dirty="0">
                <a:solidFill>
                  <a:srgbClr val="6F2F9F"/>
                </a:solidFill>
                <a:latin typeface="Times New Roman"/>
                <a:cs typeface="Times New Roman"/>
              </a:rPr>
              <a:t>Intelligent</a:t>
            </a:r>
            <a:r>
              <a:rPr sz="3700" b="1" spc="-11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700" b="1" dirty="0">
                <a:solidFill>
                  <a:srgbClr val="6F2F9F"/>
                </a:solidFill>
                <a:latin typeface="Times New Roman"/>
                <a:cs typeface="Times New Roman"/>
              </a:rPr>
              <a:t>Financial</a:t>
            </a:r>
            <a:r>
              <a:rPr sz="3700" b="1" spc="-11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700" b="1" dirty="0">
                <a:solidFill>
                  <a:srgbClr val="6F2F9F"/>
                </a:solidFill>
                <a:latin typeface="Times New Roman"/>
                <a:cs typeface="Times New Roman"/>
              </a:rPr>
              <a:t>Solutions</a:t>
            </a:r>
            <a:r>
              <a:rPr sz="3700" b="1" spc="-10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700" b="1" dirty="0">
                <a:solidFill>
                  <a:srgbClr val="6F2F9F"/>
                </a:solidFill>
                <a:latin typeface="Times New Roman"/>
                <a:cs typeface="Times New Roman"/>
              </a:rPr>
              <a:t>for</a:t>
            </a:r>
            <a:r>
              <a:rPr sz="3700" b="1" spc="-11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7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Enterprises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500" y="5153405"/>
            <a:ext cx="2900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Guided</a:t>
            </a:r>
            <a:r>
              <a:rPr sz="2400" b="1" spc="-1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Verdana"/>
                <a:cs typeface="Verdana"/>
              </a:rPr>
              <a:t>By 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Dr.P.Indira</a:t>
            </a:r>
            <a:r>
              <a:rPr sz="2400" b="1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Verdana"/>
                <a:cs typeface="Verdana"/>
              </a:rPr>
              <a:t>priya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9500" y="6250940"/>
            <a:ext cx="1662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Verdana"/>
                <a:cs typeface="Verdana"/>
              </a:rPr>
              <a:t>Professor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40118" y="5216397"/>
            <a:ext cx="48882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Done</a:t>
            </a:r>
            <a:r>
              <a:rPr sz="2400" b="1" spc="-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Verdana"/>
                <a:cs typeface="Verdana"/>
              </a:rPr>
              <a:t>By </a:t>
            </a:r>
            <a:r>
              <a:rPr sz="2400" b="1" spc="-10" dirty="0">
                <a:solidFill>
                  <a:srgbClr val="FF0000"/>
                </a:solidFill>
                <a:latin typeface="Verdana"/>
                <a:cs typeface="Verdana"/>
              </a:rPr>
              <a:t>A.Karthik(221801023) V.Maiyazhagan(221801032)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62990" y="1437513"/>
            <a:ext cx="98888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001F5F"/>
                </a:solidFill>
                <a:latin typeface="Verdana"/>
                <a:cs typeface="Verdana"/>
              </a:rPr>
              <a:t>Department</a:t>
            </a:r>
            <a:r>
              <a:rPr sz="2600" b="1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600" b="1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600" b="1" spc="-1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600" b="1" dirty="0">
                <a:solidFill>
                  <a:srgbClr val="001F5F"/>
                </a:solidFill>
                <a:latin typeface="Verdana"/>
                <a:cs typeface="Verdana"/>
              </a:rPr>
              <a:t>Artificial</a:t>
            </a:r>
            <a:r>
              <a:rPr sz="2600" b="1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600" b="1" dirty="0">
                <a:solidFill>
                  <a:srgbClr val="001F5F"/>
                </a:solidFill>
                <a:latin typeface="Verdana"/>
                <a:cs typeface="Verdana"/>
              </a:rPr>
              <a:t>Intelligence</a:t>
            </a:r>
            <a:r>
              <a:rPr sz="2600" b="1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600" b="1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600" b="1" spc="-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600" b="1" spc="-10" dirty="0">
                <a:solidFill>
                  <a:srgbClr val="001F5F"/>
                </a:solidFill>
                <a:latin typeface="Verdana"/>
                <a:cs typeface="Verdana"/>
              </a:rPr>
              <a:t>Datascience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</a:t>
            </a:r>
            <a:r>
              <a:rPr spc="-80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847077" y="198729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7077" y="1973579"/>
            <a:ext cx="495300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50" dirty="0">
                <a:solidFill>
                  <a:srgbClr val="FF0000"/>
                </a:solidFill>
                <a:latin typeface="MS Gothic"/>
                <a:cs typeface="MS Gothic"/>
              </a:rPr>
              <a:t>❏</a:t>
            </a:r>
            <a:endParaRPr sz="2400">
              <a:latin typeface="MS Gothic"/>
              <a:cs typeface="MS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1877" y="1973579"/>
            <a:ext cx="190500" cy="340360"/>
          </a:xfrm>
          <a:custGeom>
            <a:avLst/>
            <a:gdLst/>
            <a:ahLst/>
            <a:cxnLst/>
            <a:rect l="l" t="t" r="r" b="b"/>
            <a:pathLst>
              <a:path w="190500" h="340360">
                <a:moveTo>
                  <a:pt x="190500" y="0"/>
                </a:moveTo>
                <a:lnTo>
                  <a:pt x="0" y="0"/>
                </a:lnTo>
                <a:lnTo>
                  <a:pt x="0" y="339851"/>
                </a:lnTo>
                <a:lnTo>
                  <a:pt x="190500" y="339851"/>
                </a:lnTo>
                <a:lnTo>
                  <a:pt x="190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29944" y="1932178"/>
            <a:ext cx="10027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Bi</a:t>
            </a:r>
            <a:r>
              <a:rPr sz="2400" b="1" dirty="0">
                <a:latin typeface="Times New Roman"/>
                <a:cs typeface="Times New Roman"/>
              </a:rPr>
              <a:t>lling</a:t>
            </a:r>
            <a:r>
              <a:rPr sz="2400" b="1" spc="11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Management</a:t>
            </a:r>
            <a:r>
              <a:rPr sz="2400" b="1" spc="1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System:</a:t>
            </a:r>
            <a:r>
              <a:rPr sz="2400" b="1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handles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invoice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generation,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payment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644" y="2293441"/>
            <a:ext cx="105238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processing,</a:t>
            </a:r>
            <a:r>
              <a:rPr sz="2400" spc="5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recurring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billing.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ensures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guest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charges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accurately </a:t>
            </a:r>
            <a:r>
              <a:rPr sz="2400" dirty="0">
                <a:latin typeface="Times New Roman"/>
                <a:cs typeface="Times New Roman"/>
              </a:rPr>
              <a:t>billed,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payments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processed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efficiently,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recurring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charges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managed seamlessly.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7077" y="360273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7077" y="3593591"/>
            <a:ext cx="542925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50" dirty="0">
                <a:solidFill>
                  <a:srgbClr val="FF0000"/>
                </a:solidFill>
                <a:latin typeface="SimSun-ExtB"/>
                <a:cs typeface="SimSun-ExtB"/>
              </a:rPr>
              <a:t>❏</a:t>
            </a:r>
            <a:endParaRPr sz="2400">
              <a:latin typeface="SimSun-ExtB"/>
              <a:cs typeface="SimSun-ExtB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1877" y="3593591"/>
            <a:ext cx="238125" cy="337185"/>
          </a:xfrm>
          <a:custGeom>
            <a:avLst/>
            <a:gdLst/>
            <a:ahLst/>
            <a:cxnLst/>
            <a:rect l="l" t="t" r="r" b="b"/>
            <a:pathLst>
              <a:path w="238125" h="337185">
                <a:moveTo>
                  <a:pt x="237744" y="0"/>
                </a:moveTo>
                <a:lnTo>
                  <a:pt x="0" y="0"/>
                </a:lnTo>
                <a:lnTo>
                  <a:pt x="0" y="336804"/>
                </a:lnTo>
                <a:lnTo>
                  <a:pt x="237744" y="336804"/>
                </a:lnTo>
                <a:lnTo>
                  <a:pt x="2377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77188" y="3547998"/>
            <a:ext cx="9977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Income</a:t>
            </a:r>
            <a:r>
              <a:rPr sz="2400" b="1" spc="3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Tracking</a:t>
            </a:r>
            <a:r>
              <a:rPr sz="2400" b="1" spc="3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System:</a:t>
            </a:r>
            <a:r>
              <a:rPr sz="2400" b="1" spc="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provides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real-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tracking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income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4644" y="3909136"/>
            <a:ext cx="105225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various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sources,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room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bookings,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services,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events.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categorizes </a:t>
            </a:r>
            <a:r>
              <a:rPr sz="2400" dirty="0">
                <a:latin typeface="Times New Roman"/>
                <a:cs typeface="Times New Roman"/>
              </a:rPr>
              <a:t>income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streams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generates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comprehensive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reports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help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monitor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revenue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financial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performance.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7077" y="521817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0"/>
                </a:ln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7077" y="5204459"/>
            <a:ext cx="591820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sz="2400" spc="-50" dirty="0">
                <a:solidFill>
                  <a:srgbClr val="FF0000"/>
                </a:solidFill>
                <a:latin typeface="MS Gothic"/>
                <a:cs typeface="MS Gothic"/>
              </a:rPr>
              <a:t>❏</a:t>
            </a:r>
            <a:endParaRPr sz="2400">
              <a:latin typeface="MS Gothic"/>
              <a:cs typeface="MS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51877" y="5204459"/>
            <a:ext cx="287020" cy="340360"/>
          </a:xfrm>
          <a:custGeom>
            <a:avLst/>
            <a:gdLst/>
            <a:ahLst/>
            <a:cxnLst/>
            <a:rect l="l" t="t" r="r" b="b"/>
            <a:pathLst>
              <a:path w="287019" h="340360">
                <a:moveTo>
                  <a:pt x="286512" y="0"/>
                </a:moveTo>
                <a:lnTo>
                  <a:pt x="0" y="0"/>
                </a:lnTo>
                <a:lnTo>
                  <a:pt x="0" y="339851"/>
                </a:lnTo>
                <a:lnTo>
                  <a:pt x="286512" y="339851"/>
                </a:lnTo>
                <a:lnTo>
                  <a:pt x="2865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25955" y="5163692"/>
            <a:ext cx="9933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7615" algn="l"/>
                <a:tab pos="3091180" algn="l"/>
                <a:tab pos="4267835" algn="l"/>
                <a:tab pos="4952365" algn="l"/>
                <a:tab pos="5939790" algn="l"/>
                <a:tab pos="6979284" algn="l"/>
                <a:tab pos="7561580" algn="l"/>
                <a:tab pos="8009890" algn="l"/>
                <a:tab pos="932815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Expense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Management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System: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This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system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records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all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expenses,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from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</a:t>
            </a:r>
            <a:r>
              <a:rPr spc="-30" dirty="0"/>
              <a:t> </a:t>
            </a:r>
            <a:r>
              <a:rPr spc="-10" dirty="0"/>
              <a:t>Review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1770" marR="5080" indent="-1449705">
              <a:lnSpc>
                <a:spcPct val="100000"/>
              </a:lnSpc>
              <a:spcBef>
                <a:spcPts val="105"/>
              </a:spcBef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10</a:t>
            </a:fld>
            <a:endParaRPr spc="-25" dirty="0"/>
          </a:p>
        </p:txBody>
      </p:sp>
      <p:sp>
        <p:nvSpPr>
          <p:cNvPr id="17" name="object 17"/>
          <p:cNvSpPr txBox="1"/>
          <p:nvPr/>
        </p:nvSpPr>
        <p:spPr>
          <a:xfrm>
            <a:off x="834644" y="5525211"/>
            <a:ext cx="105219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73150" algn="l"/>
                <a:tab pos="1458595" algn="l"/>
                <a:tab pos="2148840" algn="l"/>
                <a:tab pos="3287395" algn="l"/>
                <a:tab pos="3622675" algn="l"/>
                <a:tab pos="4787900" algn="l"/>
                <a:tab pos="6154420" algn="l"/>
                <a:tab pos="6896734" algn="l"/>
                <a:tab pos="7282815" algn="l"/>
                <a:tab pos="8396605" algn="l"/>
                <a:tab pos="9646920" algn="l"/>
              </a:tabLst>
            </a:pPr>
            <a:r>
              <a:rPr sz="2400" spc="-10" dirty="0">
                <a:latin typeface="Times New Roman"/>
                <a:cs typeface="Times New Roman"/>
              </a:rPr>
              <a:t>utilities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staff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salaries.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includes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budgeting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tools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monitor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expenses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against </a:t>
            </a:r>
            <a:r>
              <a:rPr sz="2400" dirty="0">
                <a:latin typeface="Times New Roman"/>
                <a:cs typeface="Times New Roman"/>
              </a:rPr>
              <a:t>budgets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reports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analyze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optimize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spending.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System</a:t>
            </a:r>
            <a:r>
              <a:rPr spc="-3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</a:t>
            </a:r>
            <a:r>
              <a:rPr spc="-30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7810" marR="5080" indent="-1449705">
              <a:lnSpc>
                <a:spcPct val="100000"/>
              </a:lnSpc>
              <a:spcBef>
                <a:spcPts val="105"/>
              </a:spcBef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11</a:t>
            </a:fld>
            <a:endParaRPr spc="-25" dirty="0"/>
          </a:p>
        </p:txBody>
      </p:sp>
      <p:pic>
        <p:nvPicPr>
          <p:cNvPr id="7" name="Picture 6" descr="Screenshot 2024-09-24 at 7.03.29 PM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1" y="1803145"/>
            <a:ext cx="6476999" cy="42962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List</a:t>
            </a:r>
            <a:r>
              <a:rPr spc="-5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modules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</a:t>
            </a:r>
            <a:r>
              <a:rPr spc="-30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7810" marR="5080" indent="-1449705">
              <a:lnSpc>
                <a:spcPct val="100000"/>
              </a:lnSpc>
              <a:spcBef>
                <a:spcPts val="105"/>
              </a:spcBef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0844" y="1775205"/>
            <a:ext cx="5400040" cy="30444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380365">
              <a:spcBef>
                <a:spcPts val="100"/>
              </a:spcBef>
              <a:buClr>
                <a:srgbClr val="CC0000"/>
              </a:buClr>
              <a:buFont typeface="Times New Roman"/>
              <a:buChar char="□"/>
              <a:tabLst>
                <a:tab pos="393065" algn="l"/>
              </a:tabLst>
            </a:pPr>
            <a:r>
              <a:rPr lang="en-US" sz="2400" b="1" dirty="0" smtClean="0">
                <a:latin typeface="Times New Roman"/>
                <a:cs typeface="Times New Roman"/>
              </a:rPr>
              <a:t>Application Layer</a:t>
            </a:r>
          </a:p>
          <a:p>
            <a:pPr marL="393065" indent="-380365">
              <a:spcBef>
                <a:spcPts val="100"/>
              </a:spcBef>
              <a:buClr>
                <a:srgbClr val="CC0000"/>
              </a:buClr>
              <a:buFont typeface="Times New Roman"/>
              <a:buChar char="□"/>
              <a:tabLst>
                <a:tab pos="393065" algn="l"/>
              </a:tabLst>
            </a:pPr>
            <a:r>
              <a:rPr lang="en-US" sz="2400" b="1" spc="-10" dirty="0" smtClean="0">
                <a:latin typeface="Times New Roman"/>
                <a:cs typeface="Times New Roman"/>
              </a:rPr>
              <a:t>Data Processing and Storage Layer</a:t>
            </a:r>
          </a:p>
          <a:p>
            <a:pPr marL="393065" indent="-380365">
              <a:spcBef>
                <a:spcPts val="100"/>
              </a:spcBef>
              <a:buClr>
                <a:srgbClr val="CC0000"/>
              </a:buClr>
              <a:buFont typeface="Times New Roman"/>
              <a:buChar char="□"/>
              <a:tabLst>
                <a:tab pos="393065" algn="l"/>
              </a:tabLst>
            </a:pPr>
            <a:r>
              <a:rPr lang="en-US" sz="2400" b="1" spc="-10" dirty="0" smtClean="0">
                <a:latin typeface="Times New Roman"/>
                <a:cs typeface="Times New Roman"/>
              </a:rPr>
              <a:t>Prediction Layer</a:t>
            </a:r>
          </a:p>
          <a:p>
            <a:pPr marL="393065" indent="-380365">
              <a:spcBef>
                <a:spcPts val="100"/>
              </a:spcBef>
              <a:buClr>
                <a:srgbClr val="CC0000"/>
              </a:buClr>
              <a:buFont typeface="Times New Roman"/>
              <a:buChar char="□"/>
              <a:tabLst>
                <a:tab pos="393065" algn="l"/>
              </a:tabLst>
            </a:pPr>
            <a:r>
              <a:rPr lang="en-US" sz="2400" b="1" spc="-10" dirty="0" smtClean="0">
                <a:latin typeface="Times New Roman"/>
                <a:cs typeface="Times New Roman"/>
              </a:rPr>
              <a:t>Forecasting and Analysis Layer</a:t>
            </a:r>
          </a:p>
          <a:p>
            <a:pPr marL="393065" indent="-380365">
              <a:spcBef>
                <a:spcPts val="100"/>
              </a:spcBef>
              <a:buClr>
                <a:srgbClr val="CC0000"/>
              </a:buClr>
              <a:buFont typeface="Times New Roman"/>
              <a:buChar char="□"/>
              <a:tabLst>
                <a:tab pos="393065" algn="l"/>
              </a:tabLst>
            </a:pPr>
            <a:r>
              <a:rPr lang="en-US" sz="2400" b="1" spc="-10" dirty="0" smtClean="0">
                <a:latin typeface="Times New Roman"/>
                <a:cs typeface="Times New Roman"/>
              </a:rPr>
              <a:t>Shared Database</a:t>
            </a:r>
          </a:p>
          <a:p>
            <a:pPr marL="393065" indent="-380365">
              <a:spcBef>
                <a:spcPts val="100"/>
              </a:spcBef>
              <a:buClr>
                <a:srgbClr val="CC0000"/>
              </a:buClr>
              <a:buFont typeface="Times New Roman"/>
              <a:buChar char="□"/>
              <a:tabLst>
                <a:tab pos="393065" algn="l"/>
              </a:tabLst>
            </a:pPr>
            <a:endParaRPr lang="en-US" sz="2400" b="1" spc="-10" dirty="0" smtClean="0">
              <a:latin typeface="Times New Roman"/>
              <a:cs typeface="Times New Roman"/>
            </a:endParaRPr>
          </a:p>
          <a:p>
            <a:pPr marL="393065" indent="-380365">
              <a:spcBef>
                <a:spcPts val="100"/>
              </a:spcBef>
              <a:buClr>
                <a:srgbClr val="CC0000"/>
              </a:buClr>
              <a:buFont typeface="Times New Roman"/>
              <a:buChar char="□"/>
              <a:tabLst>
                <a:tab pos="393065" algn="l"/>
              </a:tabLst>
            </a:pPr>
            <a:endParaRPr sz="2400" b="1" spc="-10" dirty="0" smtClean="0">
              <a:latin typeface="Times New Roman"/>
              <a:cs typeface="Times New Roman"/>
            </a:endParaRPr>
          </a:p>
          <a:p>
            <a:pPr marL="393065" indent="-380365">
              <a:lnSpc>
                <a:spcPct val="100000"/>
              </a:lnSpc>
              <a:buClr>
                <a:srgbClr val="CC0000"/>
              </a:buClr>
              <a:tabLst>
                <a:tab pos="39306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References.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0844" y="1927605"/>
            <a:ext cx="1043495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 algn="just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□"/>
              <a:tabLst>
                <a:tab pos="393700" algn="l"/>
              </a:tabLst>
            </a:pPr>
            <a:r>
              <a:rPr sz="2400" b="1" dirty="0">
                <a:latin typeface="Times New Roman"/>
                <a:cs typeface="Times New Roman"/>
              </a:rPr>
              <a:t>Thakur,</a:t>
            </a:r>
            <a:r>
              <a:rPr sz="2400" b="1" spc="29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R.,</a:t>
            </a:r>
            <a:r>
              <a:rPr sz="2400" b="1" spc="29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&amp;</a:t>
            </a:r>
            <a:r>
              <a:rPr sz="2400" b="1" spc="295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Shrivastava,</a:t>
            </a:r>
            <a:r>
              <a:rPr sz="2400" b="1" spc="295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A.</a:t>
            </a:r>
            <a:r>
              <a:rPr sz="2400" b="1" spc="29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(2021).</a:t>
            </a:r>
            <a:r>
              <a:rPr sz="2400" b="1" spc="29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"Financial</a:t>
            </a:r>
            <a:r>
              <a:rPr sz="2400" spc="28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Management</a:t>
            </a:r>
            <a:r>
              <a:rPr sz="2400" spc="29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90" dirty="0">
                <a:latin typeface="Times New Roman"/>
                <a:cs typeface="Times New Roman"/>
              </a:rPr>
              <a:t> 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Hospitality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Industry: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Study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Technology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Integration."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Journal</a:t>
            </a:r>
            <a:r>
              <a:rPr sz="2400" i="1" spc="8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of</a:t>
            </a:r>
            <a:r>
              <a:rPr sz="2400" i="1" spc="9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Hospitality </a:t>
            </a:r>
            <a:r>
              <a:rPr sz="2400" i="1" dirty="0">
                <a:latin typeface="Times New Roman"/>
                <a:cs typeface="Times New Roman"/>
              </a:rPr>
              <a:t>Financial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Management,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29</a:t>
            </a:r>
            <a:r>
              <a:rPr sz="2400" dirty="0">
                <a:latin typeface="Times New Roman"/>
                <a:cs typeface="Times New Roman"/>
              </a:rPr>
              <a:t>(1),</a:t>
            </a:r>
            <a:r>
              <a:rPr sz="2400" spc="-10" dirty="0">
                <a:latin typeface="Times New Roman"/>
                <a:cs typeface="Times New Roman"/>
              </a:rPr>
              <a:t> 45-</a:t>
            </a:r>
            <a:r>
              <a:rPr sz="2400" spc="-25" dirty="0">
                <a:latin typeface="Times New Roman"/>
                <a:cs typeface="Times New Roman"/>
              </a:rPr>
              <a:t>58.</a:t>
            </a:r>
            <a:endParaRPr sz="2400">
              <a:latin typeface="Times New Roman"/>
              <a:cs typeface="Times New Roman"/>
            </a:endParaRPr>
          </a:p>
          <a:p>
            <a:pPr marL="393700" marR="5080" indent="-381000" algn="just">
              <a:lnSpc>
                <a:spcPct val="100000"/>
              </a:lnSpc>
              <a:buClr>
                <a:srgbClr val="CC0000"/>
              </a:buClr>
              <a:buFont typeface="Times New Roman"/>
              <a:buChar char="□"/>
              <a:tabLst>
                <a:tab pos="393700" algn="l"/>
              </a:tabLst>
            </a:pPr>
            <a:r>
              <a:rPr sz="2400" b="1" dirty="0">
                <a:latin typeface="Times New Roman"/>
                <a:cs typeface="Times New Roman"/>
              </a:rPr>
              <a:t>Gursoy,</a:t>
            </a:r>
            <a:r>
              <a:rPr sz="2400" b="1" spc="145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D.,</a:t>
            </a:r>
            <a:r>
              <a:rPr sz="2400" b="1" spc="145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Chi,</a:t>
            </a:r>
            <a:r>
              <a:rPr sz="2400" b="1" spc="15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C.</a:t>
            </a:r>
            <a:r>
              <a:rPr sz="2400" b="1" spc="16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G.,</a:t>
            </a:r>
            <a:r>
              <a:rPr sz="2400" b="1" spc="15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&amp;</a:t>
            </a:r>
            <a:r>
              <a:rPr sz="2400" b="1" spc="15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Chi,</a:t>
            </a:r>
            <a:r>
              <a:rPr sz="2400" b="1" spc="15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O.</a:t>
            </a:r>
            <a:r>
              <a:rPr sz="2400" b="1" spc="145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H.</a:t>
            </a:r>
            <a:r>
              <a:rPr sz="2400" b="1" spc="14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(2022).</a:t>
            </a:r>
            <a:r>
              <a:rPr sz="2400" b="1" spc="15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"The</a:t>
            </a:r>
            <a:r>
              <a:rPr sz="2400" spc="14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Role</a:t>
            </a:r>
            <a:r>
              <a:rPr sz="2400" spc="15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45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Financial </a:t>
            </a:r>
            <a:r>
              <a:rPr sz="2400" dirty="0">
                <a:latin typeface="Times New Roman"/>
                <a:cs typeface="Times New Roman"/>
              </a:rPr>
              <a:t>Management</a:t>
            </a:r>
            <a:r>
              <a:rPr sz="2400" spc="40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Practices</a:t>
            </a:r>
            <a:r>
              <a:rPr sz="2400" spc="39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39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Success</a:t>
            </a:r>
            <a:r>
              <a:rPr sz="2400" spc="39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9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Small</a:t>
            </a:r>
            <a:r>
              <a:rPr sz="2400" spc="39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9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Medium</a:t>
            </a:r>
            <a:r>
              <a:rPr sz="2400" spc="395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Lodging </a:t>
            </a:r>
            <a:r>
              <a:rPr sz="2400" dirty="0">
                <a:latin typeface="Times New Roman"/>
                <a:cs typeface="Times New Roman"/>
              </a:rPr>
              <a:t>Businesses."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International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Journal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of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Hospitality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Management,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99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103066.</a:t>
            </a:r>
            <a:endParaRPr sz="2400">
              <a:latin typeface="Times New Roman"/>
              <a:cs typeface="Times New Roman"/>
            </a:endParaRPr>
          </a:p>
          <a:p>
            <a:pPr marL="393700" marR="5080" indent="-381000" algn="just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Times New Roman"/>
              <a:buChar char="□"/>
              <a:tabLst>
                <a:tab pos="393700" algn="l"/>
              </a:tabLst>
            </a:pPr>
            <a:r>
              <a:rPr sz="2400" b="1" dirty="0">
                <a:latin typeface="Times New Roman"/>
                <a:cs typeface="Times New Roman"/>
              </a:rPr>
              <a:t>Kim,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S.,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Lee,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S.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(2023).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Impact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Real-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Financial Decision-</a:t>
            </a:r>
            <a:r>
              <a:rPr sz="2400" dirty="0">
                <a:latin typeface="Times New Roman"/>
                <a:cs typeface="Times New Roman"/>
              </a:rPr>
              <a:t>Making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Hospitality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Sector."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Journal</a:t>
            </a:r>
            <a:r>
              <a:rPr sz="2400" i="1" spc="229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of</a:t>
            </a:r>
            <a:r>
              <a:rPr sz="2400" i="1" spc="229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Hospitality</a:t>
            </a:r>
            <a:r>
              <a:rPr sz="2400" i="1" spc="2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and</a:t>
            </a:r>
            <a:r>
              <a:rPr sz="2400" i="1" spc="21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Tourism </a:t>
            </a:r>
            <a:r>
              <a:rPr sz="2400" i="1" dirty="0">
                <a:latin typeface="Times New Roman"/>
                <a:cs typeface="Times New Roman"/>
              </a:rPr>
              <a:t>Technology,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14</a:t>
            </a:r>
            <a:r>
              <a:rPr sz="2400" dirty="0">
                <a:latin typeface="Times New Roman"/>
                <a:cs typeface="Times New Roman"/>
              </a:rPr>
              <a:t>(2),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156-</a:t>
            </a:r>
            <a:r>
              <a:rPr sz="2400" spc="-20" dirty="0">
                <a:latin typeface="Times New Roman"/>
                <a:cs typeface="Times New Roman"/>
              </a:rPr>
              <a:t>174.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82058" y="4899659"/>
            <a:ext cx="151130" cy="337185"/>
          </a:xfrm>
          <a:custGeom>
            <a:avLst/>
            <a:gdLst/>
            <a:ahLst/>
            <a:cxnLst/>
            <a:rect l="l" t="t" r="r" b="b"/>
            <a:pathLst>
              <a:path w="151129" h="337185">
                <a:moveTo>
                  <a:pt x="150875" y="0"/>
                </a:moveTo>
                <a:lnTo>
                  <a:pt x="0" y="0"/>
                </a:lnTo>
                <a:lnTo>
                  <a:pt x="0" y="336804"/>
                </a:lnTo>
                <a:lnTo>
                  <a:pt x="150875" y="336804"/>
                </a:lnTo>
                <a:lnTo>
                  <a:pt x="150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</a:t>
            </a:r>
            <a:r>
              <a:rPr spc="-30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7810" marR="5080" indent="-1449705">
              <a:lnSpc>
                <a:spcPct val="100000"/>
              </a:lnSpc>
              <a:spcBef>
                <a:spcPts val="105"/>
              </a:spcBef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9454" y="3456178"/>
            <a:ext cx="3031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FF0000"/>
                </a:solidFill>
                <a:latin typeface="Verdana"/>
                <a:cs typeface="Verdana"/>
              </a:rPr>
              <a:t>Thank</a:t>
            </a:r>
            <a:r>
              <a:rPr sz="4000" b="1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4000" b="1" spc="-25" dirty="0">
                <a:solidFill>
                  <a:srgbClr val="FF0000"/>
                </a:solidFill>
                <a:latin typeface="Verdana"/>
                <a:cs typeface="Verdana"/>
              </a:rPr>
              <a:t>You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641" y="6277248"/>
            <a:ext cx="113220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Verdana"/>
                <a:cs typeface="Verdana"/>
              </a:rPr>
              <a:t>Zeroth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Review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7810" marR="5080" indent="-1449705">
              <a:lnSpc>
                <a:spcPct val="100000"/>
              </a:lnSpc>
              <a:spcBef>
                <a:spcPts val="105"/>
              </a:spcBef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2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0000"/>
                </a:solidFill>
                <a:latin typeface="Verdana"/>
                <a:cs typeface="Verdana"/>
              </a:rPr>
              <a:t>Problem</a:t>
            </a:r>
            <a:r>
              <a:rPr sz="3200" b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FF0000"/>
                </a:solidFill>
                <a:latin typeface="Verdana"/>
                <a:cs typeface="Verdana"/>
              </a:rPr>
              <a:t>Statement</a:t>
            </a:r>
            <a:r>
              <a:rPr sz="3200" b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FF0000"/>
                </a:solidFill>
                <a:latin typeface="Verdana"/>
                <a:cs typeface="Verdana"/>
              </a:rPr>
              <a:t>and</a:t>
            </a:r>
            <a:r>
              <a:rPr sz="3200" b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Verdana"/>
                <a:cs typeface="Verdana"/>
              </a:rPr>
              <a:t>Motivation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644" y="1948941"/>
            <a:ext cx="20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CC0000"/>
                </a:solidFill>
                <a:latin typeface="Times New Roman"/>
                <a:cs typeface="Times New Roman"/>
              </a:rPr>
              <a:t>□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4582" y="1994916"/>
            <a:ext cx="10050780" cy="3371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  <a:tabLst>
                <a:tab pos="1618615" algn="l"/>
                <a:tab pos="1952625" algn="l"/>
                <a:tab pos="3200400" algn="l"/>
                <a:tab pos="4378960" algn="l"/>
                <a:tab pos="4814570" algn="l"/>
                <a:tab pos="5957570" algn="l"/>
                <a:tab pos="7920990" algn="l"/>
              </a:tabLst>
            </a:pPr>
            <a:r>
              <a:rPr sz="2400" spc="-10" dirty="0">
                <a:latin typeface="Times New Roman"/>
                <a:cs typeface="Times New Roman"/>
              </a:rPr>
              <a:t>Developing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software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solution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manage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billing,income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tracking,expense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6482" y="2415552"/>
            <a:ext cx="10088880" cy="337185"/>
          </a:xfrm>
          <a:custGeom>
            <a:avLst/>
            <a:gdLst/>
            <a:ahLst/>
            <a:cxnLst/>
            <a:rect l="l" t="t" r="r" b="b"/>
            <a:pathLst>
              <a:path w="10088880" h="337185">
                <a:moveTo>
                  <a:pt x="4267187" y="0"/>
                </a:moveTo>
                <a:lnTo>
                  <a:pt x="4267187" y="0"/>
                </a:lnTo>
                <a:lnTo>
                  <a:pt x="0" y="0"/>
                </a:lnTo>
                <a:lnTo>
                  <a:pt x="0" y="336791"/>
                </a:lnTo>
                <a:lnTo>
                  <a:pt x="4267187" y="336791"/>
                </a:lnTo>
                <a:lnTo>
                  <a:pt x="4267187" y="0"/>
                </a:lnTo>
                <a:close/>
              </a:path>
              <a:path w="10088880" h="337185">
                <a:moveTo>
                  <a:pt x="6810743" y="0"/>
                </a:moveTo>
                <a:lnTo>
                  <a:pt x="6810743" y="0"/>
                </a:lnTo>
                <a:lnTo>
                  <a:pt x="4267200" y="0"/>
                </a:lnTo>
                <a:lnTo>
                  <a:pt x="4267200" y="336791"/>
                </a:lnTo>
                <a:lnTo>
                  <a:pt x="6810743" y="336791"/>
                </a:lnTo>
                <a:lnTo>
                  <a:pt x="6810743" y="0"/>
                </a:lnTo>
                <a:close/>
              </a:path>
              <a:path w="10088880" h="337185">
                <a:moveTo>
                  <a:pt x="10088880" y="0"/>
                </a:moveTo>
                <a:lnTo>
                  <a:pt x="10088880" y="0"/>
                </a:lnTo>
                <a:lnTo>
                  <a:pt x="6810756" y="0"/>
                </a:lnTo>
                <a:lnTo>
                  <a:pt x="6810756" y="336791"/>
                </a:lnTo>
                <a:lnTo>
                  <a:pt x="10088880" y="336791"/>
                </a:lnTo>
                <a:lnTo>
                  <a:pt x="100888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6482" y="2836163"/>
            <a:ext cx="6079490" cy="337185"/>
          </a:xfrm>
          <a:custGeom>
            <a:avLst/>
            <a:gdLst/>
            <a:ahLst/>
            <a:cxnLst/>
            <a:rect l="l" t="t" r="r" b="b"/>
            <a:pathLst>
              <a:path w="6079490" h="337185">
                <a:moveTo>
                  <a:pt x="1917179" y="0"/>
                </a:moveTo>
                <a:lnTo>
                  <a:pt x="1845564" y="0"/>
                </a:lnTo>
                <a:lnTo>
                  <a:pt x="0" y="0"/>
                </a:lnTo>
                <a:lnTo>
                  <a:pt x="0" y="336804"/>
                </a:lnTo>
                <a:lnTo>
                  <a:pt x="1845564" y="336804"/>
                </a:lnTo>
                <a:lnTo>
                  <a:pt x="1917179" y="336804"/>
                </a:lnTo>
                <a:lnTo>
                  <a:pt x="1917179" y="0"/>
                </a:lnTo>
                <a:close/>
              </a:path>
              <a:path w="6079490" h="337185">
                <a:moveTo>
                  <a:pt x="4267187" y="0"/>
                </a:moveTo>
                <a:lnTo>
                  <a:pt x="4194048" y="0"/>
                </a:lnTo>
                <a:lnTo>
                  <a:pt x="3057144" y="0"/>
                </a:lnTo>
                <a:lnTo>
                  <a:pt x="2985516" y="0"/>
                </a:lnTo>
                <a:lnTo>
                  <a:pt x="1917192" y="0"/>
                </a:lnTo>
                <a:lnTo>
                  <a:pt x="1917192" y="336804"/>
                </a:lnTo>
                <a:lnTo>
                  <a:pt x="2985516" y="336804"/>
                </a:lnTo>
                <a:lnTo>
                  <a:pt x="3057144" y="336804"/>
                </a:lnTo>
                <a:lnTo>
                  <a:pt x="4194048" y="336804"/>
                </a:lnTo>
                <a:lnTo>
                  <a:pt x="4267187" y="336804"/>
                </a:lnTo>
                <a:lnTo>
                  <a:pt x="4267187" y="0"/>
                </a:lnTo>
                <a:close/>
              </a:path>
              <a:path w="6079490" h="337185">
                <a:moveTo>
                  <a:pt x="6003023" y="0"/>
                </a:moveTo>
                <a:lnTo>
                  <a:pt x="4783836" y="0"/>
                </a:lnTo>
                <a:lnTo>
                  <a:pt x="4707636" y="0"/>
                </a:lnTo>
                <a:lnTo>
                  <a:pt x="4267200" y="0"/>
                </a:lnTo>
                <a:lnTo>
                  <a:pt x="4267200" y="336804"/>
                </a:lnTo>
                <a:lnTo>
                  <a:pt x="4707636" y="336804"/>
                </a:lnTo>
                <a:lnTo>
                  <a:pt x="4783836" y="336804"/>
                </a:lnTo>
                <a:lnTo>
                  <a:pt x="6003023" y="336804"/>
                </a:lnTo>
                <a:lnTo>
                  <a:pt x="6003023" y="0"/>
                </a:lnTo>
                <a:close/>
              </a:path>
              <a:path w="6079490" h="337185">
                <a:moveTo>
                  <a:pt x="6079236" y="0"/>
                </a:moveTo>
                <a:lnTo>
                  <a:pt x="6003036" y="0"/>
                </a:lnTo>
                <a:lnTo>
                  <a:pt x="6003036" y="336804"/>
                </a:lnTo>
                <a:lnTo>
                  <a:pt x="6079236" y="336804"/>
                </a:lnTo>
                <a:lnTo>
                  <a:pt x="60792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4036" y="2314783"/>
            <a:ext cx="10042525" cy="8674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  <a:tabLst>
                <a:tab pos="1350645" algn="l"/>
                <a:tab pos="2012314" algn="l"/>
                <a:tab pos="2842895" algn="l"/>
                <a:tab pos="4500880" algn="l"/>
                <a:tab pos="5654675" algn="l"/>
                <a:tab pos="6230620" algn="l"/>
                <a:tab pos="6823709" algn="l"/>
                <a:tab pos="7722870" algn="l"/>
                <a:tab pos="8977630" algn="l"/>
              </a:tabLst>
            </a:pPr>
            <a:r>
              <a:rPr sz="2400" spc="-10" dirty="0">
                <a:latin typeface="Times New Roman"/>
                <a:cs typeface="Times New Roman"/>
              </a:rPr>
              <a:t>reporting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daily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expenditure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logging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lodge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business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ensuring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dirty="0">
                <a:latin typeface="Times New Roman"/>
                <a:cs typeface="Times New Roman"/>
              </a:rPr>
              <a:t>comprehensive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financial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oversight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efficiency.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95718" y="2836164"/>
            <a:ext cx="76200" cy="337185"/>
          </a:xfrm>
          <a:custGeom>
            <a:avLst/>
            <a:gdLst/>
            <a:ahLst/>
            <a:cxnLst/>
            <a:rect l="l" t="t" r="r" b="b"/>
            <a:pathLst>
              <a:path w="76200" h="337185">
                <a:moveTo>
                  <a:pt x="76200" y="0"/>
                </a:moveTo>
                <a:lnTo>
                  <a:pt x="0" y="0"/>
                </a:lnTo>
                <a:lnTo>
                  <a:pt x="0" y="336803"/>
                </a:lnTo>
                <a:lnTo>
                  <a:pt x="76200" y="336803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</a:t>
            </a:r>
            <a:r>
              <a:rPr spc="-30" dirty="0"/>
              <a:t> </a:t>
            </a:r>
            <a:r>
              <a:rPr spc="-10" dirty="0"/>
              <a:t>Review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7810" marR="5080" indent="-1449705">
              <a:lnSpc>
                <a:spcPct val="100000"/>
              </a:lnSpc>
              <a:spcBef>
                <a:spcPts val="105"/>
              </a:spcBef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pPr marL="135255">
                <a:lnSpc>
                  <a:spcPct val="100000"/>
                </a:lnSpc>
                <a:spcBef>
                  <a:spcPts val="105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3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F0000"/>
                </a:solidFill>
                <a:latin typeface="Verdana"/>
                <a:cs typeface="Verdana"/>
              </a:rPr>
              <a:t>Objectives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6482" y="1978151"/>
            <a:ext cx="9951720" cy="3613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  <a:tabLst>
                <a:tab pos="1638300" algn="l"/>
                <a:tab pos="3021965" algn="l"/>
                <a:tab pos="4439920" algn="l"/>
                <a:tab pos="5925820" algn="l"/>
                <a:tab pos="7075170" algn="l"/>
                <a:tab pos="8138795" algn="l"/>
                <a:tab pos="8777605" algn="l"/>
              </a:tabLst>
            </a:pPr>
            <a:r>
              <a:rPr sz="2400" dirty="0">
                <a:solidFill>
                  <a:srgbClr val="FF0000"/>
                </a:solidFill>
                <a:latin typeface="SimSun-ExtB"/>
                <a:cs typeface="SimSun-ExtB"/>
              </a:rPr>
              <a:t>❏</a:t>
            </a:r>
            <a:r>
              <a:rPr sz="2400" spc="370" dirty="0">
                <a:solidFill>
                  <a:srgbClr val="FF0000"/>
                </a:solidFill>
                <a:latin typeface="SimSun-ExtB"/>
                <a:cs typeface="SimSun-ExtB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Ensure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Accurate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Financial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Tracking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Provide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precise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real-</a:t>
            </a:r>
            <a:r>
              <a:rPr sz="2400" spc="-20" dirty="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6482" y="2339363"/>
            <a:ext cx="9950450" cy="3371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  <a:tabLst>
                <a:tab pos="1487170" algn="l"/>
                <a:tab pos="1875789" algn="l"/>
                <a:tab pos="2882265" algn="l"/>
                <a:tab pos="3988435" algn="l"/>
                <a:tab pos="4565015" algn="l"/>
                <a:tab pos="5800725" algn="l"/>
                <a:tab pos="6172835" algn="l"/>
                <a:tab pos="7456170" algn="l"/>
                <a:tab pos="8303259" algn="l"/>
                <a:tab pos="8877935" algn="l"/>
              </a:tabLst>
            </a:pPr>
            <a:r>
              <a:rPr sz="2400" spc="-10" dirty="0">
                <a:latin typeface="Times New Roman"/>
                <a:cs typeface="Times New Roman"/>
              </a:rPr>
              <a:t>monitoring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billing,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income,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expenses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minimize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errors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enhance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6482" y="2705100"/>
            <a:ext cx="2428240" cy="3371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financial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oversight.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6482" y="3227832"/>
            <a:ext cx="9951720" cy="3619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  <a:tabLst>
                <a:tab pos="5035550" algn="l"/>
              </a:tabLst>
            </a:pPr>
            <a:r>
              <a:rPr sz="2400" dirty="0">
                <a:solidFill>
                  <a:srgbClr val="FF0000"/>
                </a:solidFill>
                <a:latin typeface="SimSun-ExtB"/>
                <a:cs typeface="SimSun-ExtB"/>
              </a:rPr>
              <a:t>❏</a:t>
            </a:r>
            <a:r>
              <a:rPr sz="2400" spc="225" dirty="0">
                <a:solidFill>
                  <a:srgbClr val="FF0000"/>
                </a:solidFill>
                <a:latin typeface="SimSun-ExtB"/>
                <a:cs typeface="SimSun-ExtB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Streamline</a:t>
            </a:r>
            <a:r>
              <a:rPr sz="2400" b="1" spc="1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Financial</a:t>
            </a:r>
            <a:r>
              <a:rPr sz="2400" b="1" spc="1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Operations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	Automate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integrate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billing,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income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6482" y="3589315"/>
            <a:ext cx="9950450" cy="3365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  <a:tabLst>
                <a:tab pos="1226820" algn="l"/>
                <a:tab pos="1818005" algn="l"/>
                <a:tab pos="2953385" algn="l"/>
                <a:tab pos="4223385" algn="l"/>
                <a:tab pos="5544820" algn="l"/>
                <a:tab pos="5933440" algn="l"/>
                <a:tab pos="7099300" algn="l"/>
                <a:tab pos="8470900" algn="l"/>
                <a:tab pos="9062720" algn="l"/>
              </a:tabLst>
            </a:pPr>
            <a:r>
              <a:rPr sz="2400" spc="-10" dirty="0">
                <a:latin typeface="Times New Roman"/>
                <a:cs typeface="Times New Roman"/>
              </a:rPr>
              <a:t>tracking,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expense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reporting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processes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improve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efficiency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reduce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6482" y="3954779"/>
            <a:ext cx="1798320" cy="3371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5"/>
              </a:lnSpc>
            </a:pPr>
            <a:r>
              <a:rPr sz="2400" dirty="0">
                <a:latin typeface="Times New Roman"/>
                <a:cs typeface="Times New Roman"/>
              </a:rPr>
              <a:t>manual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effort.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16482" y="4477511"/>
            <a:ext cx="9875520" cy="337185"/>
          </a:xfrm>
          <a:custGeom>
            <a:avLst/>
            <a:gdLst/>
            <a:ahLst/>
            <a:cxnLst/>
            <a:rect l="l" t="t" r="r" b="b"/>
            <a:pathLst>
              <a:path w="9875520" h="337185">
                <a:moveTo>
                  <a:pt x="1621523" y="0"/>
                </a:moveTo>
                <a:lnTo>
                  <a:pt x="484632" y="0"/>
                </a:lnTo>
                <a:lnTo>
                  <a:pt x="304800" y="0"/>
                </a:lnTo>
                <a:lnTo>
                  <a:pt x="304800" y="9144"/>
                </a:lnTo>
                <a:lnTo>
                  <a:pt x="0" y="9144"/>
                </a:lnTo>
                <a:lnTo>
                  <a:pt x="0" y="313944"/>
                </a:lnTo>
                <a:lnTo>
                  <a:pt x="304800" y="313944"/>
                </a:lnTo>
                <a:lnTo>
                  <a:pt x="304800" y="336804"/>
                </a:lnTo>
                <a:lnTo>
                  <a:pt x="484632" y="336804"/>
                </a:lnTo>
                <a:lnTo>
                  <a:pt x="1621523" y="336804"/>
                </a:lnTo>
                <a:lnTo>
                  <a:pt x="1621523" y="0"/>
                </a:lnTo>
                <a:close/>
              </a:path>
              <a:path w="9875520" h="337185">
                <a:moveTo>
                  <a:pt x="5625071" y="0"/>
                </a:moveTo>
                <a:lnTo>
                  <a:pt x="5625071" y="0"/>
                </a:lnTo>
                <a:lnTo>
                  <a:pt x="1621536" y="0"/>
                </a:lnTo>
                <a:lnTo>
                  <a:pt x="1621536" y="336804"/>
                </a:lnTo>
                <a:lnTo>
                  <a:pt x="5625071" y="336804"/>
                </a:lnTo>
                <a:lnTo>
                  <a:pt x="5625071" y="0"/>
                </a:lnTo>
                <a:close/>
              </a:path>
              <a:path w="9875520" h="337185">
                <a:moveTo>
                  <a:pt x="7648943" y="0"/>
                </a:moveTo>
                <a:lnTo>
                  <a:pt x="7469124" y="0"/>
                </a:lnTo>
                <a:lnTo>
                  <a:pt x="5625084" y="0"/>
                </a:lnTo>
                <a:lnTo>
                  <a:pt x="5625084" y="336804"/>
                </a:lnTo>
                <a:lnTo>
                  <a:pt x="7469124" y="336804"/>
                </a:lnTo>
                <a:lnTo>
                  <a:pt x="7648943" y="336804"/>
                </a:lnTo>
                <a:lnTo>
                  <a:pt x="7648943" y="0"/>
                </a:lnTo>
                <a:close/>
              </a:path>
              <a:path w="9875520" h="337185">
                <a:moveTo>
                  <a:pt x="9875520" y="0"/>
                </a:moveTo>
                <a:lnTo>
                  <a:pt x="8269224" y="0"/>
                </a:lnTo>
                <a:lnTo>
                  <a:pt x="8089392" y="0"/>
                </a:lnTo>
                <a:lnTo>
                  <a:pt x="7648956" y="0"/>
                </a:lnTo>
                <a:lnTo>
                  <a:pt x="7648956" y="336804"/>
                </a:lnTo>
                <a:lnTo>
                  <a:pt x="8089392" y="336804"/>
                </a:lnTo>
                <a:lnTo>
                  <a:pt x="8269224" y="336804"/>
                </a:lnTo>
                <a:lnTo>
                  <a:pt x="9875520" y="336804"/>
                </a:lnTo>
                <a:lnTo>
                  <a:pt x="9875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16482" y="4432172"/>
            <a:ext cx="9950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801495" algn="l"/>
                <a:tab pos="3199130" algn="l"/>
                <a:tab pos="4785995" algn="l"/>
                <a:tab pos="5625465" algn="l"/>
                <a:tab pos="7649845" algn="l"/>
                <a:tab pos="8270240" algn="l"/>
              </a:tabLst>
            </a:pPr>
            <a:r>
              <a:rPr sz="2400" dirty="0">
                <a:solidFill>
                  <a:srgbClr val="FF0000"/>
                </a:solidFill>
                <a:latin typeface="SimSun-ExtB"/>
                <a:cs typeface="SimSun-ExtB"/>
              </a:rPr>
              <a:t>❏</a:t>
            </a:r>
            <a:r>
              <a:rPr sz="2400" spc="204" dirty="0">
                <a:solidFill>
                  <a:srgbClr val="FF0000"/>
                </a:solidFill>
                <a:latin typeface="SimSun-ExtB"/>
                <a:cs typeface="SimSun-ExtB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Enhance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Financial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Reporting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Offer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comprehensive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customizable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192002" y="4477511"/>
            <a:ext cx="74930" cy="337185"/>
          </a:xfrm>
          <a:custGeom>
            <a:avLst/>
            <a:gdLst/>
            <a:ahLst/>
            <a:cxnLst/>
            <a:rect l="l" t="t" r="r" b="b"/>
            <a:pathLst>
              <a:path w="74929" h="337185">
                <a:moveTo>
                  <a:pt x="74675" y="0"/>
                </a:moveTo>
                <a:lnTo>
                  <a:pt x="0" y="0"/>
                </a:lnTo>
                <a:lnTo>
                  <a:pt x="0" y="336804"/>
                </a:lnTo>
                <a:lnTo>
                  <a:pt x="74675" y="336804"/>
                </a:lnTo>
                <a:lnTo>
                  <a:pt x="746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16482" y="4838700"/>
            <a:ext cx="8121650" cy="3371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5"/>
              </a:lnSpc>
            </a:pPr>
            <a:r>
              <a:rPr sz="2400" dirty="0">
                <a:latin typeface="Times New Roman"/>
                <a:cs typeface="Times New Roman"/>
              </a:rPr>
              <a:t>reports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facilitate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decision-making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financial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planning.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</a:t>
            </a:r>
            <a:r>
              <a:rPr spc="-30" dirty="0"/>
              <a:t> </a:t>
            </a:r>
            <a:r>
              <a:rPr spc="-10" dirty="0"/>
              <a:t>Review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7810" marR="5080" indent="-1449705">
              <a:lnSpc>
                <a:spcPct val="100000"/>
              </a:lnSpc>
              <a:spcBef>
                <a:spcPts val="105"/>
              </a:spcBef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pPr marL="135255">
                <a:lnSpc>
                  <a:spcPct val="100000"/>
                </a:lnSpc>
                <a:spcBef>
                  <a:spcPts val="105"/>
                </a:spcBef>
              </a:pPr>
              <a:t>3</a:t>
            </a:fld>
            <a:endParaRPr spc="-50" dirty="0"/>
          </a:p>
        </p:txBody>
      </p:sp>
      <p:sp>
        <p:nvSpPr>
          <p:cNvPr id="13" name="object 13"/>
          <p:cNvSpPr txBox="1"/>
          <p:nvPr/>
        </p:nvSpPr>
        <p:spPr>
          <a:xfrm>
            <a:off x="1316482" y="5378170"/>
            <a:ext cx="9951720" cy="3371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5"/>
              </a:lnSpc>
              <a:tabLst>
                <a:tab pos="548640" algn="l"/>
                <a:tab pos="4318000" algn="l"/>
              </a:tabLst>
            </a:pPr>
            <a:r>
              <a:rPr sz="2400" spc="-50" dirty="0">
                <a:solidFill>
                  <a:srgbClr val="FF0000"/>
                </a:solidFill>
                <a:latin typeface="SimSun-ExtB"/>
                <a:cs typeface="SimSun-ExtB"/>
              </a:rPr>
              <a:t>❏</a:t>
            </a:r>
            <a:r>
              <a:rPr sz="2400" dirty="0">
                <a:solidFill>
                  <a:srgbClr val="FF0000"/>
                </a:solidFill>
                <a:latin typeface="SimSun-ExtB"/>
                <a:cs typeface="SimSun-ExtB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Improve</a:t>
            </a:r>
            <a:r>
              <a:rPr sz="2400" b="1" spc="3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User</a:t>
            </a:r>
            <a:r>
              <a:rPr sz="2400" b="1" spc="3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Experience: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intuitive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user-</a:t>
            </a:r>
            <a:r>
              <a:rPr sz="2400" dirty="0">
                <a:latin typeface="Times New Roman"/>
                <a:cs typeface="Times New Roman"/>
              </a:rPr>
              <a:t>friendly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interfaces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6482" y="5798794"/>
            <a:ext cx="8208645" cy="3371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5"/>
              </a:lnSpc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guests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alike,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leading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engagement.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2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F0000"/>
                </a:solidFill>
                <a:latin typeface="Verdana"/>
                <a:cs typeface="Verdana"/>
              </a:rPr>
              <a:t>Abstract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0844" y="1775205"/>
            <a:ext cx="20955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CC0000"/>
                </a:solidFill>
                <a:latin typeface="Times New Roman"/>
                <a:cs typeface="Times New Roman"/>
              </a:rPr>
              <a:t>□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CC0000"/>
                </a:solidFill>
                <a:latin typeface="Times New Roman"/>
                <a:cs typeface="Times New Roman"/>
              </a:rPr>
              <a:t>□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CC0000"/>
                </a:solidFill>
                <a:latin typeface="Times New Roman"/>
                <a:cs typeface="Times New Roman"/>
              </a:rPr>
              <a:t>□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04289" y="1821179"/>
          <a:ext cx="10101579" cy="3260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2025"/>
                <a:gridCol w="871854"/>
                <a:gridCol w="1350645"/>
                <a:gridCol w="4377055"/>
              </a:tblGrid>
              <a:tr h="351155">
                <a:tc gridSpan="4">
                  <a:txBody>
                    <a:bodyPr/>
                    <a:lstStyle/>
                    <a:p>
                      <a:pPr>
                        <a:lnSpc>
                          <a:spcPts val="2620"/>
                        </a:lnSpc>
                        <a:tabLst>
                          <a:tab pos="1510030" algn="l"/>
                          <a:tab pos="2433955" algn="l"/>
                          <a:tab pos="2783205" algn="l"/>
                          <a:tab pos="4840605" algn="l"/>
                          <a:tab pos="6117590" algn="l"/>
                          <a:tab pos="7886065" algn="l"/>
                          <a:tab pos="8943340" algn="l"/>
                        </a:tabLst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"InnFolio"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offers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comprehensive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management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designed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5125">
                <a:tc gridSpan="4">
                  <a:txBody>
                    <a:bodyPr/>
                    <a:lstStyle/>
                    <a:p>
                      <a:pPr>
                        <a:lnSpc>
                          <a:spcPts val="273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specifically</a:t>
                      </a:r>
                      <a:r>
                        <a:rPr sz="24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4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hospitality</a:t>
                      </a:r>
                      <a:r>
                        <a:rPr sz="24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businesses,</a:t>
                      </a:r>
                      <a:r>
                        <a:rPr sz="24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addressing</a:t>
                      </a:r>
                      <a:r>
                        <a:rPr sz="2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industry's</a:t>
                      </a:r>
                      <a:r>
                        <a:rPr sz="24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sz="24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4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efficient,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ts val="273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unified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operations.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5760">
                <a:tc gridSpan="4">
                  <a:txBody>
                    <a:bodyPr/>
                    <a:lstStyle/>
                    <a:p>
                      <a:pPr>
                        <a:lnSpc>
                          <a:spcPts val="273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40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leverages</a:t>
                      </a:r>
                      <a:r>
                        <a:rPr sz="24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advanced</a:t>
                      </a:r>
                      <a:r>
                        <a:rPr sz="24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LSTM</a:t>
                      </a:r>
                      <a:r>
                        <a:rPr sz="24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sz="24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24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algorithms</a:t>
                      </a:r>
                      <a:r>
                        <a:rPr sz="240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4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automate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5125">
                <a:tc gridSpan="4">
                  <a:txBody>
                    <a:bodyPr/>
                    <a:lstStyle/>
                    <a:p>
                      <a:pPr>
                        <a:lnSpc>
                          <a:spcPts val="2735"/>
                        </a:lnSpc>
                        <a:tabLst>
                          <a:tab pos="605155" algn="l"/>
                          <a:tab pos="1833245" algn="l"/>
                          <a:tab pos="2609215" algn="l"/>
                          <a:tab pos="3331845" algn="l"/>
                          <a:tab pos="3750945" algn="l"/>
                          <a:tab pos="4785995" algn="l"/>
                          <a:tab pos="5846445" algn="l"/>
                          <a:tab pos="7085965" algn="l"/>
                          <a:tab pos="7689215" algn="l"/>
                          <a:tab pos="8835390" algn="l"/>
                        </a:tabLst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tasks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such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billing,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income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tracking,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expense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reporting,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5125">
                <a:tc gridSpan="3">
                  <a:txBody>
                    <a:bodyPr/>
                    <a:lstStyle/>
                    <a:p>
                      <a:pPr>
                        <a:lnSpc>
                          <a:spcPts val="273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reducing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manual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effort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minimizing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errors.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5760">
                <a:tc gridSpan="4">
                  <a:txBody>
                    <a:bodyPr/>
                    <a:lstStyle/>
                    <a:p>
                      <a:pPr>
                        <a:lnSpc>
                          <a:spcPts val="2735"/>
                        </a:lnSpc>
                        <a:tabLst>
                          <a:tab pos="484505" algn="l"/>
                          <a:tab pos="1798320" algn="l"/>
                          <a:tab pos="3025140" algn="l"/>
                          <a:tab pos="3662045" algn="l"/>
                          <a:tab pos="4772025" algn="l"/>
                          <a:tab pos="5342255" algn="l"/>
                          <a:tab pos="6687820" algn="l"/>
                          <a:tab pos="7840345" algn="l"/>
                          <a:tab pos="8343265" algn="l"/>
                        </a:tabLst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providing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real-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analysis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predictive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insights,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system</a:t>
                      </a:r>
                      <a:r>
                        <a:rPr sz="2400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offers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5760">
                <a:tc gridSpan="4">
                  <a:txBody>
                    <a:bodyPr/>
                    <a:lstStyle/>
                    <a:p>
                      <a:pPr>
                        <a:lnSpc>
                          <a:spcPts val="2735"/>
                        </a:lnSpc>
                        <a:tabLst>
                          <a:tab pos="1185545" algn="l"/>
                          <a:tab pos="2472055" algn="l"/>
                          <a:tab pos="3903345" algn="l"/>
                          <a:tab pos="5172710" algn="l"/>
                          <a:tab pos="6084570" algn="l"/>
                          <a:tab pos="8335645" algn="l"/>
                          <a:tab pos="8996680" algn="l"/>
                        </a:tabLst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detailed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oversight,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enabling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better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decision-making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strategic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1155">
                <a:tc gridSpan="2">
                  <a:txBody>
                    <a:bodyPr/>
                    <a:lstStyle/>
                    <a:p>
                      <a:pPr>
                        <a:lnSpc>
                          <a:spcPts val="266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planning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hospitality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businesses.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47077" y="5189220"/>
            <a:ext cx="76200" cy="337185"/>
          </a:xfrm>
          <a:custGeom>
            <a:avLst/>
            <a:gdLst/>
            <a:ahLst/>
            <a:cxnLst/>
            <a:rect l="l" t="t" r="r" b="b"/>
            <a:pathLst>
              <a:path w="76200" h="337185">
                <a:moveTo>
                  <a:pt x="76200" y="0"/>
                </a:moveTo>
                <a:lnTo>
                  <a:pt x="0" y="0"/>
                </a:lnTo>
                <a:lnTo>
                  <a:pt x="0" y="336803"/>
                </a:lnTo>
                <a:lnTo>
                  <a:pt x="76200" y="336803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</a:t>
            </a:r>
            <a:r>
              <a:rPr spc="-30" dirty="0"/>
              <a:t> </a:t>
            </a:r>
            <a:r>
              <a:rPr spc="-10" dirty="0"/>
              <a:t>Review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7810" marR="5080" indent="-1449705">
              <a:lnSpc>
                <a:spcPct val="100000"/>
              </a:lnSpc>
              <a:spcBef>
                <a:spcPts val="105"/>
              </a:spcBef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pPr marL="135255">
                <a:lnSpc>
                  <a:spcPct val="100000"/>
                </a:lnSpc>
                <a:spcBef>
                  <a:spcPts val="105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6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Overview</a:t>
            </a:r>
            <a:r>
              <a:rPr spc="-7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Project.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</a:t>
            </a:r>
            <a:r>
              <a:rPr spc="-30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7810" marR="5080" indent="-1449705">
              <a:lnSpc>
                <a:spcPct val="100000"/>
              </a:lnSpc>
              <a:spcBef>
                <a:spcPts val="105"/>
              </a:spcBef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pPr marL="135255">
                <a:lnSpc>
                  <a:spcPct val="100000"/>
                </a:lnSpc>
                <a:spcBef>
                  <a:spcPts val="105"/>
                </a:spcBef>
              </a:pPr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910844" y="1775205"/>
            <a:ext cx="1043559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 algn="just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□"/>
              <a:tabLst>
                <a:tab pos="393700" algn="l"/>
              </a:tabLst>
            </a:pPr>
            <a:r>
              <a:rPr sz="2400" b="1" dirty="0">
                <a:latin typeface="Times New Roman"/>
                <a:cs typeface="Times New Roman"/>
              </a:rPr>
              <a:t>Streamlined</a:t>
            </a:r>
            <a:r>
              <a:rPr sz="2400" b="1" spc="4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Financial</a:t>
            </a:r>
            <a:r>
              <a:rPr sz="2400" b="1" spc="4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Operations:</a:t>
            </a:r>
            <a:r>
              <a:rPr sz="2400" b="1" spc="4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software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efficiently</a:t>
            </a:r>
            <a:r>
              <a:rPr sz="2400" spc="4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manages</a:t>
            </a:r>
            <a:r>
              <a:rPr sz="2400" spc="4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billing, </a:t>
            </a:r>
            <a:r>
              <a:rPr sz="2400" dirty="0">
                <a:latin typeface="Times New Roman"/>
                <a:cs typeface="Times New Roman"/>
              </a:rPr>
              <a:t>income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tracking,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expense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reporting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automation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real-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 </a:t>
            </a:r>
            <a:r>
              <a:rPr sz="2400" dirty="0">
                <a:latin typeface="Times New Roman"/>
                <a:cs typeface="Times New Roman"/>
              </a:rPr>
              <a:t>processing,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ensuring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smooth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financial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operations.</a:t>
            </a:r>
            <a:endParaRPr sz="2400">
              <a:latin typeface="Times New Roman"/>
              <a:cs typeface="Times New Roman"/>
            </a:endParaRPr>
          </a:p>
          <a:p>
            <a:pPr marL="393700" marR="5080" indent="-381000" algn="just">
              <a:lnSpc>
                <a:spcPct val="100000"/>
              </a:lnSpc>
              <a:buClr>
                <a:srgbClr val="CC0000"/>
              </a:buClr>
              <a:buFont typeface="Times New Roman"/>
              <a:buChar char="□"/>
              <a:tabLst>
                <a:tab pos="393700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User-</a:t>
            </a:r>
            <a:r>
              <a:rPr sz="2400" b="1" dirty="0">
                <a:latin typeface="Times New Roman"/>
                <a:cs typeface="Times New Roman"/>
              </a:rPr>
              <a:t>Friendly</a:t>
            </a:r>
            <a:r>
              <a:rPr sz="2400" b="1" spc="33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Interface:</a:t>
            </a:r>
            <a:r>
              <a:rPr sz="2400" b="1" spc="32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32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32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intuitive</a:t>
            </a:r>
            <a:r>
              <a:rPr sz="2400" spc="32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interface</a:t>
            </a:r>
            <a:r>
              <a:rPr sz="2400" spc="32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20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comprehensive </a:t>
            </a:r>
            <a:r>
              <a:rPr sz="2400" dirty="0">
                <a:latin typeface="Times New Roman"/>
                <a:cs typeface="Times New Roman"/>
              </a:rPr>
              <a:t>reporting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tools,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software</a:t>
            </a:r>
            <a:r>
              <a:rPr sz="2400" spc="4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simplifies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invoicing,</a:t>
            </a:r>
            <a:r>
              <a:rPr sz="2400" spc="4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payment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tracking,</a:t>
            </a:r>
            <a:r>
              <a:rPr sz="2400" spc="4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daily </a:t>
            </a:r>
            <a:r>
              <a:rPr sz="2400" dirty="0">
                <a:latin typeface="Times New Roman"/>
                <a:cs typeface="Times New Roman"/>
              </a:rPr>
              <a:t>expenditure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logging,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manage </a:t>
            </a:r>
            <a:r>
              <a:rPr sz="2400" spc="-10" dirty="0">
                <a:latin typeface="Times New Roman"/>
                <a:cs typeface="Times New Roman"/>
              </a:rPr>
              <a:t>finances.</a:t>
            </a:r>
            <a:endParaRPr sz="2400">
              <a:latin typeface="Times New Roman"/>
              <a:cs typeface="Times New Roman"/>
            </a:endParaRPr>
          </a:p>
          <a:p>
            <a:pPr marL="393700" marR="5715" indent="-381000" algn="just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Microsoft Sans Serif"/>
              <a:buChar char="□"/>
              <a:tabLst>
                <a:tab pos="393700" algn="l"/>
              </a:tabLst>
            </a:pPr>
            <a:r>
              <a:rPr sz="2400" b="1" dirty="0">
                <a:latin typeface="Times New Roman"/>
                <a:cs typeface="Times New Roman"/>
              </a:rPr>
              <a:t>Enhanced</a:t>
            </a:r>
            <a:r>
              <a:rPr sz="2400" b="1" spc="5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Accuracy</a:t>
            </a:r>
            <a:r>
              <a:rPr sz="2400" b="1" spc="5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5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Decision-</a:t>
            </a:r>
            <a:r>
              <a:rPr sz="2400" b="1" dirty="0">
                <a:latin typeface="Times New Roman"/>
                <a:cs typeface="Times New Roman"/>
              </a:rPr>
              <a:t>Making:</a:t>
            </a:r>
            <a:r>
              <a:rPr sz="2400" b="1" spc="5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enhances</a:t>
            </a:r>
            <a:r>
              <a:rPr sz="2400" spc="5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financial </a:t>
            </a:r>
            <a:r>
              <a:rPr sz="2400" dirty="0">
                <a:latin typeface="Times New Roman"/>
                <a:cs typeface="Times New Roman"/>
              </a:rPr>
              <a:t>accuracy</a:t>
            </a:r>
            <a:r>
              <a:rPr sz="2400" spc="26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6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efficiency,</a:t>
            </a:r>
            <a:r>
              <a:rPr sz="2400" spc="26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providing</a:t>
            </a:r>
            <a:r>
              <a:rPr sz="2400" spc="26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actionable</a:t>
            </a:r>
            <a:r>
              <a:rPr sz="2400" spc="26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insights</a:t>
            </a:r>
            <a:r>
              <a:rPr sz="2400" spc="254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26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support</a:t>
            </a:r>
            <a:r>
              <a:rPr sz="2400" spc="265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better </a:t>
            </a:r>
            <a:r>
              <a:rPr sz="2400" dirty="0">
                <a:latin typeface="Times New Roman"/>
                <a:cs typeface="Times New Roman"/>
              </a:rPr>
              <a:t>decision-making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hospitality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businesses.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Literature</a:t>
            </a:r>
            <a:r>
              <a:rPr spc="-30" dirty="0"/>
              <a:t> </a:t>
            </a:r>
            <a:r>
              <a:rPr spc="-10" dirty="0"/>
              <a:t>Survey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</a:t>
            </a:r>
            <a:r>
              <a:rPr spc="-30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7810" marR="5080" indent="-1449705">
              <a:lnSpc>
                <a:spcPct val="100000"/>
              </a:lnSpc>
              <a:spcBef>
                <a:spcPts val="105"/>
              </a:spcBef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pPr marL="135255">
                <a:lnSpc>
                  <a:spcPct val="100000"/>
                </a:lnSpc>
                <a:spcBef>
                  <a:spcPts val="105"/>
                </a:spcBef>
              </a:pPr>
              <a:t>6</a:t>
            </a:fld>
            <a:endParaRPr spc="-5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1727200"/>
          <a:ext cx="10747372" cy="3893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240"/>
                <a:gridCol w="1832610"/>
                <a:gridCol w="2356485"/>
                <a:gridCol w="2258694"/>
                <a:gridCol w="1556384"/>
                <a:gridCol w="1457959"/>
              </a:tblGrid>
              <a:tr h="6521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S.No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71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Author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596900">
                        <a:lnSpc>
                          <a:spcPct val="100000"/>
                        </a:lnSpc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71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Paper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71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Jornal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71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Volume/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Year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7150" marB="0">
                    <a:solidFill>
                      <a:srgbClr val="000000"/>
                    </a:solidFill>
                  </a:tcPr>
                </a:tc>
              </a:tr>
              <a:tr h="1229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96900" marR="5518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Viachaslau Filimonau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75895" marR="85090" algn="just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blockchain</a:t>
                      </a:r>
                      <a:r>
                        <a:rPr sz="1200" spc="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technology</a:t>
                      </a:r>
                      <a:r>
                        <a:rPr sz="1200" spc="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21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scope</a:t>
                      </a:r>
                      <a:r>
                        <a:rPr sz="1200" spc="204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21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sz="1200" spc="21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applicationn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hospitality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Operations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5090" algn="just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Explores</a:t>
                      </a:r>
                      <a:r>
                        <a:rPr sz="1200" spc="24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blockchain's</a:t>
                      </a:r>
                      <a:r>
                        <a:rPr sz="1200" spc="25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benefits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22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challenges</a:t>
                      </a:r>
                      <a:r>
                        <a:rPr sz="1200" spc="22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22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hospitality,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enhancing</a:t>
                      </a:r>
                      <a:r>
                        <a:rPr sz="12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transparency,</a:t>
                      </a:r>
                      <a:r>
                        <a:rPr sz="12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security,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supply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chain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management.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0" dirty="0">
                          <a:latin typeface="Verdana"/>
                          <a:cs typeface="Verdana"/>
                        </a:rPr>
                        <a:t>-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2019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E6E6E6"/>
                    </a:solidFill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0" dirty="0"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Ineˆs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Cruz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5895" marR="5753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International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Journal</a:t>
                      </a:r>
                      <a:r>
                        <a:rPr sz="1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Contemporary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Hospitality Managemen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4455" algn="just"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1390650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Combines</a:t>
                      </a:r>
                      <a:r>
                        <a:rPr sz="1200" spc="14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traditional</a:t>
                      </a:r>
                      <a:r>
                        <a:rPr sz="1200" spc="15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14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new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sz="120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improve</a:t>
                      </a:r>
                      <a:r>
                        <a:rPr sz="1200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decision-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making</a:t>
                      </a:r>
                      <a:r>
                        <a:rPr sz="12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strategic</a:t>
                      </a:r>
                      <a:r>
                        <a:rPr sz="12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planning</a:t>
                      </a:r>
                      <a:r>
                        <a:rPr sz="12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hospitality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performance management.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73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International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Journal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Contemporary Hospitality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2007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0" dirty="0"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96900" marR="169545">
                        <a:lnSpc>
                          <a:spcPct val="1008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Yusaf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H.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Akbar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Andrea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Tracogna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75895" marR="84455"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680720" algn="l"/>
                          <a:tab pos="947419" algn="l"/>
                          <a:tab pos="1273810" algn="l"/>
                          <a:tab pos="1722120" algn="l"/>
                        </a:tabLst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114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sharing</a:t>
                      </a:r>
                      <a:r>
                        <a:rPr sz="1200" spc="12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economy</a:t>
                      </a:r>
                      <a:r>
                        <a:rPr sz="1200" spc="114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12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hotel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industry: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5895" marR="96139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Transaction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cost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theory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platform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4455" algn="just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Examines</a:t>
                      </a:r>
                      <a:r>
                        <a:rPr sz="1200" spc="47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digital</a:t>
                      </a:r>
                      <a:r>
                        <a:rPr sz="1200" spc="484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transaction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systems'</a:t>
                      </a:r>
                      <a:r>
                        <a:rPr sz="1200" spc="35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positive</a:t>
                      </a:r>
                      <a:r>
                        <a:rPr sz="1200" spc="35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impact</a:t>
                      </a:r>
                      <a:r>
                        <a:rPr sz="1200" spc="35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communication,</a:t>
                      </a:r>
                      <a:r>
                        <a:rPr sz="1200" spc="4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efficiency,</a:t>
                      </a:r>
                      <a:r>
                        <a:rPr sz="1200" spc="4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customer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Rivers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State's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hospitality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industry.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35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Innovative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Journal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Human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Resource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2017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Literature</a:t>
            </a:r>
            <a:r>
              <a:rPr spc="-30" dirty="0"/>
              <a:t> </a:t>
            </a:r>
            <a:r>
              <a:rPr spc="-10" dirty="0"/>
              <a:t>Survey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</a:t>
            </a:r>
            <a:r>
              <a:rPr spc="-30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7810" marR="5080" indent="-1449705">
              <a:lnSpc>
                <a:spcPct val="100000"/>
              </a:lnSpc>
              <a:spcBef>
                <a:spcPts val="105"/>
              </a:spcBef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pPr marL="135255">
                <a:lnSpc>
                  <a:spcPct val="100000"/>
                </a:lnSpc>
                <a:spcBef>
                  <a:spcPts val="105"/>
                </a:spcBef>
              </a:pPr>
              <a:t>7</a:t>
            </a:fld>
            <a:endParaRPr spc="-5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1727200"/>
          <a:ext cx="10744198" cy="3756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240"/>
                <a:gridCol w="1820545"/>
                <a:gridCol w="2439035"/>
                <a:gridCol w="1723389"/>
                <a:gridCol w="1465579"/>
                <a:gridCol w="2010410"/>
              </a:tblGrid>
              <a:tr h="6521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S.No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71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Author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596900">
                        <a:lnSpc>
                          <a:spcPct val="100000"/>
                        </a:lnSpc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71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Paper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71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Jornal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71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Volume/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57594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Year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7150" marB="0">
                    <a:solidFill>
                      <a:srgbClr val="000000"/>
                    </a:solidFill>
                  </a:tcPr>
                </a:tc>
              </a:tr>
              <a:tr h="5994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0" dirty="0"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96900" marR="3384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Marianna Sigala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02235" marR="850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Integration</a:t>
                      </a:r>
                      <a:r>
                        <a:rPr sz="1200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customer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relationship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Management</a:t>
                      </a:r>
                      <a:r>
                        <a:rPr sz="1200" spc="13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13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hotel</a:t>
                      </a:r>
                      <a:r>
                        <a:rPr sz="1200" spc="13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operations: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managerial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operational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330835" algn="just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discusses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integrating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Customer Relationship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E6E6E6"/>
                    </a:solidFill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0" dirty="0">
                          <a:latin typeface="Verdana"/>
                          <a:cs typeface="Verdana"/>
                        </a:rPr>
                        <a:t>2005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solidFill>
                      <a:srgbClr val="E6E6E6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implications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Management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(CRM)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Communication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Technology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(ICT)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improve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customer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retention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satisfaction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36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hotel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industry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</a:tr>
              <a:tr h="4171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0" dirty="0">
                          <a:latin typeface="Verdana"/>
                          <a:cs typeface="Verdana"/>
                        </a:rPr>
                        <a:t>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Prof.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Sam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Otamiri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235" marR="2508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WORKPLACE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ONLINE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TRANSACTION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835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transaction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systems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impact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communication,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759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20" dirty="0">
                          <a:latin typeface="Verdana"/>
                          <a:cs typeface="Verdana"/>
                        </a:rPr>
                        <a:t>2022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34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ORGANIZATIONAL</a:t>
                      </a:r>
                      <a:r>
                        <a:rPr sz="1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HEALTH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operational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efficiency,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HOSPITALITY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INDUSTRY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customer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service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OPERATORS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RIVERS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STATE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health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Rivers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State's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36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hospitality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industry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51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Existing</a:t>
            </a:r>
            <a:r>
              <a:rPr sz="2800" spc="-135" dirty="0"/>
              <a:t> </a:t>
            </a:r>
            <a:r>
              <a:rPr sz="2800" spc="-10" dirty="0"/>
              <a:t>System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7077" y="1978151"/>
          <a:ext cx="10569575" cy="1794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25"/>
                <a:gridCol w="2132330"/>
                <a:gridCol w="2039620"/>
                <a:gridCol w="1606550"/>
                <a:gridCol w="4476750"/>
              </a:tblGrid>
              <a:tr h="348615">
                <a:tc>
                  <a:txBody>
                    <a:bodyPr/>
                    <a:lstStyle/>
                    <a:p>
                      <a:pPr>
                        <a:lnSpc>
                          <a:spcPts val="2620"/>
                        </a:lnSpc>
                      </a:pPr>
                      <a:r>
                        <a:rPr sz="2400" spc="-50" dirty="0">
                          <a:solidFill>
                            <a:srgbClr val="FF0000"/>
                          </a:solidFill>
                          <a:latin typeface="MS Gothic"/>
                          <a:cs typeface="MS Gothic"/>
                        </a:rPr>
                        <a:t>❏</a:t>
                      </a:r>
                      <a:endParaRPr sz="2400">
                        <a:latin typeface="MS Gothic"/>
                        <a:cs typeface="MS Gothic"/>
                      </a:endParaRPr>
                    </a:p>
                  </a:txBody>
                  <a:tcPr marL="0" marR="0" marT="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216535">
                        <a:lnSpc>
                          <a:spcPts val="2620"/>
                        </a:lnSpc>
                        <a:tabLst>
                          <a:tab pos="1447800" algn="l"/>
                          <a:tab pos="2982595" algn="l"/>
                          <a:tab pos="4688205" algn="l"/>
                          <a:tab pos="5994400" algn="l"/>
                          <a:tab pos="7232015" algn="l"/>
                          <a:tab pos="7887334" algn="l"/>
                          <a:tab pos="8613140" algn="l"/>
                          <a:tab pos="9182735" algn="l"/>
                        </a:tabLst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Manual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Processes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Paper-based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invoices,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receipts,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logs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tracking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576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715"/>
                        </a:lnSpc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transactions.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5760">
                <a:tc gridSpan="5">
                  <a:txBody>
                    <a:bodyPr/>
                    <a:lstStyle/>
                    <a:p>
                      <a:pPr>
                        <a:lnSpc>
                          <a:spcPts val="2755"/>
                        </a:lnSpc>
                        <a:tabLst>
                          <a:tab pos="457200" algn="l"/>
                          <a:tab pos="4535805" algn="l"/>
                        </a:tabLst>
                      </a:pPr>
                      <a:r>
                        <a:rPr sz="2400" spc="-50" dirty="0">
                          <a:solidFill>
                            <a:srgbClr val="FF0000"/>
                          </a:solidFill>
                          <a:latin typeface="SimSun-ExtB"/>
                          <a:cs typeface="SimSun-ExtB"/>
                        </a:rPr>
                        <a:t>❏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SimSun-ExtB"/>
                          <a:cs typeface="SimSun-ExtB"/>
                        </a:rPr>
                        <a:t>	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Generic</a:t>
                      </a:r>
                      <a:r>
                        <a:rPr sz="24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Accounting</a:t>
                      </a:r>
                      <a:r>
                        <a:rPr sz="24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Software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QuickBooks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Excel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spreadsheets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3220">
                <a:tc gridSpan="5">
                  <a:txBody>
                    <a:bodyPr/>
                    <a:lstStyle/>
                    <a:p>
                      <a:pPr>
                        <a:lnSpc>
                          <a:spcPts val="2715"/>
                        </a:lnSpc>
                        <a:tabLst>
                          <a:tab pos="521334" algn="l"/>
                          <a:tab pos="1885314" algn="l"/>
                          <a:tab pos="3141345" algn="l"/>
                          <a:tab pos="3931920" algn="l"/>
                          <a:tab pos="4639310" algn="l"/>
                          <a:tab pos="5666740" algn="l"/>
                          <a:tab pos="7536815" algn="l"/>
                          <a:tab pos="8600440" algn="l"/>
                          <a:tab pos="9710420" algn="l"/>
                          <a:tab pos="10113010" algn="l"/>
                        </a:tabLst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managing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finances,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often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limited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customization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options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specific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1155">
                <a:tc gridSpan="2">
                  <a:txBody>
                    <a:bodyPr/>
                    <a:lstStyle/>
                    <a:p>
                      <a:pPr>
                        <a:lnSpc>
                          <a:spcPts val="266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hospitality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industry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47077" y="3959351"/>
            <a:ext cx="10483850" cy="337185"/>
          </a:xfrm>
          <a:custGeom>
            <a:avLst/>
            <a:gdLst/>
            <a:ahLst/>
            <a:cxnLst/>
            <a:rect l="l" t="t" r="r" b="b"/>
            <a:pathLst>
              <a:path w="10483850" h="337185">
                <a:moveTo>
                  <a:pt x="469379" y="0"/>
                </a:moveTo>
                <a:lnTo>
                  <a:pt x="304800" y="0"/>
                </a:lnTo>
                <a:lnTo>
                  <a:pt x="304800" y="9144"/>
                </a:lnTo>
                <a:lnTo>
                  <a:pt x="0" y="9144"/>
                </a:lnTo>
                <a:lnTo>
                  <a:pt x="0" y="313944"/>
                </a:lnTo>
                <a:lnTo>
                  <a:pt x="304800" y="313944"/>
                </a:lnTo>
                <a:lnTo>
                  <a:pt x="304800" y="336804"/>
                </a:lnTo>
                <a:lnTo>
                  <a:pt x="469379" y="336804"/>
                </a:lnTo>
                <a:lnTo>
                  <a:pt x="469379" y="0"/>
                </a:lnTo>
                <a:close/>
              </a:path>
              <a:path w="10483850" h="337185">
                <a:moveTo>
                  <a:pt x="10483609" y="0"/>
                </a:moveTo>
                <a:lnTo>
                  <a:pt x="10483609" y="0"/>
                </a:lnTo>
                <a:lnTo>
                  <a:pt x="469404" y="0"/>
                </a:lnTo>
                <a:lnTo>
                  <a:pt x="469404" y="336804"/>
                </a:lnTo>
                <a:lnTo>
                  <a:pt x="10483609" y="336804"/>
                </a:lnTo>
                <a:lnTo>
                  <a:pt x="104836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7077" y="3913708"/>
            <a:ext cx="105600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977640" algn="l"/>
              </a:tabLst>
            </a:pPr>
            <a:r>
              <a:rPr sz="2400" dirty="0">
                <a:solidFill>
                  <a:srgbClr val="FF0000"/>
                </a:solidFill>
                <a:latin typeface="SimSun-ExtB"/>
                <a:cs typeface="SimSun-ExtB"/>
              </a:rPr>
              <a:t>❏</a:t>
            </a:r>
            <a:r>
              <a:rPr sz="2400" spc="55" dirty="0">
                <a:solidFill>
                  <a:srgbClr val="FF0000"/>
                </a:solidFill>
                <a:latin typeface="SimSun-ExtB"/>
                <a:cs typeface="SimSun-ExtB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Multiple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Disparate</a:t>
            </a:r>
            <a:r>
              <a:rPr sz="2400" b="1" spc="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Tools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	Separate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tools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functions,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billing,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30685" y="3959352"/>
            <a:ext cx="76200" cy="337185"/>
          </a:xfrm>
          <a:custGeom>
            <a:avLst/>
            <a:gdLst/>
            <a:ahLst/>
            <a:cxnLst/>
            <a:rect l="l" t="t" r="r" b="b"/>
            <a:pathLst>
              <a:path w="76200" h="337185">
                <a:moveTo>
                  <a:pt x="76200" y="0"/>
                </a:moveTo>
                <a:lnTo>
                  <a:pt x="0" y="0"/>
                </a:lnTo>
                <a:lnTo>
                  <a:pt x="0" y="336804"/>
                </a:lnTo>
                <a:lnTo>
                  <a:pt x="76200" y="336804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7077" y="4320540"/>
            <a:ext cx="9025255" cy="3371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5"/>
              </a:lnSpc>
            </a:pPr>
            <a:r>
              <a:rPr sz="2400" dirty="0">
                <a:latin typeface="Times New Roman"/>
                <a:cs typeface="Times New Roman"/>
              </a:rPr>
              <a:t>expense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tracking,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reporting,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leading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fragmented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management.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</a:t>
            </a:r>
            <a:r>
              <a:rPr spc="-30" dirty="0"/>
              <a:t> </a:t>
            </a:r>
            <a:r>
              <a:rPr spc="-10" dirty="0"/>
              <a:t>Review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7810" marR="5080" indent="-1449705">
              <a:lnSpc>
                <a:spcPct val="100000"/>
              </a:lnSpc>
              <a:spcBef>
                <a:spcPts val="105"/>
              </a:spcBef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pPr marL="135255">
                <a:lnSpc>
                  <a:spcPct val="100000"/>
                </a:lnSpc>
                <a:spcBef>
                  <a:spcPts val="105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Drawback</a:t>
            </a:r>
            <a:r>
              <a:rPr spc="-6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Existing</a:t>
            </a:r>
            <a:r>
              <a:rPr spc="-95" dirty="0"/>
              <a:t> </a:t>
            </a:r>
            <a:r>
              <a:rPr spc="-10" dirty="0"/>
              <a:t>System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</a:t>
            </a:r>
            <a:r>
              <a:rPr spc="-30" dirty="0"/>
              <a:t> </a:t>
            </a:r>
            <a:r>
              <a:rPr spc="-10" dirty="0"/>
              <a:t>Review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7810" marR="5080" indent="-1449705">
              <a:lnSpc>
                <a:spcPct val="100000"/>
              </a:lnSpc>
              <a:spcBef>
                <a:spcPts val="105"/>
              </a:spcBef>
            </a:pPr>
            <a:r>
              <a:rPr dirty="0"/>
              <a:t>Department</a:t>
            </a:r>
            <a:r>
              <a:rPr spc="-5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pPr marL="135255">
                <a:lnSpc>
                  <a:spcPct val="100000"/>
                </a:lnSpc>
                <a:spcBef>
                  <a:spcPts val="105"/>
                </a:spcBef>
              </a:pPr>
              <a:t>9</a:t>
            </a:fld>
            <a:endParaRPr spc="-5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7077" y="1978151"/>
          <a:ext cx="10557509" cy="1428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5550"/>
                <a:gridCol w="6791959"/>
              </a:tblGrid>
              <a:tr h="348615">
                <a:tc gridSpan="2">
                  <a:txBody>
                    <a:bodyPr/>
                    <a:lstStyle/>
                    <a:p>
                      <a:pPr>
                        <a:lnSpc>
                          <a:spcPts val="2620"/>
                        </a:lnSpc>
                        <a:tabLst>
                          <a:tab pos="1350010" algn="l"/>
                          <a:tab pos="1795145" algn="l"/>
                          <a:tab pos="3560445" algn="l"/>
                          <a:tab pos="4225925" algn="l"/>
                          <a:tab pos="4824095" algn="l"/>
                          <a:tab pos="5269230" algn="l"/>
                          <a:tab pos="6473190" algn="l"/>
                          <a:tab pos="7660640" algn="l"/>
                          <a:tab pos="8445500" algn="l"/>
                          <a:tab pos="9260840" algn="l"/>
                          <a:tab pos="10246995" algn="l"/>
                        </a:tabLst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MS Gothic"/>
                          <a:cs typeface="MS Gothic"/>
                        </a:rPr>
                        <a:t>❏</a:t>
                      </a:r>
                      <a:r>
                        <a:rPr sz="2400" spc="310" dirty="0">
                          <a:solidFill>
                            <a:srgbClr val="FF0000"/>
                          </a:solidFill>
                          <a:latin typeface="MS Gothic"/>
                          <a:cs typeface="MS Gothic"/>
                        </a:rPr>
                        <a:t> </a:t>
                      </a:r>
                      <a:r>
                        <a:rPr sz="2400" b="1" spc="-20" dirty="0">
                          <a:latin typeface="Times New Roman"/>
                          <a:cs typeface="Times New Roman"/>
                        </a:rPr>
                        <a:t>Lack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Integration: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multiple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separate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tools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often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results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in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3220">
                <a:tc gridSpan="2">
                  <a:txBody>
                    <a:bodyPr/>
                    <a:lstStyle/>
                    <a:p>
                      <a:pPr>
                        <a:lnSpc>
                          <a:spcPts val="27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fragmented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data,</a:t>
                      </a:r>
                      <a:r>
                        <a:rPr sz="24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making</a:t>
                      </a:r>
                      <a:r>
                        <a:rPr sz="24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2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challenging</a:t>
                      </a:r>
                      <a:r>
                        <a:rPr sz="24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4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obtain</a:t>
                      </a:r>
                      <a:r>
                        <a:rPr sz="2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comprehensive</a:t>
                      </a:r>
                      <a:r>
                        <a:rPr sz="24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view</a:t>
                      </a:r>
                      <a:r>
                        <a:rPr sz="2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4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lodge's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65125">
                <a:tc gridSpan="2">
                  <a:txBody>
                    <a:bodyPr/>
                    <a:lstStyle/>
                    <a:p>
                      <a:pPr>
                        <a:lnSpc>
                          <a:spcPts val="2735"/>
                        </a:lnSpc>
                        <a:tabLst>
                          <a:tab pos="1214755" algn="l"/>
                          <a:tab pos="2131695" algn="l"/>
                          <a:tab pos="2821305" algn="l"/>
                          <a:tab pos="3477895" algn="l"/>
                          <a:tab pos="3880485" algn="l"/>
                          <a:tab pos="5346700" algn="l"/>
                          <a:tab pos="5918200" algn="l"/>
                          <a:tab pos="6572250" algn="l"/>
                          <a:tab pos="6957695" algn="l"/>
                          <a:tab pos="8747125" algn="l"/>
                          <a:tab pos="9335135" algn="l"/>
                        </a:tabLst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status.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lack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integration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lead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inefficiencies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increased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1155">
                <a:tc>
                  <a:txBody>
                    <a:bodyPr/>
                    <a:lstStyle/>
                    <a:p>
                      <a:pPr>
                        <a:lnSpc>
                          <a:spcPts val="266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chances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inconsistency.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47077" y="3593591"/>
            <a:ext cx="10558780" cy="3619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  <a:tabLst>
                <a:tab pos="1592580" algn="l"/>
                <a:tab pos="2354580" algn="l"/>
                <a:tab pos="3253740" algn="l"/>
                <a:tab pos="3881754" algn="l"/>
                <a:tab pos="5000625" algn="l"/>
                <a:tab pos="6066155" algn="l"/>
                <a:tab pos="7371080" algn="l"/>
                <a:tab pos="7945120" algn="l"/>
                <a:tab pos="9622155" algn="l"/>
              </a:tabLst>
            </a:pPr>
            <a:r>
              <a:rPr sz="2400" dirty="0">
                <a:solidFill>
                  <a:srgbClr val="FF0000"/>
                </a:solidFill>
                <a:latin typeface="MS Gothic"/>
                <a:cs typeface="MS Gothic"/>
              </a:rPr>
              <a:t>❏</a:t>
            </a:r>
            <a:r>
              <a:rPr sz="2400" spc="-120" dirty="0">
                <a:solidFill>
                  <a:srgbClr val="FF0000"/>
                </a:solidFill>
                <a:latin typeface="MS Gothic"/>
                <a:cs typeface="MS Gothic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Manual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latin typeface="Times New Roman"/>
                <a:cs typeface="Times New Roman"/>
              </a:rPr>
              <a:t>Data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Entry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and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Errors: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Manual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processes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spreadsheets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require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077" y="3955058"/>
            <a:ext cx="10560050" cy="3365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significant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entry,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time-</a:t>
            </a:r>
            <a:r>
              <a:rPr sz="2400" dirty="0">
                <a:latin typeface="Times New Roman"/>
                <a:cs typeface="Times New Roman"/>
              </a:rPr>
              <a:t>consuming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prone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human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error.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Mistakes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7077" y="4320540"/>
            <a:ext cx="9150350" cy="3371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5"/>
              </a:lnSpc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entry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inaccurate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financial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reports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decision-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making.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871</Words>
  <Application>Microsoft Office PowerPoint</Application>
  <PresentationFormat>Custom</PresentationFormat>
  <Paragraphs>185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Department of Artificial Intelligence and Datascience</vt:lpstr>
      <vt:lpstr>Problem Statement and Motivation</vt:lpstr>
      <vt:lpstr>Objectives</vt:lpstr>
      <vt:lpstr>Abstract</vt:lpstr>
      <vt:lpstr>Introduction and Overview of the Project.</vt:lpstr>
      <vt:lpstr>Literature Survey</vt:lpstr>
      <vt:lpstr>Literature Survey</vt:lpstr>
      <vt:lpstr>Existing System</vt:lpstr>
      <vt:lpstr>Drawback of Existing System</vt:lpstr>
      <vt:lpstr>Proposed System</vt:lpstr>
      <vt:lpstr>System Architecture</vt:lpstr>
      <vt:lpstr>List of modules</vt:lpstr>
      <vt:lpstr>References.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Datascience</dc:title>
  <dc:creator>ASUS</dc:creator>
  <cp:lastModifiedBy>ASUS</cp:lastModifiedBy>
  <cp:revision>1</cp:revision>
  <dcterms:created xsi:type="dcterms:W3CDTF">2024-09-26T09:50:08Z</dcterms:created>
  <dcterms:modified xsi:type="dcterms:W3CDTF">2024-09-26T10:04:08Z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2024-09-26T00:00:00Z</vt:filetime>
  </property>
  <property fmtid="{D5CDD505-2E9C-101B-9397-08002B2CF9AE}" pid="5" name="Producer">
    <vt:lpwstr>Microsoft® Office PowerPoint® 2007</vt:lpwstr>
  </property>
</Properties>
</file>