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00C3E5-AD5E-4CF2-B8BA-BAEC1C128CEA}">
  <a:tblStyle styleId="{0F00C3E5-AD5E-4CF2-B8BA-BAEC1C128CE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71dc62f29_1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71dc62f29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71dc62f29_1_4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71dc62f29_1_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71dc62f29_1_5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71dc62f29_1_5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8f109c74f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8f109c74f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8f109c74f_0_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8f109c74f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8f109c74f_0_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8f109c74f_0_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8f109c74f_0_1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8f109c74f_0_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8f109c74f_0_2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8f109c74f_0_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8f109c74f_0_2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8f109c74f_0_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8f109c74f_0_3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8f109c74f_0_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8f109c74f_0_3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8f109c74f_0_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71dc62f29_1_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71dc62f29_1_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71dc62f29_1_1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71dc62f29_1_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45007" y="878789"/>
            <a:ext cx="10501985" cy="605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8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717550" y="1727200"/>
            <a:ext cx="10821035" cy="38931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
          <p:cNvSpPr txBox="1"/>
          <p:nvPr>
            <p:ph idx="11" type="ftr"/>
          </p:nvPr>
        </p:nvSpPr>
        <p:spPr>
          <a:xfrm>
            <a:off x="4276725" y="6277248"/>
            <a:ext cx="3571621" cy="3937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0" type="dt"/>
          </p:nvPr>
        </p:nvSpPr>
        <p:spPr>
          <a:xfrm>
            <a:off x="891641" y="6277248"/>
            <a:ext cx="956310" cy="21082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2" type="sldNum"/>
          </p:nvPr>
        </p:nvSpPr>
        <p:spPr>
          <a:xfrm>
            <a:off x="11055350" y="6277248"/>
            <a:ext cx="284479" cy="210820"/>
          </a:xfrm>
          <a:prstGeom prst="rect">
            <a:avLst/>
          </a:prstGeom>
          <a:noFill/>
          <a:ln>
            <a:noFill/>
          </a:ln>
        </p:spPr>
        <p:txBody>
          <a:bodyPr anchorCtr="0" anchor="t" bIns="0" lIns="0" spcFirstLastPara="1" rIns="0" wrap="square" tIns="0">
            <a:spAutoFit/>
          </a:bodyPr>
          <a:lstStyle>
            <a:lvl1pPr indent="0" lvl="0" marL="135255">
              <a:lnSpc>
                <a:spcPct val="100000"/>
              </a:lnSpc>
              <a:spcBef>
                <a:spcPts val="0"/>
              </a:spcBef>
              <a:buNone/>
              <a:defRPr b="0" i="0" sz="1200">
                <a:solidFill>
                  <a:schemeClr val="dk1"/>
                </a:solidFill>
                <a:latin typeface="Verdana"/>
                <a:ea typeface="Verdana"/>
                <a:cs typeface="Verdana"/>
                <a:sym typeface="Verdana"/>
              </a:defRPr>
            </a:lvl1pPr>
            <a:lvl2pPr indent="0" lvl="1" marL="135255">
              <a:lnSpc>
                <a:spcPct val="100000"/>
              </a:lnSpc>
              <a:spcBef>
                <a:spcPts val="0"/>
              </a:spcBef>
              <a:buNone/>
              <a:defRPr b="0" i="0" sz="1200">
                <a:solidFill>
                  <a:schemeClr val="dk1"/>
                </a:solidFill>
                <a:latin typeface="Verdana"/>
                <a:ea typeface="Verdana"/>
                <a:cs typeface="Verdana"/>
                <a:sym typeface="Verdana"/>
              </a:defRPr>
            </a:lvl2pPr>
            <a:lvl3pPr indent="0" lvl="2" marL="135255">
              <a:lnSpc>
                <a:spcPct val="100000"/>
              </a:lnSpc>
              <a:spcBef>
                <a:spcPts val="0"/>
              </a:spcBef>
              <a:buNone/>
              <a:defRPr b="0" i="0" sz="1200">
                <a:solidFill>
                  <a:schemeClr val="dk1"/>
                </a:solidFill>
                <a:latin typeface="Verdana"/>
                <a:ea typeface="Verdana"/>
                <a:cs typeface="Verdana"/>
                <a:sym typeface="Verdana"/>
              </a:defRPr>
            </a:lvl3pPr>
            <a:lvl4pPr indent="0" lvl="3" marL="135255">
              <a:lnSpc>
                <a:spcPct val="100000"/>
              </a:lnSpc>
              <a:spcBef>
                <a:spcPts val="0"/>
              </a:spcBef>
              <a:buNone/>
              <a:defRPr b="0" i="0" sz="1200">
                <a:solidFill>
                  <a:schemeClr val="dk1"/>
                </a:solidFill>
                <a:latin typeface="Verdana"/>
                <a:ea typeface="Verdana"/>
                <a:cs typeface="Verdana"/>
                <a:sym typeface="Verdana"/>
              </a:defRPr>
            </a:lvl4pPr>
            <a:lvl5pPr indent="0" lvl="4" marL="135255">
              <a:lnSpc>
                <a:spcPct val="100000"/>
              </a:lnSpc>
              <a:spcBef>
                <a:spcPts val="0"/>
              </a:spcBef>
              <a:buNone/>
              <a:defRPr b="0" i="0" sz="1200">
                <a:solidFill>
                  <a:schemeClr val="dk1"/>
                </a:solidFill>
                <a:latin typeface="Verdana"/>
                <a:ea typeface="Verdana"/>
                <a:cs typeface="Verdana"/>
                <a:sym typeface="Verdana"/>
              </a:defRPr>
            </a:lvl5pPr>
            <a:lvl6pPr indent="0" lvl="5" marL="135255">
              <a:lnSpc>
                <a:spcPct val="100000"/>
              </a:lnSpc>
              <a:spcBef>
                <a:spcPts val="0"/>
              </a:spcBef>
              <a:buNone/>
              <a:defRPr b="0" i="0" sz="1200">
                <a:solidFill>
                  <a:schemeClr val="dk1"/>
                </a:solidFill>
                <a:latin typeface="Verdana"/>
                <a:ea typeface="Verdana"/>
                <a:cs typeface="Verdana"/>
                <a:sym typeface="Verdana"/>
              </a:defRPr>
            </a:lvl6pPr>
            <a:lvl7pPr indent="0" lvl="6" marL="135255">
              <a:lnSpc>
                <a:spcPct val="100000"/>
              </a:lnSpc>
              <a:spcBef>
                <a:spcPts val="0"/>
              </a:spcBef>
              <a:buNone/>
              <a:defRPr b="0" i="0" sz="1200">
                <a:solidFill>
                  <a:schemeClr val="dk1"/>
                </a:solidFill>
                <a:latin typeface="Verdana"/>
                <a:ea typeface="Verdana"/>
                <a:cs typeface="Verdana"/>
                <a:sym typeface="Verdana"/>
              </a:defRPr>
            </a:lvl7pPr>
            <a:lvl8pPr indent="0" lvl="7" marL="135255">
              <a:lnSpc>
                <a:spcPct val="100000"/>
              </a:lnSpc>
              <a:spcBef>
                <a:spcPts val="0"/>
              </a:spcBef>
              <a:buNone/>
              <a:defRPr b="0" i="0" sz="1200">
                <a:solidFill>
                  <a:schemeClr val="dk1"/>
                </a:solidFill>
                <a:latin typeface="Verdana"/>
                <a:ea typeface="Verdana"/>
                <a:cs typeface="Verdana"/>
                <a:sym typeface="Verdana"/>
              </a:defRPr>
            </a:lvl8pPr>
            <a:lvl9pPr indent="0" lvl="8" marL="135255">
              <a:lnSpc>
                <a:spcPct val="100000"/>
              </a:lnSpc>
              <a:spcBef>
                <a:spcPts val="0"/>
              </a:spcBef>
              <a:buNone/>
              <a:defRPr b="0" i="0" sz="1200">
                <a:solidFill>
                  <a:schemeClr val="dk1"/>
                </a:solidFill>
                <a:latin typeface="Verdana"/>
                <a:ea typeface="Verdana"/>
                <a:cs typeface="Verdana"/>
                <a:sym typeface="Verdana"/>
              </a:defRPr>
            </a:lvl9pPr>
          </a:lstStyle>
          <a:p>
            <a:pPr indent="0" lvl="0" marL="1352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3"/>
          <p:cNvSpPr txBox="1"/>
          <p:nvPr>
            <p:ph type="title"/>
          </p:nvPr>
        </p:nvSpPr>
        <p:spPr>
          <a:xfrm>
            <a:off x="845007" y="878789"/>
            <a:ext cx="10501985" cy="605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8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1" type="ftr"/>
          </p:nvPr>
        </p:nvSpPr>
        <p:spPr>
          <a:xfrm>
            <a:off x="4276725" y="6277248"/>
            <a:ext cx="3571621" cy="3937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891641" y="6277248"/>
            <a:ext cx="956310" cy="21082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2" type="sldNum"/>
          </p:nvPr>
        </p:nvSpPr>
        <p:spPr>
          <a:xfrm>
            <a:off x="11055350" y="6277248"/>
            <a:ext cx="284479" cy="210820"/>
          </a:xfrm>
          <a:prstGeom prst="rect">
            <a:avLst/>
          </a:prstGeom>
          <a:noFill/>
          <a:ln>
            <a:noFill/>
          </a:ln>
        </p:spPr>
        <p:txBody>
          <a:bodyPr anchorCtr="0" anchor="t" bIns="0" lIns="0" spcFirstLastPara="1" rIns="0" wrap="square" tIns="0">
            <a:spAutoFit/>
          </a:bodyPr>
          <a:lstStyle>
            <a:lvl1pPr indent="0" lvl="0" marL="135255">
              <a:lnSpc>
                <a:spcPct val="100000"/>
              </a:lnSpc>
              <a:spcBef>
                <a:spcPts val="0"/>
              </a:spcBef>
              <a:buNone/>
              <a:defRPr b="0" i="0" sz="1200">
                <a:solidFill>
                  <a:schemeClr val="dk1"/>
                </a:solidFill>
                <a:latin typeface="Verdana"/>
                <a:ea typeface="Verdana"/>
                <a:cs typeface="Verdana"/>
                <a:sym typeface="Verdana"/>
              </a:defRPr>
            </a:lvl1pPr>
            <a:lvl2pPr indent="0" lvl="1" marL="135255">
              <a:lnSpc>
                <a:spcPct val="100000"/>
              </a:lnSpc>
              <a:spcBef>
                <a:spcPts val="0"/>
              </a:spcBef>
              <a:buNone/>
              <a:defRPr b="0" i="0" sz="1200">
                <a:solidFill>
                  <a:schemeClr val="dk1"/>
                </a:solidFill>
                <a:latin typeface="Verdana"/>
                <a:ea typeface="Verdana"/>
                <a:cs typeface="Verdana"/>
                <a:sym typeface="Verdana"/>
              </a:defRPr>
            </a:lvl2pPr>
            <a:lvl3pPr indent="0" lvl="2" marL="135255">
              <a:lnSpc>
                <a:spcPct val="100000"/>
              </a:lnSpc>
              <a:spcBef>
                <a:spcPts val="0"/>
              </a:spcBef>
              <a:buNone/>
              <a:defRPr b="0" i="0" sz="1200">
                <a:solidFill>
                  <a:schemeClr val="dk1"/>
                </a:solidFill>
                <a:latin typeface="Verdana"/>
                <a:ea typeface="Verdana"/>
                <a:cs typeface="Verdana"/>
                <a:sym typeface="Verdana"/>
              </a:defRPr>
            </a:lvl3pPr>
            <a:lvl4pPr indent="0" lvl="3" marL="135255">
              <a:lnSpc>
                <a:spcPct val="100000"/>
              </a:lnSpc>
              <a:spcBef>
                <a:spcPts val="0"/>
              </a:spcBef>
              <a:buNone/>
              <a:defRPr b="0" i="0" sz="1200">
                <a:solidFill>
                  <a:schemeClr val="dk1"/>
                </a:solidFill>
                <a:latin typeface="Verdana"/>
                <a:ea typeface="Verdana"/>
                <a:cs typeface="Verdana"/>
                <a:sym typeface="Verdana"/>
              </a:defRPr>
            </a:lvl4pPr>
            <a:lvl5pPr indent="0" lvl="4" marL="135255">
              <a:lnSpc>
                <a:spcPct val="100000"/>
              </a:lnSpc>
              <a:spcBef>
                <a:spcPts val="0"/>
              </a:spcBef>
              <a:buNone/>
              <a:defRPr b="0" i="0" sz="1200">
                <a:solidFill>
                  <a:schemeClr val="dk1"/>
                </a:solidFill>
                <a:latin typeface="Verdana"/>
                <a:ea typeface="Verdana"/>
                <a:cs typeface="Verdana"/>
                <a:sym typeface="Verdana"/>
              </a:defRPr>
            </a:lvl5pPr>
            <a:lvl6pPr indent="0" lvl="5" marL="135255">
              <a:lnSpc>
                <a:spcPct val="100000"/>
              </a:lnSpc>
              <a:spcBef>
                <a:spcPts val="0"/>
              </a:spcBef>
              <a:buNone/>
              <a:defRPr b="0" i="0" sz="1200">
                <a:solidFill>
                  <a:schemeClr val="dk1"/>
                </a:solidFill>
                <a:latin typeface="Verdana"/>
                <a:ea typeface="Verdana"/>
                <a:cs typeface="Verdana"/>
                <a:sym typeface="Verdana"/>
              </a:defRPr>
            </a:lvl6pPr>
            <a:lvl7pPr indent="0" lvl="6" marL="135255">
              <a:lnSpc>
                <a:spcPct val="100000"/>
              </a:lnSpc>
              <a:spcBef>
                <a:spcPts val="0"/>
              </a:spcBef>
              <a:buNone/>
              <a:defRPr b="0" i="0" sz="1200">
                <a:solidFill>
                  <a:schemeClr val="dk1"/>
                </a:solidFill>
                <a:latin typeface="Verdana"/>
                <a:ea typeface="Verdana"/>
                <a:cs typeface="Verdana"/>
                <a:sym typeface="Verdana"/>
              </a:defRPr>
            </a:lvl7pPr>
            <a:lvl8pPr indent="0" lvl="7" marL="135255">
              <a:lnSpc>
                <a:spcPct val="100000"/>
              </a:lnSpc>
              <a:spcBef>
                <a:spcPts val="0"/>
              </a:spcBef>
              <a:buNone/>
              <a:defRPr b="0" i="0" sz="1200">
                <a:solidFill>
                  <a:schemeClr val="dk1"/>
                </a:solidFill>
                <a:latin typeface="Verdana"/>
                <a:ea typeface="Verdana"/>
                <a:cs typeface="Verdana"/>
                <a:sym typeface="Verdana"/>
              </a:defRPr>
            </a:lvl8pPr>
            <a:lvl9pPr indent="0" lvl="8" marL="135255">
              <a:lnSpc>
                <a:spcPct val="100000"/>
              </a:lnSpc>
              <a:spcBef>
                <a:spcPts val="0"/>
              </a:spcBef>
              <a:buNone/>
              <a:defRPr b="0" i="0" sz="1200">
                <a:solidFill>
                  <a:schemeClr val="dk1"/>
                </a:solidFill>
                <a:latin typeface="Verdana"/>
                <a:ea typeface="Verdana"/>
                <a:cs typeface="Verdana"/>
                <a:sym typeface="Verdana"/>
              </a:defRPr>
            </a:lvl9pPr>
          </a:lstStyle>
          <a:p>
            <a:pPr indent="0" lvl="0" marL="1352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4"/>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8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276725" y="6277248"/>
            <a:ext cx="3571621" cy="3937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0" type="dt"/>
          </p:nvPr>
        </p:nvSpPr>
        <p:spPr>
          <a:xfrm>
            <a:off x="891641" y="6277248"/>
            <a:ext cx="956310" cy="21082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2" type="sldNum"/>
          </p:nvPr>
        </p:nvSpPr>
        <p:spPr>
          <a:xfrm>
            <a:off x="11055350" y="6277248"/>
            <a:ext cx="284479" cy="210820"/>
          </a:xfrm>
          <a:prstGeom prst="rect">
            <a:avLst/>
          </a:prstGeom>
          <a:noFill/>
          <a:ln>
            <a:noFill/>
          </a:ln>
        </p:spPr>
        <p:txBody>
          <a:bodyPr anchorCtr="0" anchor="t" bIns="0" lIns="0" spcFirstLastPara="1" rIns="0" wrap="square" tIns="0">
            <a:spAutoFit/>
          </a:bodyPr>
          <a:lstStyle>
            <a:lvl1pPr indent="0" lvl="0" marL="135255">
              <a:lnSpc>
                <a:spcPct val="100000"/>
              </a:lnSpc>
              <a:spcBef>
                <a:spcPts val="0"/>
              </a:spcBef>
              <a:buNone/>
              <a:defRPr b="0" i="0" sz="1200">
                <a:solidFill>
                  <a:schemeClr val="dk1"/>
                </a:solidFill>
                <a:latin typeface="Verdana"/>
                <a:ea typeface="Verdana"/>
                <a:cs typeface="Verdana"/>
                <a:sym typeface="Verdana"/>
              </a:defRPr>
            </a:lvl1pPr>
            <a:lvl2pPr indent="0" lvl="1" marL="135255">
              <a:lnSpc>
                <a:spcPct val="100000"/>
              </a:lnSpc>
              <a:spcBef>
                <a:spcPts val="0"/>
              </a:spcBef>
              <a:buNone/>
              <a:defRPr b="0" i="0" sz="1200">
                <a:solidFill>
                  <a:schemeClr val="dk1"/>
                </a:solidFill>
                <a:latin typeface="Verdana"/>
                <a:ea typeface="Verdana"/>
                <a:cs typeface="Verdana"/>
                <a:sym typeface="Verdana"/>
              </a:defRPr>
            </a:lvl2pPr>
            <a:lvl3pPr indent="0" lvl="2" marL="135255">
              <a:lnSpc>
                <a:spcPct val="100000"/>
              </a:lnSpc>
              <a:spcBef>
                <a:spcPts val="0"/>
              </a:spcBef>
              <a:buNone/>
              <a:defRPr b="0" i="0" sz="1200">
                <a:solidFill>
                  <a:schemeClr val="dk1"/>
                </a:solidFill>
                <a:latin typeface="Verdana"/>
                <a:ea typeface="Verdana"/>
                <a:cs typeface="Verdana"/>
                <a:sym typeface="Verdana"/>
              </a:defRPr>
            </a:lvl3pPr>
            <a:lvl4pPr indent="0" lvl="3" marL="135255">
              <a:lnSpc>
                <a:spcPct val="100000"/>
              </a:lnSpc>
              <a:spcBef>
                <a:spcPts val="0"/>
              </a:spcBef>
              <a:buNone/>
              <a:defRPr b="0" i="0" sz="1200">
                <a:solidFill>
                  <a:schemeClr val="dk1"/>
                </a:solidFill>
                <a:latin typeface="Verdana"/>
                <a:ea typeface="Verdana"/>
                <a:cs typeface="Verdana"/>
                <a:sym typeface="Verdana"/>
              </a:defRPr>
            </a:lvl4pPr>
            <a:lvl5pPr indent="0" lvl="4" marL="135255">
              <a:lnSpc>
                <a:spcPct val="100000"/>
              </a:lnSpc>
              <a:spcBef>
                <a:spcPts val="0"/>
              </a:spcBef>
              <a:buNone/>
              <a:defRPr b="0" i="0" sz="1200">
                <a:solidFill>
                  <a:schemeClr val="dk1"/>
                </a:solidFill>
                <a:latin typeface="Verdana"/>
                <a:ea typeface="Verdana"/>
                <a:cs typeface="Verdana"/>
                <a:sym typeface="Verdana"/>
              </a:defRPr>
            </a:lvl5pPr>
            <a:lvl6pPr indent="0" lvl="5" marL="135255">
              <a:lnSpc>
                <a:spcPct val="100000"/>
              </a:lnSpc>
              <a:spcBef>
                <a:spcPts val="0"/>
              </a:spcBef>
              <a:buNone/>
              <a:defRPr b="0" i="0" sz="1200">
                <a:solidFill>
                  <a:schemeClr val="dk1"/>
                </a:solidFill>
                <a:latin typeface="Verdana"/>
                <a:ea typeface="Verdana"/>
                <a:cs typeface="Verdana"/>
                <a:sym typeface="Verdana"/>
              </a:defRPr>
            </a:lvl6pPr>
            <a:lvl7pPr indent="0" lvl="6" marL="135255">
              <a:lnSpc>
                <a:spcPct val="100000"/>
              </a:lnSpc>
              <a:spcBef>
                <a:spcPts val="0"/>
              </a:spcBef>
              <a:buNone/>
              <a:defRPr b="0" i="0" sz="1200">
                <a:solidFill>
                  <a:schemeClr val="dk1"/>
                </a:solidFill>
                <a:latin typeface="Verdana"/>
                <a:ea typeface="Verdana"/>
                <a:cs typeface="Verdana"/>
                <a:sym typeface="Verdana"/>
              </a:defRPr>
            </a:lvl7pPr>
            <a:lvl8pPr indent="0" lvl="7" marL="135255">
              <a:lnSpc>
                <a:spcPct val="100000"/>
              </a:lnSpc>
              <a:spcBef>
                <a:spcPts val="0"/>
              </a:spcBef>
              <a:buNone/>
              <a:defRPr b="0" i="0" sz="1200">
                <a:solidFill>
                  <a:schemeClr val="dk1"/>
                </a:solidFill>
                <a:latin typeface="Verdana"/>
                <a:ea typeface="Verdana"/>
                <a:cs typeface="Verdana"/>
                <a:sym typeface="Verdana"/>
              </a:defRPr>
            </a:lvl8pPr>
            <a:lvl9pPr indent="0" lvl="8" marL="135255">
              <a:lnSpc>
                <a:spcPct val="100000"/>
              </a:lnSpc>
              <a:spcBef>
                <a:spcPts val="0"/>
              </a:spcBef>
              <a:buNone/>
              <a:defRPr b="0" i="0" sz="1200">
                <a:solidFill>
                  <a:schemeClr val="dk1"/>
                </a:solidFill>
                <a:latin typeface="Verdana"/>
                <a:ea typeface="Verdana"/>
                <a:cs typeface="Verdana"/>
                <a:sym typeface="Verdana"/>
              </a:defRPr>
            </a:lvl9pPr>
          </a:lstStyle>
          <a:p>
            <a:pPr indent="0" lvl="0" marL="1352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type="title"/>
          </p:nvPr>
        </p:nvSpPr>
        <p:spPr>
          <a:xfrm>
            <a:off x="845007" y="878789"/>
            <a:ext cx="10501985" cy="605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8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4276725" y="6277248"/>
            <a:ext cx="3571621" cy="3937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0" type="dt"/>
          </p:nvPr>
        </p:nvSpPr>
        <p:spPr>
          <a:xfrm>
            <a:off x="891641" y="6277248"/>
            <a:ext cx="956310" cy="21082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2" type="sldNum"/>
          </p:nvPr>
        </p:nvSpPr>
        <p:spPr>
          <a:xfrm>
            <a:off x="11055350" y="6277248"/>
            <a:ext cx="284479" cy="210820"/>
          </a:xfrm>
          <a:prstGeom prst="rect">
            <a:avLst/>
          </a:prstGeom>
          <a:noFill/>
          <a:ln>
            <a:noFill/>
          </a:ln>
        </p:spPr>
        <p:txBody>
          <a:bodyPr anchorCtr="0" anchor="t" bIns="0" lIns="0" spcFirstLastPara="1" rIns="0" wrap="square" tIns="0">
            <a:spAutoFit/>
          </a:bodyPr>
          <a:lstStyle>
            <a:lvl1pPr indent="0" lvl="0" marL="135255">
              <a:lnSpc>
                <a:spcPct val="100000"/>
              </a:lnSpc>
              <a:spcBef>
                <a:spcPts val="0"/>
              </a:spcBef>
              <a:buNone/>
              <a:defRPr b="0" i="0" sz="1200">
                <a:solidFill>
                  <a:schemeClr val="dk1"/>
                </a:solidFill>
                <a:latin typeface="Verdana"/>
                <a:ea typeface="Verdana"/>
                <a:cs typeface="Verdana"/>
                <a:sym typeface="Verdana"/>
              </a:defRPr>
            </a:lvl1pPr>
            <a:lvl2pPr indent="0" lvl="1" marL="135255">
              <a:lnSpc>
                <a:spcPct val="100000"/>
              </a:lnSpc>
              <a:spcBef>
                <a:spcPts val="0"/>
              </a:spcBef>
              <a:buNone/>
              <a:defRPr b="0" i="0" sz="1200">
                <a:solidFill>
                  <a:schemeClr val="dk1"/>
                </a:solidFill>
                <a:latin typeface="Verdana"/>
                <a:ea typeface="Verdana"/>
                <a:cs typeface="Verdana"/>
                <a:sym typeface="Verdana"/>
              </a:defRPr>
            </a:lvl2pPr>
            <a:lvl3pPr indent="0" lvl="2" marL="135255">
              <a:lnSpc>
                <a:spcPct val="100000"/>
              </a:lnSpc>
              <a:spcBef>
                <a:spcPts val="0"/>
              </a:spcBef>
              <a:buNone/>
              <a:defRPr b="0" i="0" sz="1200">
                <a:solidFill>
                  <a:schemeClr val="dk1"/>
                </a:solidFill>
                <a:latin typeface="Verdana"/>
                <a:ea typeface="Verdana"/>
                <a:cs typeface="Verdana"/>
                <a:sym typeface="Verdana"/>
              </a:defRPr>
            </a:lvl3pPr>
            <a:lvl4pPr indent="0" lvl="3" marL="135255">
              <a:lnSpc>
                <a:spcPct val="100000"/>
              </a:lnSpc>
              <a:spcBef>
                <a:spcPts val="0"/>
              </a:spcBef>
              <a:buNone/>
              <a:defRPr b="0" i="0" sz="1200">
                <a:solidFill>
                  <a:schemeClr val="dk1"/>
                </a:solidFill>
                <a:latin typeface="Verdana"/>
                <a:ea typeface="Verdana"/>
                <a:cs typeface="Verdana"/>
                <a:sym typeface="Verdana"/>
              </a:defRPr>
            </a:lvl4pPr>
            <a:lvl5pPr indent="0" lvl="4" marL="135255">
              <a:lnSpc>
                <a:spcPct val="100000"/>
              </a:lnSpc>
              <a:spcBef>
                <a:spcPts val="0"/>
              </a:spcBef>
              <a:buNone/>
              <a:defRPr b="0" i="0" sz="1200">
                <a:solidFill>
                  <a:schemeClr val="dk1"/>
                </a:solidFill>
                <a:latin typeface="Verdana"/>
                <a:ea typeface="Verdana"/>
                <a:cs typeface="Verdana"/>
                <a:sym typeface="Verdana"/>
              </a:defRPr>
            </a:lvl5pPr>
            <a:lvl6pPr indent="0" lvl="5" marL="135255">
              <a:lnSpc>
                <a:spcPct val="100000"/>
              </a:lnSpc>
              <a:spcBef>
                <a:spcPts val="0"/>
              </a:spcBef>
              <a:buNone/>
              <a:defRPr b="0" i="0" sz="1200">
                <a:solidFill>
                  <a:schemeClr val="dk1"/>
                </a:solidFill>
                <a:latin typeface="Verdana"/>
                <a:ea typeface="Verdana"/>
                <a:cs typeface="Verdana"/>
                <a:sym typeface="Verdana"/>
              </a:defRPr>
            </a:lvl6pPr>
            <a:lvl7pPr indent="0" lvl="6" marL="135255">
              <a:lnSpc>
                <a:spcPct val="100000"/>
              </a:lnSpc>
              <a:spcBef>
                <a:spcPts val="0"/>
              </a:spcBef>
              <a:buNone/>
              <a:defRPr b="0" i="0" sz="1200">
                <a:solidFill>
                  <a:schemeClr val="dk1"/>
                </a:solidFill>
                <a:latin typeface="Verdana"/>
                <a:ea typeface="Verdana"/>
                <a:cs typeface="Verdana"/>
                <a:sym typeface="Verdana"/>
              </a:defRPr>
            </a:lvl7pPr>
            <a:lvl8pPr indent="0" lvl="7" marL="135255">
              <a:lnSpc>
                <a:spcPct val="100000"/>
              </a:lnSpc>
              <a:spcBef>
                <a:spcPts val="0"/>
              </a:spcBef>
              <a:buNone/>
              <a:defRPr b="0" i="0" sz="1200">
                <a:solidFill>
                  <a:schemeClr val="dk1"/>
                </a:solidFill>
                <a:latin typeface="Verdana"/>
                <a:ea typeface="Verdana"/>
                <a:cs typeface="Verdana"/>
                <a:sym typeface="Verdana"/>
              </a:defRPr>
            </a:lvl8pPr>
            <a:lvl9pPr indent="0" lvl="8" marL="135255">
              <a:lnSpc>
                <a:spcPct val="100000"/>
              </a:lnSpc>
              <a:spcBef>
                <a:spcPts val="0"/>
              </a:spcBef>
              <a:buNone/>
              <a:defRPr b="0" i="0" sz="1200">
                <a:solidFill>
                  <a:schemeClr val="dk1"/>
                </a:solidFill>
                <a:latin typeface="Verdana"/>
                <a:ea typeface="Verdana"/>
                <a:cs typeface="Verdana"/>
                <a:sym typeface="Verdana"/>
              </a:defRPr>
            </a:lvl9pPr>
          </a:lstStyle>
          <a:p>
            <a:pPr indent="0" lvl="0" marL="1352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
          <p:cNvSpPr txBox="1"/>
          <p:nvPr>
            <p:ph idx="11" type="ftr"/>
          </p:nvPr>
        </p:nvSpPr>
        <p:spPr>
          <a:xfrm>
            <a:off x="4276725" y="6277248"/>
            <a:ext cx="3571621" cy="3937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0" type="dt"/>
          </p:nvPr>
        </p:nvSpPr>
        <p:spPr>
          <a:xfrm>
            <a:off x="891641" y="6277248"/>
            <a:ext cx="956310" cy="21082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2" type="sldNum"/>
          </p:nvPr>
        </p:nvSpPr>
        <p:spPr>
          <a:xfrm>
            <a:off x="11055350" y="6277248"/>
            <a:ext cx="284479" cy="210820"/>
          </a:xfrm>
          <a:prstGeom prst="rect">
            <a:avLst/>
          </a:prstGeom>
          <a:noFill/>
          <a:ln>
            <a:noFill/>
          </a:ln>
        </p:spPr>
        <p:txBody>
          <a:bodyPr anchorCtr="0" anchor="t" bIns="0" lIns="0" spcFirstLastPara="1" rIns="0" wrap="square" tIns="0">
            <a:spAutoFit/>
          </a:bodyPr>
          <a:lstStyle>
            <a:lvl1pPr indent="0" lvl="0" marL="135255">
              <a:lnSpc>
                <a:spcPct val="100000"/>
              </a:lnSpc>
              <a:spcBef>
                <a:spcPts val="0"/>
              </a:spcBef>
              <a:buNone/>
              <a:defRPr b="0" i="0" sz="1200">
                <a:solidFill>
                  <a:schemeClr val="dk1"/>
                </a:solidFill>
                <a:latin typeface="Verdana"/>
                <a:ea typeface="Verdana"/>
                <a:cs typeface="Verdana"/>
                <a:sym typeface="Verdana"/>
              </a:defRPr>
            </a:lvl1pPr>
            <a:lvl2pPr indent="0" lvl="1" marL="135255">
              <a:lnSpc>
                <a:spcPct val="100000"/>
              </a:lnSpc>
              <a:spcBef>
                <a:spcPts val="0"/>
              </a:spcBef>
              <a:buNone/>
              <a:defRPr b="0" i="0" sz="1200">
                <a:solidFill>
                  <a:schemeClr val="dk1"/>
                </a:solidFill>
                <a:latin typeface="Verdana"/>
                <a:ea typeface="Verdana"/>
                <a:cs typeface="Verdana"/>
                <a:sym typeface="Verdana"/>
              </a:defRPr>
            </a:lvl2pPr>
            <a:lvl3pPr indent="0" lvl="2" marL="135255">
              <a:lnSpc>
                <a:spcPct val="100000"/>
              </a:lnSpc>
              <a:spcBef>
                <a:spcPts val="0"/>
              </a:spcBef>
              <a:buNone/>
              <a:defRPr b="0" i="0" sz="1200">
                <a:solidFill>
                  <a:schemeClr val="dk1"/>
                </a:solidFill>
                <a:latin typeface="Verdana"/>
                <a:ea typeface="Verdana"/>
                <a:cs typeface="Verdana"/>
                <a:sym typeface="Verdana"/>
              </a:defRPr>
            </a:lvl3pPr>
            <a:lvl4pPr indent="0" lvl="3" marL="135255">
              <a:lnSpc>
                <a:spcPct val="100000"/>
              </a:lnSpc>
              <a:spcBef>
                <a:spcPts val="0"/>
              </a:spcBef>
              <a:buNone/>
              <a:defRPr b="0" i="0" sz="1200">
                <a:solidFill>
                  <a:schemeClr val="dk1"/>
                </a:solidFill>
                <a:latin typeface="Verdana"/>
                <a:ea typeface="Verdana"/>
                <a:cs typeface="Verdana"/>
                <a:sym typeface="Verdana"/>
              </a:defRPr>
            </a:lvl4pPr>
            <a:lvl5pPr indent="0" lvl="4" marL="135255">
              <a:lnSpc>
                <a:spcPct val="100000"/>
              </a:lnSpc>
              <a:spcBef>
                <a:spcPts val="0"/>
              </a:spcBef>
              <a:buNone/>
              <a:defRPr b="0" i="0" sz="1200">
                <a:solidFill>
                  <a:schemeClr val="dk1"/>
                </a:solidFill>
                <a:latin typeface="Verdana"/>
                <a:ea typeface="Verdana"/>
                <a:cs typeface="Verdana"/>
                <a:sym typeface="Verdana"/>
              </a:defRPr>
            </a:lvl5pPr>
            <a:lvl6pPr indent="0" lvl="5" marL="135255">
              <a:lnSpc>
                <a:spcPct val="100000"/>
              </a:lnSpc>
              <a:spcBef>
                <a:spcPts val="0"/>
              </a:spcBef>
              <a:buNone/>
              <a:defRPr b="0" i="0" sz="1200">
                <a:solidFill>
                  <a:schemeClr val="dk1"/>
                </a:solidFill>
                <a:latin typeface="Verdana"/>
                <a:ea typeface="Verdana"/>
                <a:cs typeface="Verdana"/>
                <a:sym typeface="Verdana"/>
              </a:defRPr>
            </a:lvl6pPr>
            <a:lvl7pPr indent="0" lvl="6" marL="135255">
              <a:lnSpc>
                <a:spcPct val="100000"/>
              </a:lnSpc>
              <a:spcBef>
                <a:spcPts val="0"/>
              </a:spcBef>
              <a:buNone/>
              <a:defRPr b="0" i="0" sz="1200">
                <a:solidFill>
                  <a:schemeClr val="dk1"/>
                </a:solidFill>
                <a:latin typeface="Verdana"/>
                <a:ea typeface="Verdana"/>
                <a:cs typeface="Verdana"/>
                <a:sym typeface="Verdana"/>
              </a:defRPr>
            </a:lvl7pPr>
            <a:lvl8pPr indent="0" lvl="7" marL="135255">
              <a:lnSpc>
                <a:spcPct val="100000"/>
              </a:lnSpc>
              <a:spcBef>
                <a:spcPts val="0"/>
              </a:spcBef>
              <a:buNone/>
              <a:defRPr b="0" i="0" sz="1200">
                <a:solidFill>
                  <a:schemeClr val="dk1"/>
                </a:solidFill>
                <a:latin typeface="Verdana"/>
                <a:ea typeface="Verdana"/>
                <a:cs typeface="Verdana"/>
                <a:sym typeface="Verdana"/>
              </a:defRPr>
            </a:lvl8pPr>
            <a:lvl9pPr indent="0" lvl="8" marL="135255">
              <a:lnSpc>
                <a:spcPct val="100000"/>
              </a:lnSpc>
              <a:spcBef>
                <a:spcPts val="0"/>
              </a:spcBef>
              <a:buNone/>
              <a:defRPr b="0" i="0" sz="1200">
                <a:solidFill>
                  <a:schemeClr val="dk1"/>
                </a:solidFill>
                <a:latin typeface="Verdana"/>
                <a:ea typeface="Verdana"/>
                <a:cs typeface="Verdana"/>
                <a:sym typeface="Verdana"/>
              </a:defRPr>
            </a:lvl9pPr>
          </a:lstStyle>
          <a:p>
            <a:pPr indent="0" lvl="0" marL="135255"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1"/>
          <p:cNvSpPr/>
          <p:nvPr/>
        </p:nvSpPr>
        <p:spPr>
          <a:xfrm>
            <a:off x="812800" y="1566862"/>
            <a:ext cx="6207760" cy="109855"/>
          </a:xfrm>
          <a:custGeom>
            <a:rect b="b" l="l" r="r" t="t"/>
            <a:pathLst>
              <a:path extrusionOk="0" h="109855" w="6207759">
                <a:moveTo>
                  <a:pt x="6207379" y="0"/>
                </a:moveTo>
                <a:lnTo>
                  <a:pt x="0" y="0"/>
                </a:lnTo>
                <a:lnTo>
                  <a:pt x="0" y="109537"/>
                </a:lnTo>
                <a:lnTo>
                  <a:pt x="6207379" y="109537"/>
                </a:lnTo>
                <a:lnTo>
                  <a:pt x="6207379" y="0"/>
                </a:lnTo>
                <a:close/>
              </a:path>
            </a:pathLst>
          </a:custGeom>
          <a:solidFill>
            <a:srgbClr val="CC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812800" y="1566862"/>
            <a:ext cx="10610850" cy="109855"/>
          </a:xfrm>
          <a:custGeom>
            <a:rect b="b" l="l" r="r" t="t"/>
            <a:pathLst>
              <a:path extrusionOk="0" h="109855" w="10610850">
                <a:moveTo>
                  <a:pt x="0" y="109537"/>
                </a:moveTo>
                <a:lnTo>
                  <a:pt x="6207379" y="109537"/>
                </a:lnTo>
                <a:lnTo>
                  <a:pt x="6207379" y="0"/>
                </a:lnTo>
                <a:lnTo>
                  <a:pt x="0" y="0"/>
                </a:lnTo>
                <a:lnTo>
                  <a:pt x="0" y="109537"/>
                </a:lnTo>
                <a:close/>
              </a:path>
              <a:path extrusionOk="0" h="109855" w="10610850">
                <a:moveTo>
                  <a:pt x="0" y="63"/>
                </a:moveTo>
                <a:lnTo>
                  <a:pt x="10610850" y="63"/>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812800" y="6172200"/>
            <a:ext cx="10566400" cy="0"/>
          </a:xfrm>
          <a:custGeom>
            <a:rect b="b" l="l" r="r" t="t"/>
            <a:pathLst>
              <a:path extrusionOk="0" h="120000" w="10566400">
                <a:moveTo>
                  <a:pt x="0" y="0"/>
                </a:moveTo>
                <a:lnTo>
                  <a:pt x="10566400"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txBox="1"/>
          <p:nvPr>
            <p:ph type="title"/>
          </p:nvPr>
        </p:nvSpPr>
        <p:spPr>
          <a:xfrm>
            <a:off x="845007" y="878789"/>
            <a:ext cx="10501985" cy="6057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8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17550" y="1727200"/>
            <a:ext cx="10821035" cy="38931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4276725" y="6277248"/>
            <a:ext cx="3571621" cy="3937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0" type="dt"/>
          </p:nvPr>
        </p:nvSpPr>
        <p:spPr>
          <a:xfrm>
            <a:off x="891641" y="6277248"/>
            <a:ext cx="956310" cy="21082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2" type="sldNum"/>
          </p:nvPr>
        </p:nvSpPr>
        <p:spPr>
          <a:xfrm>
            <a:off x="11055350" y="6277248"/>
            <a:ext cx="284479" cy="210820"/>
          </a:xfrm>
          <a:prstGeom prst="rect">
            <a:avLst/>
          </a:prstGeom>
          <a:noFill/>
          <a:ln>
            <a:noFill/>
          </a:ln>
        </p:spPr>
        <p:txBody>
          <a:bodyPr anchorCtr="0" anchor="t" bIns="0" lIns="0" spcFirstLastPara="1" rIns="0" wrap="square" tIns="0">
            <a:spAutoFit/>
          </a:bodyPr>
          <a:lstStyle>
            <a:lvl1pPr indent="0" lvl="0" marL="135255">
              <a:lnSpc>
                <a:spcPct val="100000"/>
              </a:lnSpc>
              <a:spcBef>
                <a:spcPts val="0"/>
              </a:spcBef>
              <a:buNone/>
              <a:defRPr b="0" i="0" sz="1200">
                <a:solidFill>
                  <a:schemeClr val="dk1"/>
                </a:solidFill>
                <a:latin typeface="Verdana"/>
                <a:ea typeface="Verdana"/>
                <a:cs typeface="Verdana"/>
                <a:sym typeface="Verdana"/>
              </a:defRPr>
            </a:lvl1pPr>
            <a:lvl2pPr indent="0" lvl="1" marL="135255">
              <a:lnSpc>
                <a:spcPct val="100000"/>
              </a:lnSpc>
              <a:spcBef>
                <a:spcPts val="0"/>
              </a:spcBef>
              <a:buNone/>
              <a:defRPr b="0" i="0" sz="1200">
                <a:solidFill>
                  <a:schemeClr val="dk1"/>
                </a:solidFill>
                <a:latin typeface="Verdana"/>
                <a:ea typeface="Verdana"/>
                <a:cs typeface="Verdana"/>
                <a:sym typeface="Verdana"/>
              </a:defRPr>
            </a:lvl2pPr>
            <a:lvl3pPr indent="0" lvl="2" marL="135255">
              <a:lnSpc>
                <a:spcPct val="100000"/>
              </a:lnSpc>
              <a:spcBef>
                <a:spcPts val="0"/>
              </a:spcBef>
              <a:buNone/>
              <a:defRPr b="0" i="0" sz="1200">
                <a:solidFill>
                  <a:schemeClr val="dk1"/>
                </a:solidFill>
                <a:latin typeface="Verdana"/>
                <a:ea typeface="Verdana"/>
                <a:cs typeface="Verdana"/>
                <a:sym typeface="Verdana"/>
              </a:defRPr>
            </a:lvl3pPr>
            <a:lvl4pPr indent="0" lvl="3" marL="135255">
              <a:lnSpc>
                <a:spcPct val="100000"/>
              </a:lnSpc>
              <a:spcBef>
                <a:spcPts val="0"/>
              </a:spcBef>
              <a:buNone/>
              <a:defRPr b="0" i="0" sz="1200">
                <a:solidFill>
                  <a:schemeClr val="dk1"/>
                </a:solidFill>
                <a:latin typeface="Verdana"/>
                <a:ea typeface="Verdana"/>
                <a:cs typeface="Verdana"/>
                <a:sym typeface="Verdana"/>
              </a:defRPr>
            </a:lvl4pPr>
            <a:lvl5pPr indent="0" lvl="4" marL="135255">
              <a:lnSpc>
                <a:spcPct val="100000"/>
              </a:lnSpc>
              <a:spcBef>
                <a:spcPts val="0"/>
              </a:spcBef>
              <a:buNone/>
              <a:defRPr b="0" i="0" sz="1200">
                <a:solidFill>
                  <a:schemeClr val="dk1"/>
                </a:solidFill>
                <a:latin typeface="Verdana"/>
                <a:ea typeface="Verdana"/>
                <a:cs typeface="Verdana"/>
                <a:sym typeface="Verdana"/>
              </a:defRPr>
            </a:lvl5pPr>
            <a:lvl6pPr indent="0" lvl="5" marL="135255">
              <a:lnSpc>
                <a:spcPct val="100000"/>
              </a:lnSpc>
              <a:spcBef>
                <a:spcPts val="0"/>
              </a:spcBef>
              <a:buNone/>
              <a:defRPr b="0" i="0" sz="1200">
                <a:solidFill>
                  <a:schemeClr val="dk1"/>
                </a:solidFill>
                <a:latin typeface="Verdana"/>
                <a:ea typeface="Verdana"/>
                <a:cs typeface="Verdana"/>
                <a:sym typeface="Verdana"/>
              </a:defRPr>
            </a:lvl6pPr>
            <a:lvl7pPr indent="0" lvl="6" marL="135255">
              <a:lnSpc>
                <a:spcPct val="100000"/>
              </a:lnSpc>
              <a:spcBef>
                <a:spcPts val="0"/>
              </a:spcBef>
              <a:buNone/>
              <a:defRPr b="0" i="0" sz="1200">
                <a:solidFill>
                  <a:schemeClr val="dk1"/>
                </a:solidFill>
                <a:latin typeface="Verdana"/>
                <a:ea typeface="Verdana"/>
                <a:cs typeface="Verdana"/>
                <a:sym typeface="Verdana"/>
              </a:defRPr>
            </a:lvl7pPr>
            <a:lvl8pPr indent="0" lvl="7" marL="135255">
              <a:lnSpc>
                <a:spcPct val="100000"/>
              </a:lnSpc>
              <a:spcBef>
                <a:spcPts val="0"/>
              </a:spcBef>
              <a:buNone/>
              <a:defRPr b="0" i="0" sz="1200">
                <a:solidFill>
                  <a:schemeClr val="dk1"/>
                </a:solidFill>
                <a:latin typeface="Verdana"/>
                <a:ea typeface="Verdana"/>
                <a:cs typeface="Verdana"/>
                <a:sym typeface="Verdana"/>
              </a:defRPr>
            </a:lvl8pPr>
            <a:lvl9pPr indent="0" lvl="8" marL="135255">
              <a:lnSpc>
                <a:spcPct val="100000"/>
              </a:lnSpc>
              <a:spcBef>
                <a:spcPts val="0"/>
              </a:spcBef>
              <a:buNone/>
              <a:defRPr b="0" i="0" sz="1200">
                <a:solidFill>
                  <a:schemeClr val="dk1"/>
                </a:solidFill>
                <a:latin typeface="Verdana"/>
                <a:ea typeface="Verdana"/>
                <a:cs typeface="Verdana"/>
                <a:sym typeface="Verdana"/>
              </a:defRPr>
            </a:lvl9pPr>
          </a:lstStyle>
          <a:p>
            <a:pPr indent="0" lvl="0" marL="135255"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pic>
        <p:nvPicPr>
          <p:cNvPr id="47" name="Google Shape;47;p7"/>
          <p:cNvPicPr preferRelativeResize="0"/>
          <p:nvPr/>
        </p:nvPicPr>
        <p:blipFill rotWithShape="1">
          <a:blip r:embed="rId3">
            <a:alphaModFix/>
          </a:blip>
          <a:srcRect b="0" l="0" r="0" t="0"/>
          <a:stretch/>
        </p:blipFill>
        <p:spPr>
          <a:xfrm>
            <a:off x="80375" y="152400"/>
            <a:ext cx="12492624" cy="6858000"/>
          </a:xfrm>
          <a:prstGeom prst="rect">
            <a:avLst/>
          </a:prstGeom>
          <a:noFill/>
          <a:ln>
            <a:noFill/>
          </a:ln>
        </p:spPr>
      </p:pic>
      <p:grpSp>
        <p:nvGrpSpPr>
          <p:cNvPr id="48" name="Google Shape;48;p7"/>
          <p:cNvGrpSpPr/>
          <p:nvPr/>
        </p:nvGrpSpPr>
        <p:grpSpPr>
          <a:xfrm>
            <a:off x="914400" y="2393950"/>
            <a:ext cx="10363200" cy="109918"/>
            <a:chOff x="914400" y="2393950"/>
            <a:chExt cx="10363200" cy="109918"/>
          </a:xfrm>
        </p:grpSpPr>
        <p:sp>
          <p:nvSpPr>
            <p:cNvPr id="49" name="Google Shape;49;p7"/>
            <p:cNvSpPr/>
            <p:nvPr/>
          </p:nvSpPr>
          <p:spPr>
            <a:xfrm>
              <a:off x="914400" y="2394013"/>
              <a:ext cx="6404610" cy="109855"/>
            </a:xfrm>
            <a:custGeom>
              <a:rect b="b" l="l" r="r" t="t"/>
              <a:pathLst>
                <a:path extrusionOk="0" h="109855" w="6404609">
                  <a:moveTo>
                    <a:pt x="6404483" y="0"/>
                  </a:moveTo>
                  <a:lnTo>
                    <a:pt x="0" y="0"/>
                  </a:lnTo>
                  <a:lnTo>
                    <a:pt x="0" y="109537"/>
                  </a:lnTo>
                  <a:lnTo>
                    <a:pt x="6404483" y="109537"/>
                  </a:lnTo>
                  <a:lnTo>
                    <a:pt x="6404483" y="0"/>
                  </a:lnTo>
                  <a:close/>
                </a:path>
              </a:pathLst>
            </a:custGeom>
            <a:solidFill>
              <a:srgbClr val="CC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 name="Google Shape;50;p7"/>
            <p:cNvSpPr/>
            <p:nvPr/>
          </p:nvSpPr>
          <p:spPr>
            <a:xfrm>
              <a:off x="914400" y="2393950"/>
              <a:ext cx="10363200" cy="109855"/>
            </a:xfrm>
            <a:custGeom>
              <a:rect b="b" l="l" r="r" t="t"/>
              <a:pathLst>
                <a:path extrusionOk="0" h="109855" w="10363200">
                  <a:moveTo>
                    <a:pt x="0" y="109600"/>
                  </a:moveTo>
                  <a:lnTo>
                    <a:pt x="6404483" y="109600"/>
                  </a:lnTo>
                  <a:lnTo>
                    <a:pt x="6404483" y="63"/>
                  </a:lnTo>
                  <a:lnTo>
                    <a:pt x="0" y="63"/>
                  </a:lnTo>
                  <a:lnTo>
                    <a:pt x="0" y="109600"/>
                  </a:lnTo>
                  <a:close/>
                </a:path>
                <a:path extrusionOk="0" h="109855" w="10363200">
                  <a:moveTo>
                    <a:pt x="0" y="0"/>
                  </a:moveTo>
                  <a:lnTo>
                    <a:pt x="10363200"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51" name="Google Shape;51;p7"/>
          <p:cNvPicPr preferRelativeResize="0"/>
          <p:nvPr/>
        </p:nvPicPr>
        <p:blipFill rotWithShape="1">
          <a:blip r:embed="rId4">
            <a:alphaModFix/>
          </a:blip>
          <a:srcRect b="0" l="0" r="0" t="0"/>
          <a:stretch/>
        </p:blipFill>
        <p:spPr>
          <a:xfrm>
            <a:off x="80383" y="89535"/>
            <a:ext cx="2924175" cy="952500"/>
          </a:xfrm>
          <a:prstGeom prst="rect">
            <a:avLst/>
          </a:prstGeom>
          <a:noFill/>
          <a:ln>
            <a:noFill/>
          </a:ln>
        </p:spPr>
      </p:pic>
      <p:pic>
        <p:nvPicPr>
          <p:cNvPr id="52" name="Google Shape;52;p7"/>
          <p:cNvPicPr preferRelativeResize="0"/>
          <p:nvPr/>
        </p:nvPicPr>
        <p:blipFill rotWithShape="1">
          <a:blip r:embed="rId5">
            <a:alphaModFix/>
          </a:blip>
          <a:srcRect b="0" l="0" r="0" t="0"/>
          <a:stretch/>
        </p:blipFill>
        <p:spPr>
          <a:xfrm>
            <a:off x="11111483" y="64135"/>
            <a:ext cx="1000125" cy="1143000"/>
          </a:xfrm>
          <a:prstGeom prst="rect">
            <a:avLst/>
          </a:prstGeom>
          <a:noFill/>
          <a:ln>
            <a:noFill/>
          </a:ln>
        </p:spPr>
      </p:pic>
      <p:sp>
        <p:nvSpPr>
          <p:cNvPr id="53" name="Google Shape;53;p7"/>
          <p:cNvSpPr txBox="1"/>
          <p:nvPr/>
        </p:nvSpPr>
        <p:spPr>
          <a:xfrm>
            <a:off x="692226" y="3352291"/>
            <a:ext cx="11305500" cy="56940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054"/>
              </a:lnSpc>
              <a:spcBef>
                <a:spcPts val="0"/>
              </a:spcBef>
              <a:spcAft>
                <a:spcPts val="0"/>
              </a:spcAft>
              <a:buNone/>
            </a:pPr>
            <a:r>
              <a:rPr b="1" lang="en-US" sz="3700">
                <a:solidFill>
                  <a:srgbClr val="6F2F9F"/>
                </a:solidFill>
                <a:latin typeface="Times New Roman"/>
                <a:ea typeface="Times New Roman"/>
                <a:cs typeface="Times New Roman"/>
                <a:sym typeface="Times New Roman"/>
              </a:rPr>
              <a:t>InFolio</a:t>
            </a:r>
            <a:r>
              <a:rPr b="1" lang="en-US" sz="3700">
                <a:solidFill>
                  <a:srgbClr val="6F2F9F"/>
                </a:solidFill>
                <a:latin typeface="Times New Roman"/>
                <a:ea typeface="Times New Roman"/>
                <a:cs typeface="Times New Roman"/>
                <a:sym typeface="Times New Roman"/>
              </a:rPr>
              <a:t>: Intelligent Financial Solutions for Enterprises</a:t>
            </a:r>
            <a:endParaRPr sz="3700">
              <a:latin typeface="Times New Roman"/>
              <a:ea typeface="Times New Roman"/>
              <a:cs typeface="Times New Roman"/>
              <a:sym typeface="Times New Roman"/>
            </a:endParaRPr>
          </a:p>
        </p:txBody>
      </p:sp>
      <p:sp>
        <p:nvSpPr>
          <p:cNvPr id="54" name="Google Shape;54;p7"/>
          <p:cNvSpPr txBox="1"/>
          <p:nvPr/>
        </p:nvSpPr>
        <p:spPr>
          <a:xfrm>
            <a:off x="679500" y="5153405"/>
            <a:ext cx="290068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rgbClr val="FF0000"/>
                </a:solidFill>
                <a:latin typeface="Verdana"/>
                <a:ea typeface="Verdana"/>
                <a:cs typeface="Verdana"/>
                <a:sym typeface="Verdana"/>
              </a:rPr>
              <a:t>Guided By Dr.P.Indira priya</a:t>
            </a:r>
            <a:endParaRPr sz="2400">
              <a:latin typeface="Verdana"/>
              <a:ea typeface="Verdana"/>
              <a:cs typeface="Verdana"/>
              <a:sym typeface="Verdana"/>
            </a:endParaRPr>
          </a:p>
        </p:txBody>
      </p:sp>
      <p:sp>
        <p:nvSpPr>
          <p:cNvPr id="55" name="Google Shape;55;p7"/>
          <p:cNvSpPr txBox="1"/>
          <p:nvPr/>
        </p:nvSpPr>
        <p:spPr>
          <a:xfrm>
            <a:off x="679500" y="5910325"/>
            <a:ext cx="1836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FF0000"/>
                </a:solidFill>
                <a:latin typeface="Verdana"/>
                <a:ea typeface="Verdana"/>
                <a:cs typeface="Verdana"/>
                <a:sym typeface="Verdana"/>
              </a:rPr>
              <a:t>Professor</a:t>
            </a:r>
            <a:endParaRPr sz="2400">
              <a:latin typeface="Verdana"/>
              <a:ea typeface="Verdana"/>
              <a:cs typeface="Verdana"/>
              <a:sym typeface="Verdana"/>
            </a:endParaRPr>
          </a:p>
        </p:txBody>
      </p:sp>
      <p:sp>
        <p:nvSpPr>
          <p:cNvPr id="56" name="Google Shape;56;p7"/>
          <p:cNvSpPr txBox="1"/>
          <p:nvPr/>
        </p:nvSpPr>
        <p:spPr>
          <a:xfrm>
            <a:off x="7040118" y="5216397"/>
            <a:ext cx="488823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rgbClr val="FF0000"/>
                </a:solidFill>
                <a:latin typeface="Verdana"/>
                <a:ea typeface="Verdana"/>
                <a:cs typeface="Verdana"/>
                <a:sym typeface="Verdana"/>
              </a:rPr>
              <a:t>Done By A.Karthik(221801023) V.Maiyazhagan(221801032)</a:t>
            </a:r>
            <a:endParaRPr sz="2400">
              <a:latin typeface="Verdana"/>
              <a:ea typeface="Verdana"/>
              <a:cs typeface="Verdana"/>
              <a:sym typeface="Verdana"/>
            </a:endParaRPr>
          </a:p>
        </p:txBody>
      </p:sp>
      <p:sp>
        <p:nvSpPr>
          <p:cNvPr id="57" name="Google Shape;57;p7"/>
          <p:cNvSpPr txBox="1"/>
          <p:nvPr>
            <p:ph type="title"/>
          </p:nvPr>
        </p:nvSpPr>
        <p:spPr>
          <a:xfrm>
            <a:off x="862990" y="1437513"/>
            <a:ext cx="9888900" cy="813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600">
                <a:solidFill>
                  <a:srgbClr val="001F5F"/>
                </a:solidFill>
                <a:latin typeface="Verdana"/>
                <a:ea typeface="Verdana"/>
                <a:cs typeface="Verdana"/>
                <a:sym typeface="Verdana"/>
              </a:rPr>
              <a:t>Department of Artificial Intelligence and</a:t>
            </a:r>
            <a:r>
              <a:rPr b="1" lang="en-US" sz="2600">
                <a:solidFill>
                  <a:srgbClr val="001F5F"/>
                </a:solidFill>
              </a:rPr>
              <a:t> </a:t>
            </a:r>
            <a:r>
              <a:rPr b="1" lang="en-US" sz="2600">
                <a:solidFill>
                  <a:srgbClr val="001F5F"/>
                </a:solidFill>
              </a:rPr>
              <a:t>Data Science</a:t>
            </a:r>
            <a:endParaRPr sz="26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6"/>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Proposed System</a:t>
            </a:r>
            <a:endParaRPr b="1" sz="3200">
              <a:solidFill>
                <a:srgbClr val="FF0000"/>
              </a:solidFill>
            </a:endParaRPr>
          </a:p>
        </p:txBody>
      </p:sp>
      <p:sp>
        <p:nvSpPr>
          <p:cNvPr id="160" name="Google Shape;160;p16"/>
          <p:cNvSpPr/>
          <p:nvPr/>
        </p:nvSpPr>
        <p:spPr>
          <a:xfrm>
            <a:off x="847077" y="1987295"/>
            <a:ext cx="304800" cy="304800"/>
          </a:xfrm>
          <a:custGeom>
            <a:rect b="b" l="l" r="r" t="t"/>
            <a:pathLst>
              <a:path extrusionOk="0" h="304800" w="304800">
                <a:moveTo>
                  <a:pt x="304800" y="0"/>
                </a:moveTo>
                <a:lnTo>
                  <a:pt x="0" y="0"/>
                </a:lnTo>
                <a:lnTo>
                  <a:pt x="0" y="304800"/>
                </a:lnTo>
                <a:lnTo>
                  <a:pt x="304800" y="304800"/>
                </a:lnTo>
                <a:lnTo>
                  <a:pt x="3048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1" name="Google Shape;161;p16"/>
          <p:cNvSpPr txBox="1"/>
          <p:nvPr/>
        </p:nvSpPr>
        <p:spPr>
          <a:xfrm>
            <a:off x="847077" y="1973579"/>
            <a:ext cx="495300" cy="369300"/>
          </a:xfrm>
          <a:prstGeom prst="rect">
            <a:avLst/>
          </a:prstGeom>
          <a:noFill/>
          <a:ln>
            <a:noFill/>
          </a:ln>
        </p:spPr>
        <p:txBody>
          <a:bodyPr anchorCtr="0" anchor="t" bIns="0" lIns="0" spcFirstLastPara="1" rIns="0" wrap="square" tIns="0">
            <a:spAutoFit/>
          </a:bodyPr>
          <a:lstStyle/>
          <a:p>
            <a:pPr indent="0" lvl="0" marL="0" rtl="0" algn="l">
              <a:lnSpc>
                <a:spcPct val="110625"/>
              </a:lnSpc>
              <a:spcBef>
                <a:spcPts val="0"/>
              </a:spcBef>
              <a:spcAft>
                <a:spcPts val="0"/>
              </a:spcAft>
              <a:buNone/>
            </a:pPr>
            <a:r>
              <a:t/>
            </a:r>
            <a:endParaRPr sz="2400">
              <a:latin typeface="MS Gothic"/>
              <a:ea typeface="MS Gothic"/>
              <a:cs typeface="MS Gothic"/>
              <a:sym typeface="MS Gothic"/>
            </a:endParaRPr>
          </a:p>
        </p:txBody>
      </p:sp>
      <p:sp>
        <p:nvSpPr>
          <p:cNvPr id="162" name="Google Shape;162;p16"/>
          <p:cNvSpPr txBox="1"/>
          <p:nvPr/>
        </p:nvSpPr>
        <p:spPr>
          <a:xfrm>
            <a:off x="834644" y="2293441"/>
            <a:ext cx="10524000" cy="382200"/>
          </a:xfrm>
          <a:prstGeom prst="rect">
            <a:avLst/>
          </a:prstGeom>
          <a:noFill/>
          <a:ln>
            <a:noFill/>
          </a:ln>
        </p:spPr>
        <p:txBody>
          <a:bodyPr anchorCtr="0" anchor="t" bIns="0" lIns="0" spcFirstLastPara="1" rIns="0" wrap="square" tIns="12700">
            <a:spAutoFit/>
          </a:bodyPr>
          <a:lstStyle/>
          <a:p>
            <a:pPr indent="0" lvl="0" marL="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
        <p:nvSpPr>
          <p:cNvPr id="163" name="Google Shape;163;p16"/>
          <p:cNvSpPr/>
          <p:nvPr/>
        </p:nvSpPr>
        <p:spPr>
          <a:xfrm>
            <a:off x="847077" y="3602735"/>
            <a:ext cx="304800" cy="304800"/>
          </a:xfrm>
          <a:custGeom>
            <a:rect b="b" l="l" r="r" t="t"/>
            <a:pathLst>
              <a:path extrusionOk="0" h="304800" w="304800">
                <a:moveTo>
                  <a:pt x="304800" y="0"/>
                </a:moveTo>
                <a:lnTo>
                  <a:pt x="0" y="0"/>
                </a:lnTo>
                <a:lnTo>
                  <a:pt x="0" y="304800"/>
                </a:lnTo>
                <a:lnTo>
                  <a:pt x="304800" y="304800"/>
                </a:lnTo>
                <a:lnTo>
                  <a:pt x="3048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6"/>
          <p:cNvSpPr txBox="1"/>
          <p:nvPr/>
        </p:nvSpPr>
        <p:spPr>
          <a:xfrm>
            <a:off x="847077" y="3593591"/>
            <a:ext cx="543000" cy="369300"/>
          </a:xfrm>
          <a:prstGeom prst="rect">
            <a:avLst/>
          </a:prstGeom>
          <a:no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t/>
            </a:r>
            <a:endParaRPr sz="2400">
              <a:latin typeface="SimSun-ExtB"/>
              <a:ea typeface="SimSun-ExtB"/>
              <a:cs typeface="SimSun-ExtB"/>
              <a:sym typeface="SimSun-ExtB"/>
            </a:endParaRPr>
          </a:p>
        </p:txBody>
      </p:sp>
      <p:sp>
        <p:nvSpPr>
          <p:cNvPr id="165" name="Google Shape;165;p16"/>
          <p:cNvSpPr/>
          <p:nvPr/>
        </p:nvSpPr>
        <p:spPr>
          <a:xfrm>
            <a:off x="1151877" y="3593591"/>
            <a:ext cx="238125" cy="337185"/>
          </a:xfrm>
          <a:custGeom>
            <a:rect b="b" l="l" r="r" t="t"/>
            <a:pathLst>
              <a:path extrusionOk="0" h="337185" w="238125">
                <a:moveTo>
                  <a:pt x="237744" y="0"/>
                </a:moveTo>
                <a:lnTo>
                  <a:pt x="0" y="0"/>
                </a:lnTo>
                <a:lnTo>
                  <a:pt x="0" y="336804"/>
                </a:lnTo>
                <a:lnTo>
                  <a:pt x="237744" y="336804"/>
                </a:lnTo>
                <a:lnTo>
                  <a:pt x="23774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16"/>
          <p:cNvSpPr txBox="1"/>
          <p:nvPr/>
        </p:nvSpPr>
        <p:spPr>
          <a:xfrm>
            <a:off x="834644" y="3909136"/>
            <a:ext cx="10522500" cy="382200"/>
          </a:xfrm>
          <a:prstGeom prst="rect">
            <a:avLst/>
          </a:prstGeom>
          <a:noFill/>
          <a:ln>
            <a:noFill/>
          </a:ln>
        </p:spPr>
        <p:txBody>
          <a:bodyPr anchorCtr="0" anchor="t" bIns="0" lIns="0" spcFirstLastPara="1" rIns="0" wrap="square" tIns="12700">
            <a:spAutoFit/>
          </a:bodyPr>
          <a:lstStyle/>
          <a:p>
            <a:pPr indent="0" lvl="0" marL="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
        <p:nvSpPr>
          <p:cNvPr id="167" name="Google Shape;167;p16"/>
          <p:cNvSpPr/>
          <p:nvPr/>
        </p:nvSpPr>
        <p:spPr>
          <a:xfrm>
            <a:off x="847077" y="5218176"/>
            <a:ext cx="304800" cy="304800"/>
          </a:xfrm>
          <a:custGeom>
            <a:rect b="b" l="l" r="r" t="t"/>
            <a:pathLst>
              <a:path extrusionOk="0" h="304800" w="304800">
                <a:moveTo>
                  <a:pt x="304800" y="0"/>
                </a:moveTo>
                <a:lnTo>
                  <a:pt x="0" y="0"/>
                </a:lnTo>
                <a:lnTo>
                  <a:pt x="0" y="304800"/>
                </a:lnTo>
                <a:lnTo>
                  <a:pt x="304800" y="304800"/>
                </a:lnTo>
                <a:lnTo>
                  <a:pt x="3048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8" name="Google Shape;168;p16"/>
          <p:cNvSpPr txBox="1"/>
          <p:nvPr/>
        </p:nvSpPr>
        <p:spPr>
          <a:xfrm>
            <a:off x="847077" y="5204459"/>
            <a:ext cx="591900" cy="369300"/>
          </a:xfrm>
          <a:prstGeom prst="rect">
            <a:avLst/>
          </a:prstGeom>
          <a:noFill/>
          <a:ln>
            <a:noFill/>
          </a:ln>
        </p:spPr>
        <p:txBody>
          <a:bodyPr anchorCtr="0" anchor="t" bIns="0" lIns="0" spcFirstLastPara="1" rIns="0" wrap="square" tIns="0">
            <a:spAutoFit/>
          </a:bodyPr>
          <a:lstStyle/>
          <a:p>
            <a:pPr indent="0" lvl="0" marL="0" rtl="0" algn="l">
              <a:lnSpc>
                <a:spcPct val="110833"/>
              </a:lnSpc>
              <a:spcBef>
                <a:spcPts val="0"/>
              </a:spcBef>
              <a:spcAft>
                <a:spcPts val="0"/>
              </a:spcAft>
              <a:buNone/>
            </a:pPr>
            <a:r>
              <a:t/>
            </a:r>
            <a:endParaRPr sz="2400">
              <a:latin typeface="MS Gothic"/>
              <a:ea typeface="MS Gothic"/>
              <a:cs typeface="MS Gothic"/>
              <a:sym typeface="MS Gothic"/>
            </a:endParaRPr>
          </a:p>
        </p:txBody>
      </p:sp>
      <p:sp>
        <p:nvSpPr>
          <p:cNvPr id="169" name="Google Shape;169;p16"/>
          <p:cNvSpPr/>
          <p:nvPr/>
        </p:nvSpPr>
        <p:spPr>
          <a:xfrm>
            <a:off x="1151877" y="5204459"/>
            <a:ext cx="287020" cy="340360"/>
          </a:xfrm>
          <a:custGeom>
            <a:rect b="b" l="l" r="r" t="t"/>
            <a:pathLst>
              <a:path extrusionOk="0" h="340360" w="287019">
                <a:moveTo>
                  <a:pt x="286512" y="0"/>
                </a:moveTo>
                <a:lnTo>
                  <a:pt x="0" y="0"/>
                </a:lnTo>
                <a:lnTo>
                  <a:pt x="0" y="339851"/>
                </a:lnTo>
                <a:lnTo>
                  <a:pt x="286512" y="339851"/>
                </a:lnTo>
                <a:lnTo>
                  <a:pt x="286512"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16"/>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71" name="Google Shape;171;p16"/>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461770" marR="5080" rtl="0" algn="l">
              <a:lnSpc>
                <a:spcPct val="100000"/>
              </a:lnSpc>
              <a:spcBef>
                <a:spcPts val="0"/>
              </a:spcBef>
              <a:spcAft>
                <a:spcPts val="0"/>
              </a:spcAft>
              <a:buNone/>
            </a:pPr>
            <a:r>
              <a:rPr lang="en-US"/>
              <a:t>Department of Artificial Intelligence and Data Science</a:t>
            </a:r>
            <a:endParaRPr/>
          </a:p>
        </p:txBody>
      </p:sp>
      <p:sp>
        <p:nvSpPr>
          <p:cNvPr id="172" name="Google Shape;172;p16"/>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3" name="Google Shape;173;p16"/>
          <p:cNvSpPr txBox="1"/>
          <p:nvPr/>
        </p:nvSpPr>
        <p:spPr>
          <a:xfrm>
            <a:off x="734450" y="1882050"/>
            <a:ext cx="10798800" cy="4200300"/>
          </a:xfrm>
          <a:prstGeom prst="rect">
            <a:avLst/>
          </a:prstGeom>
          <a:noFill/>
          <a:ln>
            <a:noFill/>
          </a:ln>
        </p:spPr>
        <p:txBody>
          <a:bodyPr anchorCtr="0" anchor="t" bIns="91425" lIns="91425" spcFirstLastPara="1" rIns="91425" wrap="square" tIns="91425">
            <a:noAutofit/>
          </a:bodyPr>
          <a:lstStyle/>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Billing Management System: </a:t>
            </a:r>
            <a:r>
              <a:rPr lang="en-US" sz="2400">
                <a:solidFill>
                  <a:schemeClr val="dk1"/>
                </a:solidFill>
                <a:latin typeface="Times New Roman"/>
                <a:ea typeface="Times New Roman"/>
                <a:cs typeface="Times New Roman"/>
                <a:sym typeface="Times New Roman"/>
              </a:rPr>
              <a:t>This system handles invoice generation, payment processing, and recurring billing. It ensures that all guest charges are accurately billed, payments are processed efficiently, and any recurring charges are managed seamlessly.</a:t>
            </a:r>
            <a:endParaRPr sz="2400">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Income Tracking System: </a:t>
            </a:r>
            <a:r>
              <a:rPr lang="en-US" sz="2400">
                <a:solidFill>
                  <a:schemeClr val="dk1"/>
                </a:solidFill>
                <a:latin typeface="Times New Roman"/>
                <a:ea typeface="Times New Roman"/>
                <a:cs typeface="Times New Roman"/>
                <a:sym typeface="Times New Roman"/>
              </a:rPr>
              <a:t>This system provides real-time tracking of income from various sources, such as room bookings, services, and events. It categorizes income streams and generates comprehensive reports to help monitor revenue and financial performance.</a:t>
            </a:r>
            <a:endParaRPr sz="2400">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Expense	Management	System:   </a:t>
            </a:r>
            <a:r>
              <a:rPr lang="en-US" sz="2400">
                <a:solidFill>
                  <a:schemeClr val="dk1"/>
                </a:solidFill>
                <a:latin typeface="Times New Roman"/>
                <a:ea typeface="Times New Roman"/>
                <a:cs typeface="Times New Roman"/>
                <a:sym typeface="Times New Roman"/>
              </a:rPr>
              <a:t>This system records and all expenses</a:t>
            </a:r>
            <a:r>
              <a:rPr lang="en-US" sz="2400">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from utilities  to	 staff salaries. It includes	budgeting	tools to monitor expenses against budgets and generates reports to analyze costs.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System Architecture</a:t>
            </a:r>
            <a:endParaRPr b="1" sz="3200">
              <a:solidFill>
                <a:srgbClr val="FF0000"/>
              </a:solidFill>
            </a:endParaRPr>
          </a:p>
        </p:txBody>
      </p:sp>
      <p:sp>
        <p:nvSpPr>
          <p:cNvPr id="179" name="Google Shape;179;p17"/>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80" name="Google Shape;180;p17"/>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181" name="Google Shape;181;p17"/>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82" name="Google Shape;182;p17"/>
          <p:cNvPicPr preferRelativeResize="0"/>
          <p:nvPr/>
        </p:nvPicPr>
        <p:blipFill>
          <a:blip r:embed="rId3">
            <a:alphaModFix/>
          </a:blip>
          <a:stretch>
            <a:fillRect/>
          </a:stretch>
        </p:blipFill>
        <p:spPr>
          <a:xfrm>
            <a:off x="1873150" y="1715075"/>
            <a:ext cx="6887498" cy="4359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44957" y="1024964"/>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Methodology</a:t>
            </a:r>
            <a:endParaRPr b="1" sz="3200">
              <a:solidFill>
                <a:srgbClr val="FF0000"/>
              </a:solidFill>
            </a:endParaRPr>
          </a:p>
        </p:txBody>
      </p:sp>
      <p:sp>
        <p:nvSpPr>
          <p:cNvPr id="188" name="Google Shape;188;p18"/>
          <p:cNvSpPr txBox="1"/>
          <p:nvPr/>
        </p:nvSpPr>
        <p:spPr>
          <a:xfrm>
            <a:off x="844950" y="1717550"/>
            <a:ext cx="10653900" cy="42975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120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Forget Gate</a:t>
            </a:r>
            <a:r>
              <a:rPr lang="en-US" sz="2400">
                <a:solidFill>
                  <a:schemeClr val="dk1"/>
                </a:solidFill>
                <a:latin typeface="Times New Roman"/>
                <a:ea typeface="Times New Roman"/>
                <a:cs typeface="Times New Roman"/>
                <a:sym typeface="Times New Roman"/>
              </a:rPr>
              <a:t>: Decides what information to discard from the cell state.</a:t>
            </a:r>
            <a:endParaRPr sz="24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ft=σ(Wf⋅[ht−1,xt]+bf)ft​=σ(Wf​⋅[ht−1​,xt​]+bf​)</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Input Gate</a:t>
            </a:r>
            <a:r>
              <a:rPr lang="en-US" sz="2400">
                <a:solidFill>
                  <a:schemeClr val="dk1"/>
                </a:solidFill>
                <a:latin typeface="Times New Roman"/>
                <a:ea typeface="Times New Roman"/>
                <a:cs typeface="Times New Roman"/>
                <a:sym typeface="Times New Roman"/>
              </a:rPr>
              <a:t>: Decides what information to store in the cell state.</a:t>
            </a:r>
            <a:endParaRPr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it=σ(Wi⋅[ht−1,xt]+bi)it​=σ(Wi​⋅[ht−1​,xt​]+bi​)C~t=tanh⁡(WC⋅[ht−1,xt]+bC)C~t​=tanh(WC​⋅[ht−1​,xt​]+bC​)</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Updating the Cell State</a:t>
            </a:r>
            <a:r>
              <a:rPr lang="en-US" sz="2400">
                <a:solidFill>
                  <a:schemeClr val="dk1"/>
                </a:solidFill>
                <a:latin typeface="Times New Roman"/>
                <a:ea typeface="Times New Roman"/>
                <a:cs typeface="Times New Roman"/>
                <a:sym typeface="Times New Roman"/>
              </a:rPr>
              <a:t>: Ct=ft⊙Ct−1+it⊙C~tCt​=ft​⊙Ct−1​+it​⊙C~t​</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Output Gate</a:t>
            </a:r>
            <a:r>
              <a:rPr lang="en-US" sz="2400">
                <a:solidFill>
                  <a:schemeClr val="dk1"/>
                </a:solidFill>
                <a:latin typeface="Times New Roman"/>
                <a:ea typeface="Times New Roman"/>
                <a:cs typeface="Times New Roman"/>
                <a:sym typeface="Times New Roman"/>
              </a:rPr>
              <a:t>: Determines the output of the LSTM cell.</a:t>
            </a:r>
            <a:endParaRPr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ot=σ(Wo⋅[ht−1,xt]+bo)ot​=σ(Wo​⋅[ht−1​,xt​]+bo​)ht=ot⊙tanh⁡(Ct)ht​=ot​⊙tanh(Ct​)</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45000" y="1044300"/>
            <a:ext cx="105735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Algorithm</a:t>
            </a:r>
            <a:endParaRPr b="1" sz="3200">
              <a:solidFill>
                <a:srgbClr val="FF0000"/>
              </a:solidFill>
            </a:endParaRPr>
          </a:p>
        </p:txBody>
      </p:sp>
      <p:sp>
        <p:nvSpPr>
          <p:cNvPr id="194" name="Google Shape;194;p19"/>
          <p:cNvSpPr txBox="1"/>
          <p:nvPr/>
        </p:nvSpPr>
        <p:spPr>
          <a:xfrm>
            <a:off x="826275" y="1882050"/>
            <a:ext cx="10573500" cy="417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Step 1: Input Processing:</a:t>
            </a:r>
            <a:r>
              <a:rPr lang="en-US" sz="2400">
                <a:solidFill>
                  <a:schemeClr val="dk1"/>
                </a:solidFill>
                <a:latin typeface="Times New Roman"/>
                <a:ea typeface="Times New Roman"/>
                <a:cs typeface="Times New Roman"/>
                <a:sym typeface="Times New Roman"/>
              </a:rPr>
              <a:t>Convert the time series data into sequences, where each sequence contains multiple time steps. Normalize the data for consistency, ensuring the values are between 0 and 1.</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Step 2: Initialization:</a:t>
            </a:r>
            <a:r>
              <a:rPr lang="en-US" sz="2400">
                <a:solidFill>
                  <a:schemeClr val="dk1"/>
                </a:solidFill>
                <a:latin typeface="Times New Roman"/>
                <a:ea typeface="Times New Roman"/>
                <a:cs typeface="Times New Roman"/>
                <a:sym typeface="Times New Roman"/>
              </a:rPr>
              <a:t>Initialize the weights and biases for LSTM cells. Each LSTM cell consists of three gates: input, forget, and output, along with a cell state to store memory.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Forget Gate</a:t>
            </a:r>
            <a:r>
              <a:rPr lang="en-US" sz="2400">
                <a:solidFill>
                  <a:schemeClr val="dk1"/>
                </a:solidFill>
                <a:latin typeface="Times New Roman"/>
                <a:ea typeface="Times New Roman"/>
                <a:cs typeface="Times New Roman"/>
                <a:sym typeface="Times New Roman"/>
              </a:rPr>
              <a:t>: Decides what information to discard from the cell state using ft=σ(Wf⋅[ht−1,xt]+bf)ft​=σ(Wf​⋅[ht−1​,xt​]+bf​).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45000" y="1044296"/>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Algorithm</a:t>
            </a:r>
            <a:endParaRPr b="1" sz="3200">
              <a:solidFill>
                <a:srgbClr val="FF0000"/>
              </a:solidFill>
            </a:endParaRPr>
          </a:p>
        </p:txBody>
      </p:sp>
      <p:sp>
        <p:nvSpPr>
          <p:cNvPr id="200" name="Google Shape;200;p20"/>
          <p:cNvSpPr txBox="1"/>
          <p:nvPr/>
        </p:nvSpPr>
        <p:spPr>
          <a:xfrm>
            <a:off x="711500" y="1698425"/>
            <a:ext cx="10741500" cy="4452600"/>
          </a:xfrm>
          <a:prstGeom prst="rect">
            <a:avLst/>
          </a:prstGeom>
          <a:noFill/>
          <a:ln>
            <a:noFill/>
          </a:ln>
        </p:spPr>
        <p:txBody>
          <a:bodyPr anchorCtr="0" anchor="t" bIns="91425" lIns="91425" spcFirstLastPara="1" rIns="91425" wrap="square" tIns="91425">
            <a:noAutofit/>
          </a:bodyPr>
          <a:lstStyle/>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Input Gate</a:t>
            </a:r>
            <a:r>
              <a:rPr lang="en-US" sz="2400">
                <a:solidFill>
                  <a:schemeClr val="dk1"/>
                </a:solidFill>
                <a:latin typeface="Times New Roman"/>
                <a:ea typeface="Times New Roman"/>
                <a:cs typeface="Times New Roman"/>
                <a:sym typeface="Times New Roman"/>
              </a:rPr>
              <a:t>: Determines what new information to store using it=σ(Wi⋅[ht−1,xt]+bi)it​=σ(Wi​⋅[ht−1​,xt​]+bi​) and updates the cell state candidate C~t=tanh⁡(WC⋅[ht−1,xt]+bC)C~t​=tanh(WC​⋅[ht−1​,xt​]+bC​).                            </a:t>
            </a:r>
            <a:r>
              <a:rPr b="1" lang="en-US" sz="2400">
                <a:solidFill>
                  <a:schemeClr val="dk1"/>
                </a:solidFill>
                <a:latin typeface="Times New Roman"/>
                <a:ea typeface="Times New Roman"/>
                <a:cs typeface="Times New Roman"/>
                <a:sym typeface="Times New Roman"/>
              </a:rPr>
              <a:t>Update Cell State</a:t>
            </a:r>
            <a:r>
              <a:rPr lang="en-US" sz="2400">
                <a:solidFill>
                  <a:schemeClr val="dk1"/>
                </a:solidFill>
                <a:latin typeface="Times New Roman"/>
                <a:ea typeface="Times New Roman"/>
                <a:cs typeface="Times New Roman"/>
                <a:sym typeface="Times New Roman"/>
              </a:rPr>
              <a:t>: Update the cell state Ct=ft∗Ct−1+it∗C~tCt​=ft​∗Ct−1​+it​∗C~t​.</a:t>
            </a:r>
            <a:endParaRPr sz="2400">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Output Gate</a:t>
            </a:r>
            <a:r>
              <a:rPr lang="en-US" sz="2400">
                <a:solidFill>
                  <a:schemeClr val="dk1"/>
                </a:solidFill>
                <a:latin typeface="Times New Roman"/>
                <a:ea typeface="Times New Roman"/>
                <a:cs typeface="Times New Roman"/>
                <a:sym typeface="Times New Roman"/>
              </a:rPr>
              <a:t>: Controls the output ot=σ(Wo⋅[ht−1,xt]+bo)ot​=σ(Wo​⋅[ht−1​,xt​]+bo​) and the hidden state </a:t>
            </a:r>
            <a:r>
              <a:rPr lang="en-US" sz="2400">
                <a:solidFill>
                  <a:schemeClr val="dk1"/>
                </a:solidFill>
                <a:latin typeface="Times New Roman"/>
                <a:ea typeface="Times New Roman"/>
                <a:cs typeface="Times New Roman"/>
                <a:sym typeface="Times New Roman"/>
              </a:rPr>
              <a:t>ht = ot</a:t>
            </a:r>
            <a:r>
              <a:rPr lang="en-US" sz="2400">
                <a:solidFill>
                  <a:schemeClr val="dk1"/>
                </a:solidFill>
                <a:latin typeface="Times New Roman"/>
                <a:ea typeface="Times New Roman"/>
                <a:cs typeface="Times New Roman"/>
                <a:sym typeface="Times New Roman"/>
              </a:rPr>
              <a:t>∗tanh⁡(Ct)ht​=ot​∗tanh(Ct​).</a:t>
            </a:r>
            <a:endParaRPr sz="2400">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Step 3: Backpropagation Through Time (BPTT): </a:t>
            </a:r>
            <a:r>
              <a:rPr lang="en-US" sz="2400">
                <a:solidFill>
                  <a:schemeClr val="dk1"/>
                </a:solidFill>
                <a:latin typeface="Times New Roman"/>
                <a:ea typeface="Times New Roman"/>
                <a:cs typeface="Times New Roman"/>
                <a:sym typeface="Times New Roman"/>
              </a:rPr>
              <a:t>Calculate the loss by comparing the predicted output to the actual values. Adjust the weights and biases using gradient descent by back propagating the error through time across all time steps.</a:t>
            </a:r>
            <a:endParaRPr sz="2400">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Step 4: Prediction: </a:t>
            </a:r>
            <a:r>
              <a:rPr lang="en-US" sz="2400">
                <a:solidFill>
                  <a:schemeClr val="dk1"/>
                </a:solidFill>
                <a:latin typeface="Times New Roman"/>
                <a:ea typeface="Times New Roman"/>
                <a:cs typeface="Times New Roman"/>
                <a:sym typeface="Times New Roman"/>
              </a:rPr>
              <a:t>After training, use the model to predict future values by feeding it the most recent time steps, and accurate forecasting.</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List Of Modules</a:t>
            </a:r>
            <a:endParaRPr b="1" sz="3200">
              <a:solidFill>
                <a:srgbClr val="FF0000"/>
              </a:solidFill>
            </a:endParaRPr>
          </a:p>
        </p:txBody>
      </p:sp>
      <p:sp>
        <p:nvSpPr>
          <p:cNvPr id="206" name="Google Shape;206;p21"/>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207" name="Google Shape;207;p21"/>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208" name="Google Shape;208;p21"/>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9" name="Google Shape;209;p21"/>
          <p:cNvSpPr txBox="1"/>
          <p:nvPr/>
        </p:nvSpPr>
        <p:spPr>
          <a:xfrm>
            <a:off x="910844" y="1775205"/>
            <a:ext cx="5400000" cy="2891100"/>
          </a:xfrm>
          <a:prstGeom prst="rect">
            <a:avLst/>
          </a:prstGeom>
          <a:noFill/>
          <a:ln>
            <a:noFill/>
          </a:ln>
        </p:spPr>
        <p:txBody>
          <a:bodyPr anchorCtr="0" anchor="t" bIns="0" lIns="0" spcFirstLastPara="1" rIns="0" wrap="square" tIns="12700">
            <a:spAutoFit/>
          </a:bodyPr>
          <a:lstStyle/>
          <a:p>
            <a:pPr indent="-380365" lvl="0" marL="393065" rtl="0" algn="l">
              <a:spcBef>
                <a:spcPts val="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Application</a:t>
            </a:r>
            <a:endParaRPr/>
          </a:p>
          <a:p>
            <a:pPr indent="-380365" lvl="0" marL="393065" rtl="0" algn="l">
              <a:spcBef>
                <a:spcPts val="10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Data Processing and Storage </a:t>
            </a:r>
            <a:endParaRPr/>
          </a:p>
          <a:p>
            <a:pPr indent="-380365" lvl="0" marL="393065" rtl="0" algn="l">
              <a:spcBef>
                <a:spcPts val="10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Prediction </a:t>
            </a:r>
            <a:endParaRPr/>
          </a:p>
          <a:p>
            <a:pPr indent="-380365" lvl="0" marL="393065" rtl="0" algn="l">
              <a:spcBef>
                <a:spcPts val="10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Forecasting and Analysis </a:t>
            </a:r>
            <a:endParaRPr/>
          </a:p>
          <a:p>
            <a:pPr indent="0" lvl="0" marL="457200" rtl="0" algn="l">
              <a:spcBef>
                <a:spcPts val="100"/>
              </a:spcBef>
              <a:spcAft>
                <a:spcPts val="0"/>
              </a:spcAft>
              <a:buNone/>
            </a:pPr>
            <a:r>
              <a:t/>
            </a:r>
            <a:endParaRPr/>
          </a:p>
          <a:p>
            <a:pPr indent="-227965" lvl="0" marL="393065" rtl="0" algn="l">
              <a:spcBef>
                <a:spcPts val="100"/>
              </a:spcBef>
              <a:spcAft>
                <a:spcPts val="0"/>
              </a:spcAft>
              <a:buClr>
                <a:srgbClr val="CC0000"/>
              </a:buClr>
              <a:buSzPts val="2400"/>
              <a:buFont typeface="Times New Roman"/>
              <a:buNone/>
            </a:pPr>
            <a:r>
              <a:t/>
            </a:r>
            <a:endParaRPr b="1" sz="2400">
              <a:latin typeface="Times New Roman"/>
              <a:ea typeface="Times New Roman"/>
              <a:cs typeface="Times New Roman"/>
              <a:sym typeface="Times New Roman"/>
            </a:endParaRPr>
          </a:p>
          <a:p>
            <a:pPr indent="-227965" lvl="0" marL="393065" rtl="0" algn="l">
              <a:spcBef>
                <a:spcPts val="100"/>
              </a:spcBef>
              <a:spcAft>
                <a:spcPts val="0"/>
              </a:spcAft>
              <a:buClr>
                <a:srgbClr val="CC0000"/>
              </a:buClr>
              <a:buSzPts val="2400"/>
              <a:buFont typeface="Times New Roman"/>
              <a:buNone/>
            </a:pPr>
            <a:r>
              <a:t/>
            </a:r>
            <a:endParaRPr b="1" sz="2400">
              <a:latin typeface="Times New Roman"/>
              <a:ea typeface="Times New Roman"/>
              <a:cs typeface="Times New Roman"/>
              <a:sym typeface="Times New Roman"/>
            </a:endParaRPr>
          </a:p>
          <a:p>
            <a:pPr indent="-380365" lvl="0" marL="393065" rtl="0" algn="l">
              <a:lnSpc>
                <a:spcPct val="10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845007" y="878789"/>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MODULE 1 Application</a:t>
            </a:r>
            <a:endParaRPr b="1" sz="3200">
              <a:solidFill>
                <a:srgbClr val="FF0000"/>
              </a:solidFill>
            </a:endParaRPr>
          </a:p>
        </p:txBody>
      </p:sp>
      <p:sp>
        <p:nvSpPr>
          <p:cNvPr id="215" name="Google Shape;215;p22"/>
          <p:cNvSpPr txBox="1"/>
          <p:nvPr>
            <p:ph idx="1" type="body"/>
          </p:nvPr>
        </p:nvSpPr>
        <p:spPr>
          <a:xfrm>
            <a:off x="917225" y="1893250"/>
            <a:ext cx="10030800" cy="4217400"/>
          </a:xfrm>
          <a:prstGeom prst="rect">
            <a:avLst/>
          </a:prstGeom>
        </p:spPr>
        <p:txBody>
          <a:bodyPr anchorCtr="0" anchor="t" bIns="0" lIns="0" spcFirstLastPara="1" rIns="0" wrap="square" tIns="0">
            <a:spAutoFit/>
          </a:bodyPr>
          <a:lstStyle/>
          <a:p>
            <a:pPr indent="-381000" lvl="0" marL="457200" rtl="0" algn="just">
              <a:lnSpc>
                <a:spcPct val="100000"/>
              </a:lnSpc>
              <a:spcBef>
                <a:spcPts val="1200"/>
              </a:spcBef>
              <a:spcAft>
                <a:spcPts val="0"/>
              </a:spcAft>
              <a:buClr>
                <a:schemeClr val="dk1"/>
              </a:buClr>
              <a:buSzPts val="2400"/>
              <a:buChar char="●"/>
            </a:pPr>
            <a:r>
              <a:rPr b="1" lang="en-US" sz="2400">
                <a:latin typeface="Times New Roman"/>
                <a:ea typeface="Times New Roman"/>
                <a:cs typeface="Times New Roman"/>
                <a:sym typeface="Times New Roman"/>
              </a:rPr>
              <a:t>Billing Module</a:t>
            </a:r>
            <a:r>
              <a:rPr lang="en-US" sz="2400">
                <a:latin typeface="Times New Roman"/>
                <a:ea typeface="Times New Roman"/>
                <a:cs typeface="Times New Roman"/>
                <a:sym typeface="Times New Roman"/>
              </a:rPr>
              <a:t>: Gather customer information, create invoices, review and send them, log payments, and update financial records.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Income Tracking Module</a:t>
            </a:r>
            <a:r>
              <a:rPr lang="en-US" sz="2400">
                <a:latin typeface="Times New Roman"/>
                <a:ea typeface="Times New Roman"/>
                <a:cs typeface="Times New Roman"/>
                <a:sym typeface="Times New Roman"/>
              </a:rPr>
              <a:t>: Collect income data, categorize entries, log daily income, generate reports, and store data.</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Expense Reporting Module</a:t>
            </a:r>
            <a:r>
              <a:rPr lang="en-US" sz="2400">
                <a:latin typeface="Times New Roman"/>
                <a:ea typeface="Times New Roman"/>
                <a:cs typeface="Times New Roman"/>
                <a:sym typeface="Times New Roman"/>
              </a:rPr>
              <a:t>: Record expenses with receipts, categorize them, validate entries, approve expenses, and generate reports.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Expenditure Logging Module</a:t>
            </a:r>
            <a:r>
              <a:rPr lang="en-US" sz="2400">
                <a:latin typeface="Times New Roman"/>
                <a:ea typeface="Times New Roman"/>
                <a:cs typeface="Times New Roman"/>
                <a:sym typeface="Times New Roman"/>
              </a:rPr>
              <a:t>: Log daily expenses, categorize them, verify entries, summarize data, and update financial records.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Financial Oversight and Reporting Module</a:t>
            </a:r>
            <a:r>
              <a:rPr lang="en-US" sz="2400">
                <a:latin typeface="Times New Roman"/>
                <a:ea typeface="Times New Roman"/>
                <a:cs typeface="Times New Roman"/>
                <a:sym typeface="Times New Roman"/>
              </a:rPr>
              <a:t>: Collect financial data, analyze it, create reports, visualize trends, and share reports.</a:t>
            </a:r>
            <a:endParaRPr sz="24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845007" y="878789"/>
            <a:ext cx="10502100" cy="585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a:solidFill>
                  <a:srgbClr val="FF0000"/>
                </a:solidFill>
              </a:rPr>
              <a:t>Data Flow Diagram</a:t>
            </a:r>
            <a:endParaRPr b="1">
              <a:solidFill>
                <a:srgbClr val="FF0000"/>
              </a:solidFill>
            </a:endParaRPr>
          </a:p>
        </p:txBody>
      </p:sp>
      <p:sp>
        <p:nvSpPr>
          <p:cNvPr id="221" name="Google Shape;221;p23"/>
          <p:cNvSpPr txBox="1"/>
          <p:nvPr>
            <p:ph idx="1" type="body"/>
          </p:nvPr>
        </p:nvSpPr>
        <p:spPr>
          <a:xfrm>
            <a:off x="717550" y="1727200"/>
            <a:ext cx="10821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22" name="Google Shape;222;p23"/>
          <p:cNvPicPr preferRelativeResize="0"/>
          <p:nvPr/>
        </p:nvPicPr>
        <p:blipFill>
          <a:blip r:embed="rId3">
            <a:alphaModFix/>
          </a:blip>
          <a:stretch>
            <a:fillRect/>
          </a:stretch>
        </p:blipFill>
        <p:spPr>
          <a:xfrm>
            <a:off x="152400" y="1780525"/>
            <a:ext cx="11887201" cy="36334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845007" y="878789"/>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MODULE 2 Data Preprocessing And Storage</a:t>
            </a:r>
            <a:endParaRPr b="1" sz="3200">
              <a:solidFill>
                <a:srgbClr val="FF0000"/>
              </a:solidFill>
            </a:endParaRPr>
          </a:p>
        </p:txBody>
      </p:sp>
      <p:sp>
        <p:nvSpPr>
          <p:cNvPr id="228" name="Google Shape;228;p24"/>
          <p:cNvSpPr txBox="1"/>
          <p:nvPr>
            <p:ph idx="1" type="body"/>
          </p:nvPr>
        </p:nvSpPr>
        <p:spPr>
          <a:xfrm>
            <a:off x="717550" y="1727200"/>
            <a:ext cx="10821000" cy="3694200"/>
          </a:xfrm>
          <a:prstGeom prst="rect">
            <a:avLst/>
          </a:prstGeom>
        </p:spPr>
        <p:txBody>
          <a:bodyPr anchorCtr="0" anchor="t" bIns="0" lIns="0" spcFirstLastPara="1" rIns="0" wrap="square" tIns="0">
            <a:spAutoFit/>
          </a:bodyPr>
          <a:lstStyle/>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Collect and Clean Data</a:t>
            </a:r>
            <a:r>
              <a:rPr lang="en-US" sz="2400">
                <a:latin typeface="Times New Roman"/>
                <a:ea typeface="Times New Roman"/>
                <a:cs typeface="Times New Roman"/>
                <a:sym typeface="Times New Roman"/>
              </a:rPr>
              <a:t>: Gather raw data from all sources and remove errors and duplicates.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Transform and Validate Data</a:t>
            </a:r>
            <a:r>
              <a:rPr lang="en-US" sz="2400">
                <a:latin typeface="Times New Roman"/>
                <a:ea typeface="Times New Roman"/>
                <a:cs typeface="Times New Roman"/>
                <a:sym typeface="Times New Roman"/>
              </a:rPr>
              <a:t>: Convert data into a standard format and ensure accuracy.</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Store Processed Data</a:t>
            </a:r>
            <a:r>
              <a:rPr lang="en-US" sz="2400">
                <a:latin typeface="Times New Roman"/>
                <a:ea typeface="Times New Roman"/>
                <a:cs typeface="Times New Roman"/>
                <a:sym typeface="Times New Roman"/>
              </a:rPr>
              <a:t>: Save the cleaned data in a structured database.</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Organize and Secure Data</a:t>
            </a:r>
            <a:r>
              <a:rPr lang="en-US" sz="2400">
                <a:latin typeface="Times New Roman"/>
                <a:ea typeface="Times New Roman"/>
                <a:cs typeface="Times New Roman"/>
                <a:sym typeface="Times New Roman"/>
              </a:rPr>
              <a:t>: Arrange data for quick access and protect it with encryption and access controls.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Backup and Archive</a:t>
            </a:r>
            <a:r>
              <a:rPr lang="en-US" sz="2400">
                <a:latin typeface="Times New Roman"/>
                <a:ea typeface="Times New Roman"/>
                <a:cs typeface="Times New Roman"/>
                <a:sym typeface="Times New Roman"/>
              </a:rPr>
              <a:t>: Perform regular data backups and archive older data to maintain performance.</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845007" y="878789"/>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Data flow Diagram</a:t>
            </a:r>
            <a:endParaRPr b="1" sz="3200">
              <a:solidFill>
                <a:srgbClr val="FF0000"/>
              </a:solidFill>
            </a:endParaRPr>
          </a:p>
        </p:txBody>
      </p:sp>
      <p:sp>
        <p:nvSpPr>
          <p:cNvPr id="234" name="Google Shape;234;p25"/>
          <p:cNvSpPr txBox="1"/>
          <p:nvPr>
            <p:ph idx="1" type="body"/>
          </p:nvPr>
        </p:nvSpPr>
        <p:spPr>
          <a:xfrm>
            <a:off x="717550" y="1727200"/>
            <a:ext cx="10821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35" name="Google Shape;235;p25"/>
          <p:cNvPicPr preferRelativeResize="0"/>
          <p:nvPr/>
        </p:nvPicPr>
        <p:blipFill>
          <a:blip r:embed="rId3">
            <a:alphaModFix/>
          </a:blip>
          <a:stretch>
            <a:fillRect/>
          </a:stretch>
        </p:blipFill>
        <p:spPr>
          <a:xfrm>
            <a:off x="184450" y="1727200"/>
            <a:ext cx="11887200" cy="38182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8"/>
          <p:cNvSpPr txBox="1"/>
          <p:nvPr>
            <p:ph type="title"/>
          </p:nvPr>
        </p:nvSpPr>
        <p:spPr>
          <a:xfrm>
            <a:off x="845007" y="878789"/>
            <a:ext cx="10501985" cy="605790"/>
          </a:xfrm>
          <a:prstGeom prst="rect">
            <a:avLst/>
          </a:prstGeom>
          <a:noFill/>
          <a:ln>
            <a:noFill/>
          </a:ln>
        </p:spPr>
        <p:txBody>
          <a:bodyPr anchorCtr="0" anchor="t" bIns="0" lIns="0" spcFirstLastPara="1" rIns="0" wrap="square" tIns="106275">
            <a:spAutoFit/>
          </a:bodyPr>
          <a:lstStyle/>
          <a:p>
            <a:pPr indent="0" lvl="0" marL="12700" rtl="0" algn="l">
              <a:lnSpc>
                <a:spcPct val="100000"/>
              </a:lnSpc>
              <a:spcBef>
                <a:spcPts val="0"/>
              </a:spcBef>
              <a:spcAft>
                <a:spcPts val="0"/>
              </a:spcAft>
              <a:buNone/>
            </a:pPr>
            <a:r>
              <a:rPr b="1" lang="en-US" sz="3200">
                <a:solidFill>
                  <a:srgbClr val="FF0000"/>
                </a:solidFill>
                <a:latin typeface="Verdana"/>
                <a:ea typeface="Verdana"/>
                <a:cs typeface="Verdana"/>
                <a:sym typeface="Verdana"/>
              </a:rPr>
              <a:t>Problem Statement and Motivation</a:t>
            </a:r>
            <a:endParaRPr sz="3200">
              <a:latin typeface="Verdana"/>
              <a:ea typeface="Verdana"/>
              <a:cs typeface="Verdana"/>
              <a:sym typeface="Verdana"/>
            </a:endParaRPr>
          </a:p>
        </p:txBody>
      </p:sp>
      <p:sp>
        <p:nvSpPr>
          <p:cNvPr id="63" name="Google Shape;63;p8"/>
          <p:cNvSpPr txBox="1"/>
          <p:nvPr/>
        </p:nvSpPr>
        <p:spPr>
          <a:xfrm>
            <a:off x="834644" y="1948941"/>
            <a:ext cx="20955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CC000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64" name="Google Shape;64;p8"/>
          <p:cNvSpPr txBox="1"/>
          <p:nvPr/>
        </p:nvSpPr>
        <p:spPr>
          <a:xfrm>
            <a:off x="1316413" y="1948950"/>
            <a:ext cx="10089000" cy="772800"/>
          </a:xfrm>
          <a:prstGeom prst="rect">
            <a:avLst/>
          </a:prstGeom>
          <a:solidFill>
            <a:srgbClr val="FFFFFF"/>
          </a:solidFill>
          <a:ln>
            <a:noFill/>
          </a:ln>
        </p:spPr>
        <p:txBody>
          <a:bodyPr anchorCtr="0" anchor="t" bIns="0" lIns="0" spcFirstLastPara="1" rIns="0" wrap="square" tIns="0">
            <a:spAutoFit/>
          </a:bodyPr>
          <a:lstStyle/>
          <a:p>
            <a:pPr indent="0" lvl="0" marL="0" rtl="0" algn="just">
              <a:lnSpc>
                <a:spcPct val="109166"/>
              </a:lnSpc>
              <a:spcBef>
                <a:spcPts val="0"/>
              </a:spcBef>
              <a:spcAft>
                <a:spcPts val="0"/>
              </a:spcAft>
              <a:buNone/>
            </a:pPr>
            <a:r>
              <a:rPr lang="en-US" sz="2400">
                <a:latin typeface="Times New Roman"/>
                <a:ea typeface="Times New Roman"/>
                <a:cs typeface="Times New Roman"/>
                <a:sym typeface="Times New Roman"/>
              </a:rPr>
              <a:t>Developing	a	software	solution	to	manage	billing,income	tracking,expense</a:t>
            </a:r>
            <a:endParaRPr sz="2400">
              <a:latin typeface="Times New Roman"/>
              <a:ea typeface="Times New Roman"/>
              <a:cs typeface="Times New Roman"/>
              <a:sym typeface="Times New Roman"/>
            </a:endParaRPr>
          </a:p>
        </p:txBody>
      </p:sp>
      <p:sp>
        <p:nvSpPr>
          <p:cNvPr id="65" name="Google Shape;65;p8"/>
          <p:cNvSpPr/>
          <p:nvPr/>
        </p:nvSpPr>
        <p:spPr>
          <a:xfrm>
            <a:off x="1316482" y="2415552"/>
            <a:ext cx="10088880" cy="337185"/>
          </a:xfrm>
          <a:custGeom>
            <a:rect b="b" l="l" r="r" t="t"/>
            <a:pathLst>
              <a:path extrusionOk="0" h="337185" w="10088880">
                <a:moveTo>
                  <a:pt x="4267187" y="0"/>
                </a:moveTo>
                <a:lnTo>
                  <a:pt x="4267187" y="0"/>
                </a:lnTo>
                <a:lnTo>
                  <a:pt x="0" y="0"/>
                </a:lnTo>
                <a:lnTo>
                  <a:pt x="0" y="336791"/>
                </a:lnTo>
                <a:lnTo>
                  <a:pt x="4267187" y="336791"/>
                </a:lnTo>
                <a:lnTo>
                  <a:pt x="4267187" y="0"/>
                </a:lnTo>
                <a:close/>
              </a:path>
              <a:path extrusionOk="0" h="337185" w="10088880">
                <a:moveTo>
                  <a:pt x="6810743" y="0"/>
                </a:moveTo>
                <a:lnTo>
                  <a:pt x="6810743" y="0"/>
                </a:lnTo>
                <a:lnTo>
                  <a:pt x="4267200" y="0"/>
                </a:lnTo>
                <a:lnTo>
                  <a:pt x="4267200" y="336791"/>
                </a:lnTo>
                <a:lnTo>
                  <a:pt x="6810743" y="336791"/>
                </a:lnTo>
                <a:lnTo>
                  <a:pt x="6810743" y="0"/>
                </a:lnTo>
                <a:close/>
              </a:path>
              <a:path extrusionOk="0" h="337185" w="10088880">
                <a:moveTo>
                  <a:pt x="10088880" y="0"/>
                </a:moveTo>
                <a:lnTo>
                  <a:pt x="10088880" y="0"/>
                </a:lnTo>
                <a:lnTo>
                  <a:pt x="6810756" y="0"/>
                </a:lnTo>
                <a:lnTo>
                  <a:pt x="6810756" y="336791"/>
                </a:lnTo>
                <a:lnTo>
                  <a:pt x="10088880" y="336791"/>
                </a:lnTo>
                <a:lnTo>
                  <a:pt x="1008888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 name="Google Shape;66;p8"/>
          <p:cNvSpPr/>
          <p:nvPr/>
        </p:nvSpPr>
        <p:spPr>
          <a:xfrm>
            <a:off x="1316482" y="2836163"/>
            <a:ext cx="6079490" cy="337185"/>
          </a:xfrm>
          <a:custGeom>
            <a:rect b="b" l="l" r="r" t="t"/>
            <a:pathLst>
              <a:path extrusionOk="0" h="337185" w="6079490">
                <a:moveTo>
                  <a:pt x="1917179" y="0"/>
                </a:moveTo>
                <a:lnTo>
                  <a:pt x="1845564" y="0"/>
                </a:lnTo>
                <a:lnTo>
                  <a:pt x="0" y="0"/>
                </a:lnTo>
                <a:lnTo>
                  <a:pt x="0" y="336804"/>
                </a:lnTo>
                <a:lnTo>
                  <a:pt x="1845564" y="336804"/>
                </a:lnTo>
                <a:lnTo>
                  <a:pt x="1917179" y="336804"/>
                </a:lnTo>
                <a:lnTo>
                  <a:pt x="1917179" y="0"/>
                </a:lnTo>
                <a:close/>
              </a:path>
              <a:path extrusionOk="0" h="337185" w="6079490">
                <a:moveTo>
                  <a:pt x="4267187" y="0"/>
                </a:moveTo>
                <a:lnTo>
                  <a:pt x="4194048" y="0"/>
                </a:lnTo>
                <a:lnTo>
                  <a:pt x="3057144" y="0"/>
                </a:lnTo>
                <a:lnTo>
                  <a:pt x="2985516" y="0"/>
                </a:lnTo>
                <a:lnTo>
                  <a:pt x="1917192" y="0"/>
                </a:lnTo>
                <a:lnTo>
                  <a:pt x="1917192" y="336804"/>
                </a:lnTo>
                <a:lnTo>
                  <a:pt x="2985516" y="336804"/>
                </a:lnTo>
                <a:lnTo>
                  <a:pt x="3057144" y="336804"/>
                </a:lnTo>
                <a:lnTo>
                  <a:pt x="4194048" y="336804"/>
                </a:lnTo>
                <a:lnTo>
                  <a:pt x="4267187" y="336804"/>
                </a:lnTo>
                <a:lnTo>
                  <a:pt x="4267187" y="0"/>
                </a:lnTo>
                <a:close/>
              </a:path>
              <a:path extrusionOk="0" h="337185" w="6079490">
                <a:moveTo>
                  <a:pt x="6003023" y="0"/>
                </a:moveTo>
                <a:lnTo>
                  <a:pt x="4783836" y="0"/>
                </a:lnTo>
                <a:lnTo>
                  <a:pt x="4707636" y="0"/>
                </a:lnTo>
                <a:lnTo>
                  <a:pt x="4267200" y="0"/>
                </a:lnTo>
                <a:lnTo>
                  <a:pt x="4267200" y="336804"/>
                </a:lnTo>
                <a:lnTo>
                  <a:pt x="4707636" y="336804"/>
                </a:lnTo>
                <a:lnTo>
                  <a:pt x="4783836" y="336804"/>
                </a:lnTo>
                <a:lnTo>
                  <a:pt x="6003023" y="336804"/>
                </a:lnTo>
                <a:lnTo>
                  <a:pt x="6003023" y="0"/>
                </a:lnTo>
                <a:close/>
              </a:path>
              <a:path extrusionOk="0" h="337185" w="6079490">
                <a:moveTo>
                  <a:pt x="6079236" y="0"/>
                </a:moveTo>
                <a:lnTo>
                  <a:pt x="6003036" y="0"/>
                </a:lnTo>
                <a:lnTo>
                  <a:pt x="6003036" y="336804"/>
                </a:lnTo>
                <a:lnTo>
                  <a:pt x="6079236" y="336804"/>
                </a:lnTo>
                <a:lnTo>
                  <a:pt x="607923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 name="Google Shape;67;p8"/>
          <p:cNvSpPr txBox="1"/>
          <p:nvPr/>
        </p:nvSpPr>
        <p:spPr>
          <a:xfrm>
            <a:off x="1304036" y="2314783"/>
            <a:ext cx="10042500" cy="1601400"/>
          </a:xfrm>
          <a:prstGeom prst="rect">
            <a:avLst/>
          </a:prstGeom>
          <a:noFill/>
          <a:ln>
            <a:noFill/>
          </a:ln>
        </p:spPr>
        <p:txBody>
          <a:bodyPr anchorCtr="0" anchor="t" bIns="0" lIns="0" spcFirstLastPara="1" rIns="0" wrap="square" tIns="67925">
            <a:spAutoFit/>
          </a:bodyPr>
          <a:lstStyle/>
          <a:p>
            <a:pPr indent="0" lvl="0" marL="12700" rtl="0" algn="just">
              <a:lnSpc>
                <a:spcPct val="100000"/>
              </a:lnSpc>
              <a:spcBef>
                <a:spcPts val="0"/>
              </a:spcBef>
              <a:spcAft>
                <a:spcPts val="0"/>
              </a:spcAft>
              <a:buNone/>
            </a:pPr>
            <a:r>
              <a:rPr lang="en-US" sz="2400">
                <a:latin typeface="Times New Roman"/>
                <a:ea typeface="Times New Roman"/>
                <a:cs typeface="Times New Roman"/>
                <a:sym typeface="Times New Roman"/>
              </a:rPr>
              <a:t>reporting	and	daily	expenditure	logging	for	the	lodge	business	ensuring </a:t>
            </a:r>
            <a:r>
              <a:rPr lang="en-US" sz="2400">
                <a:solidFill>
                  <a:schemeClr val="dk1"/>
                </a:solidFill>
                <a:latin typeface="Times New Roman"/>
                <a:ea typeface="Times New Roman"/>
                <a:cs typeface="Times New Roman"/>
                <a:sym typeface="Times New Roman"/>
              </a:rPr>
              <a:t>comprehensive financial oversight   and    efficiency</a:t>
            </a:r>
            <a:endParaRPr sz="2400">
              <a:solidFill>
                <a:schemeClr val="dk1"/>
              </a:solidFill>
              <a:latin typeface="Times New Roman"/>
              <a:ea typeface="Times New Roman"/>
              <a:cs typeface="Times New Roman"/>
              <a:sym typeface="Times New Roman"/>
            </a:endParaRPr>
          </a:p>
          <a:p>
            <a:pPr indent="0" lvl="0" marL="127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12700" rtl="0" algn="l">
              <a:lnSpc>
                <a:spcPct val="100000"/>
              </a:lnSpc>
              <a:spcBef>
                <a:spcPts val="430"/>
              </a:spcBef>
              <a:spcAft>
                <a:spcPts val="0"/>
              </a:spcAft>
              <a:buNone/>
            </a:pPr>
            <a:r>
              <a:t/>
            </a:r>
            <a:endParaRPr sz="2400">
              <a:latin typeface="Times New Roman"/>
              <a:ea typeface="Times New Roman"/>
              <a:cs typeface="Times New Roman"/>
              <a:sym typeface="Times New Roman"/>
            </a:endParaRPr>
          </a:p>
        </p:txBody>
      </p:sp>
      <p:sp>
        <p:nvSpPr>
          <p:cNvPr id="68" name="Google Shape;68;p8"/>
          <p:cNvSpPr/>
          <p:nvPr/>
        </p:nvSpPr>
        <p:spPr>
          <a:xfrm>
            <a:off x="7395718" y="2836164"/>
            <a:ext cx="76200" cy="337185"/>
          </a:xfrm>
          <a:custGeom>
            <a:rect b="b" l="l" r="r" t="t"/>
            <a:pathLst>
              <a:path extrusionOk="0" h="337185" w="76200">
                <a:moveTo>
                  <a:pt x="76200" y="0"/>
                </a:moveTo>
                <a:lnTo>
                  <a:pt x="0" y="0"/>
                </a:lnTo>
                <a:lnTo>
                  <a:pt x="0" y="336803"/>
                </a:lnTo>
                <a:lnTo>
                  <a:pt x="76200" y="336803"/>
                </a:lnTo>
                <a:lnTo>
                  <a:pt x="762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 name="Google Shape;69;p8"/>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70" name="Google Shape;70;p8"/>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71" name="Google Shape;71;p8"/>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845007" y="878789"/>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MODULE 3 Forecasting And Analysis</a:t>
            </a:r>
            <a:endParaRPr b="1" sz="3200">
              <a:solidFill>
                <a:srgbClr val="FF0000"/>
              </a:solidFill>
            </a:endParaRPr>
          </a:p>
        </p:txBody>
      </p:sp>
      <p:sp>
        <p:nvSpPr>
          <p:cNvPr id="241" name="Google Shape;241;p26"/>
          <p:cNvSpPr txBox="1"/>
          <p:nvPr>
            <p:ph idx="1" type="body"/>
          </p:nvPr>
        </p:nvSpPr>
        <p:spPr>
          <a:xfrm>
            <a:off x="717550" y="1727200"/>
            <a:ext cx="10821000" cy="3343200"/>
          </a:xfrm>
          <a:prstGeom prst="rect">
            <a:avLst/>
          </a:prstGeom>
        </p:spPr>
        <p:txBody>
          <a:bodyPr anchorCtr="0" anchor="t" bIns="0" lIns="0" spcFirstLastPara="1" rIns="0" wrap="square" tIns="0">
            <a:noAutofit/>
          </a:bodyPr>
          <a:lstStyle/>
          <a:p>
            <a:pPr indent="-381000" lvl="0" marL="457200" rtl="0" algn="l">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Collect Historical Data: </a:t>
            </a:r>
            <a:r>
              <a:rPr lang="en-US" sz="2400">
                <a:latin typeface="Times New Roman"/>
                <a:ea typeface="Times New Roman"/>
                <a:cs typeface="Times New Roman"/>
                <a:sym typeface="Times New Roman"/>
              </a:rPr>
              <a:t>Gather past financial data for training and analysis.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Prepare Data for LSTM: </a:t>
            </a:r>
            <a:r>
              <a:rPr lang="en-US" sz="2400">
                <a:latin typeface="Times New Roman"/>
                <a:ea typeface="Times New Roman"/>
                <a:cs typeface="Times New Roman"/>
                <a:sym typeface="Times New Roman"/>
              </a:rPr>
              <a:t>Clean and transform data into a suitable format for the LSTM model.</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Train the LSTM Model: </a:t>
            </a:r>
            <a:r>
              <a:rPr lang="en-US" sz="2400">
                <a:latin typeface="Times New Roman"/>
                <a:ea typeface="Times New Roman"/>
                <a:cs typeface="Times New Roman"/>
                <a:sym typeface="Times New Roman"/>
              </a:rPr>
              <a:t>Use the prepared data to train the model for forecasting.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Validate Predictions: </a:t>
            </a:r>
            <a:r>
              <a:rPr lang="en-US" sz="2400">
                <a:latin typeface="Times New Roman"/>
                <a:ea typeface="Times New Roman"/>
                <a:cs typeface="Times New Roman"/>
                <a:sym typeface="Times New Roman"/>
              </a:rPr>
              <a:t>Test the model's accuracy and adjust as needed.</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Profit Allocation: </a:t>
            </a:r>
            <a:r>
              <a:rPr lang="en-US" sz="2400">
                <a:latin typeface="Times New Roman"/>
                <a:ea typeface="Times New Roman"/>
                <a:cs typeface="Times New Roman"/>
                <a:sym typeface="Times New Roman"/>
              </a:rPr>
              <a:t>Extract total profits, apply sharing rules, calculate partner shares, and generate reports.</a:t>
            </a:r>
            <a:endParaRPr sz="2400">
              <a:latin typeface="Times New Roman"/>
              <a:ea typeface="Times New Roman"/>
              <a:cs typeface="Times New Roman"/>
              <a:sym typeface="Times New Roman"/>
            </a:endParaRPr>
          </a:p>
          <a:p>
            <a:pPr indent="0" lvl="0" marL="457200" rtl="0" algn="l">
              <a:spcBef>
                <a:spcPts val="0"/>
              </a:spcBef>
              <a:spcAft>
                <a:spcPts val="0"/>
              </a:spcAft>
              <a:buNone/>
            </a:pPr>
            <a:r>
              <a:t/>
            </a:r>
            <a:endParaRPr b="1"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845007" y="878789"/>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Data Flow Diagram</a:t>
            </a:r>
            <a:endParaRPr b="1" sz="3200">
              <a:solidFill>
                <a:srgbClr val="FF0000"/>
              </a:solidFill>
            </a:endParaRPr>
          </a:p>
        </p:txBody>
      </p:sp>
      <p:sp>
        <p:nvSpPr>
          <p:cNvPr id="247" name="Google Shape;247;p27"/>
          <p:cNvSpPr txBox="1"/>
          <p:nvPr>
            <p:ph idx="1" type="body"/>
          </p:nvPr>
        </p:nvSpPr>
        <p:spPr>
          <a:xfrm>
            <a:off x="717550" y="1727200"/>
            <a:ext cx="10821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48" name="Google Shape;248;p27"/>
          <p:cNvPicPr preferRelativeResize="0"/>
          <p:nvPr/>
        </p:nvPicPr>
        <p:blipFill>
          <a:blip r:embed="rId3">
            <a:alphaModFix/>
          </a:blip>
          <a:stretch>
            <a:fillRect/>
          </a:stretch>
        </p:blipFill>
        <p:spPr>
          <a:xfrm>
            <a:off x="184450" y="1727200"/>
            <a:ext cx="11887200" cy="32248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845007" y="878789"/>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MODULE 4 Prediction Layer</a:t>
            </a:r>
            <a:endParaRPr b="1" sz="3200">
              <a:solidFill>
                <a:srgbClr val="FF0000"/>
              </a:solidFill>
            </a:endParaRPr>
          </a:p>
        </p:txBody>
      </p:sp>
      <p:sp>
        <p:nvSpPr>
          <p:cNvPr id="254" name="Google Shape;254;p28"/>
          <p:cNvSpPr txBox="1"/>
          <p:nvPr>
            <p:ph idx="1" type="body"/>
          </p:nvPr>
        </p:nvSpPr>
        <p:spPr>
          <a:xfrm>
            <a:off x="717550" y="1727200"/>
            <a:ext cx="10821000" cy="3109200"/>
          </a:xfrm>
          <a:prstGeom prst="rect">
            <a:avLst/>
          </a:prstGeom>
        </p:spPr>
        <p:txBody>
          <a:bodyPr anchorCtr="0" anchor="t" bIns="0" lIns="0" spcFirstLastPara="1" rIns="0" wrap="square" tIns="0">
            <a:spAutoFit/>
          </a:bodyPr>
          <a:lstStyle/>
          <a:p>
            <a:pPr indent="-381000" lvl="0" marL="457200" rtl="0" algn="just">
              <a:lnSpc>
                <a:spcPct val="100000"/>
              </a:lnSpc>
              <a:spcBef>
                <a:spcPts val="1200"/>
              </a:spcBef>
              <a:spcAft>
                <a:spcPts val="0"/>
              </a:spcAft>
              <a:buSzPts val="2400"/>
              <a:buFont typeface="Times New Roman"/>
              <a:buChar char="●"/>
            </a:pPr>
            <a:r>
              <a:rPr b="1" lang="en-US" sz="2400">
                <a:latin typeface="Times New Roman"/>
                <a:ea typeface="Times New Roman"/>
                <a:cs typeface="Times New Roman"/>
                <a:sym typeface="Times New Roman"/>
              </a:rPr>
              <a:t>Collect Historical Data</a:t>
            </a:r>
            <a:r>
              <a:rPr lang="en-US" sz="2400">
                <a:latin typeface="Times New Roman"/>
                <a:ea typeface="Times New Roman"/>
                <a:cs typeface="Times New Roman"/>
                <a:sym typeface="Times New Roman"/>
              </a:rPr>
              <a:t>: Gather past revenue and cost data for analysis.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Clean and Prepare Data</a:t>
            </a:r>
            <a:r>
              <a:rPr lang="en-US" sz="2400">
                <a:latin typeface="Times New Roman"/>
                <a:ea typeface="Times New Roman"/>
                <a:cs typeface="Times New Roman"/>
                <a:sym typeface="Times New Roman"/>
              </a:rPr>
              <a:t>: Remove errors and format data for model training.</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Train Prediction Model</a:t>
            </a:r>
            <a:r>
              <a:rPr lang="en-US" sz="2400">
                <a:latin typeface="Times New Roman"/>
                <a:ea typeface="Times New Roman"/>
                <a:cs typeface="Times New Roman"/>
                <a:sym typeface="Times New Roman"/>
              </a:rPr>
              <a:t>: Use the prepared data to train a revenue and cost prediction model.</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Validate Predictions</a:t>
            </a:r>
            <a:r>
              <a:rPr lang="en-US" sz="2400">
                <a:latin typeface="Times New Roman"/>
                <a:ea typeface="Times New Roman"/>
                <a:cs typeface="Times New Roman"/>
                <a:sym typeface="Times New Roman"/>
              </a:rPr>
              <a:t>: Test the model’s accuracy and make adjustments.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Store Prediction Results</a:t>
            </a:r>
            <a:r>
              <a:rPr lang="en-US" sz="2400">
                <a:latin typeface="Times New Roman"/>
                <a:ea typeface="Times New Roman"/>
                <a:cs typeface="Times New Roman"/>
                <a:sym typeface="Times New Roman"/>
              </a:rPr>
              <a:t>: Save the predicted results for future analysis and reporting.</a:t>
            </a:r>
            <a:endParaRPr sz="2400">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845007" y="878789"/>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Data Flow Diagram</a:t>
            </a:r>
            <a:endParaRPr b="1" sz="3200">
              <a:solidFill>
                <a:srgbClr val="FF0000"/>
              </a:solidFill>
            </a:endParaRPr>
          </a:p>
        </p:txBody>
      </p:sp>
      <p:sp>
        <p:nvSpPr>
          <p:cNvPr id="260" name="Google Shape;260;p29"/>
          <p:cNvSpPr txBox="1"/>
          <p:nvPr>
            <p:ph idx="1" type="body"/>
          </p:nvPr>
        </p:nvSpPr>
        <p:spPr>
          <a:xfrm>
            <a:off x="717550" y="1727200"/>
            <a:ext cx="10821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61" name="Google Shape;261;p29"/>
          <p:cNvPicPr preferRelativeResize="0"/>
          <p:nvPr/>
        </p:nvPicPr>
        <p:blipFill>
          <a:blip r:embed="rId3">
            <a:alphaModFix/>
          </a:blip>
          <a:stretch>
            <a:fillRect/>
          </a:stretch>
        </p:blipFill>
        <p:spPr>
          <a:xfrm>
            <a:off x="152450" y="1727200"/>
            <a:ext cx="11887201" cy="31517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44957" y="988439"/>
            <a:ext cx="10502100" cy="492600"/>
          </a:xfrm>
          <a:prstGeom prst="rect">
            <a:avLst/>
          </a:prstGeom>
        </p:spPr>
        <p:txBody>
          <a:bodyPr anchorCtr="0" anchor="t" bIns="0" lIns="0" spcFirstLastPara="1" rIns="0" wrap="square" tIns="0">
            <a:spAutoFit/>
          </a:bodyPr>
          <a:lstStyle/>
          <a:p>
            <a:pPr indent="0" lvl="0" marL="0" rtl="0" algn="just">
              <a:spcBef>
                <a:spcPts val="0"/>
              </a:spcBef>
              <a:spcAft>
                <a:spcPts val="0"/>
              </a:spcAft>
              <a:buNone/>
            </a:pPr>
            <a:r>
              <a:rPr b="1" lang="en-US" sz="3200">
                <a:solidFill>
                  <a:srgbClr val="FF0000"/>
                </a:solidFill>
              </a:rPr>
              <a:t>Result And Discussion</a:t>
            </a:r>
            <a:endParaRPr b="1" sz="3200">
              <a:solidFill>
                <a:srgbClr val="FF0000"/>
              </a:solidFill>
            </a:endParaRPr>
          </a:p>
        </p:txBody>
      </p:sp>
      <p:sp>
        <p:nvSpPr>
          <p:cNvPr id="267" name="Google Shape;267;p30"/>
          <p:cNvSpPr txBox="1"/>
          <p:nvPr>
            <p:ph idx="1" type="body"/>
          </p:nvPr>
        </p:nvSpPr>
        <p:spPr>
          <a:xfrm>
            <a:off x="778450" y="1717550"/>
            <a:ext cx="10769400" cy="4383900"/>
          </a:xfrm>
          <a:prstGeom prst="rect">
            <a:avLst/>
          </a:prstGeom>
        </p:spPr>
        <p:txBody>
          <a:bodyPr anchorCtr="0" anchor="t" bIns="0" lIns="0" spcFirstLastPara="1" rIns="0" wrap="square" tIns="0">
            <a:spAutoFit/>
          </a:bodyPr>
          <a:lstStyle/>
          <a:p>
            <a:pPr indent="0" lvl="0" marL="0" rtl="0" algn="just">
              <a:lnSpc>
                <a:spcPct val="115000"/>
              </a:lnSpc>
              <a:spcBef>
                <a:spcPts val="1400"/>
              </a:spcBef>
              <a:spcAft>
                <a:spcPts val="0"/>
              </a:spcAft>
              <a:buClr>
                <a:schemeClr val="dk1"/>
              </a:buClr>
              <a:buSzPts val="1100"/>
              <a:buFont typeface="Arial"/>
              <a:buNone/>
            </a:pPr>
            <a:r>
              <a:rPr b="1" lang="en-US" sz="2400">
                <a:latin typeface="Times New Roman"/>
                <a:ea typeface="Times New Roman"/>
                <a:cs typeface="Times New Roman"/>
                <a:sym typeface="Times New Roman"/>
              </a:rPr>
              <a:t>Results</a:t>
            </a:r>
            <a:endParaRPr b="1"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AutoNum type="arabicPeriod"/>
            </a:pPr>
            <a:r>
              <a:rPr b="1" lang="en-US" sz="2400">
                <a:latin typeface="Times New Roman"/>
                <a:ea typeface="Times New Roman"/>
                <a:cs typeface="Times New Roman"/>
                <a:sym typeface="Times New Roman"/>
              </a:rPr>
              <a:t>Accurate Forecasting:</a:t>
            </a:r>
            <a:r>
              <a:rPr lang="en-US" sz="2400">
                <a:latin typeface="Times New Roman"/>
                <a:ea typeface="Times New Roman"/>
                <a:cs typeface="Times New Roman"/>
                <a:sym typeface="Times New Roman"/>
              </a:rPr>
              <a:t> Predicted future revenue and expenses reliably.</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AutoNum type="arabicPeriod"/>
            </a:pPr>
            <a:r>
              <a:rPr b="1" lang="en-US" sz="2400">
                <a:latin typeface="Times New Roman"/>
                <a:ea typeface="Times New Roman"/>
                <a:cs typeface="Times New Roman"/>
                <a:sym typeface="Times New Roman"/>
              </a:rPr>
              <a:t>Strong Performance:</a:t>
            </a:r>
            <a:r>
              <a:rPr lang="en-US" sz="2400">
                <a:latin typeface="Times New Roman"/>
                <a:ea typeface="Times New Roman"/>
                <a:cs typeface="Times New Roman"/>
                <a:sym typeface="Times New Roman"/>
              </a:rPr>
              <a:t> Achieved low error rates in validation tests.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AutoNum type="arabicPeriod"/>
            </a:pPr>
            <a:r>
              <a:rPr b="1" lang="en-US" sz="2400">
                <a:latin typeface="Times New Roman"/>
                <a:ea typeface="Times New Roman"/>
                <a:cs typeface="Times New Roman"/>
                <a:sym typeface="Times New Roman"/>
              </a:rPr>
              <a:t>Complex Pattern Handling:</a:t>
            </a:r>
            <a:r>
              <a:rPr lang="en-US" sz="2400">
                <a:latin typeface="Times New Roman"/>
                <a:ea typeface="Times New Roman"/>
                <a:cs typeface="Times New Roman"/>
                <a:sym typeface="Times New Roman"/>
              </a:rPr>
              <a:t> Effectively managed non-linear trends in data.</a:t>
            </a:r>
            <a:endParaRPr sz="24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2400">
                <a:latin typeface="Times New Roman"/>
                <a:ea typeface="Times New Roman"/>
                <a:cs typeface="Times New Roman"/>
                <a:sym typeface="Times New Roman"/>
              </a:rPr>
              <a:t>Discussion</a:t>
            </a:r>
            <a:endParaRPr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AutoNum type="arabicPeriod"/>
            </a:pPr>
            <a:r>
              <a:rPr b="1" lang="en-US" sz="2400">
                <a:latin typeface="Times New Roman"/>
                <a:ea typeface="Times New Roman"/>
                <a:cs typeface="Times New Roman"/>
                <a:sym typeface="Times New Roman"/>
              </a:rPr>
              <a:t>Limitations:</a:t>
            </a:r>
            <a:r>
              <a:rPr lang="en-US" sz="2400">
                <a:latin typeface="Times New Roman"/>
                <a:ea typeface="Times New Roman"/>
                <a:cs typeface="Times New Roman"/>
                <a:sym typeface="Times New Roman"/>
              </a:rPr>
              <a:t> Required significant data and computational resources.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AutoNum type="arabicPeriod"/>
            </a:pPr>
            <a:r>
              <a:rPr b="1" lang="en-US" sz="2400">
                <a:latin typeface="Times New Roman"/>
                <a:ea typeface="Times New Roman"/>
                <a:cs typeface="Times New Roman"/>
                <a:sym typeface="Times New Roman"/>
              </a:rPr>
              <a:t>Practical Implications:</a:t>
            </a:r>
            <a:r>
              <a:rPr lang="en-US" sz="2400">
                <a:latin typeface="Times New Roman"/>
                <a:ea typeface="Times New Roman"/>
                <a:cs typeface="Times New Roman"/>
                <a:sym typeface="Times New Roman"/>
              </a:rPr>
              <a:t> Improved budgeting and profit allocation processes.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AutoNum type="arabicPeriod"/>
            </a:pPr>
            <a:r>
              <a:rPr b="1" lang="en-US" sz="2400">
                <a:latin typeface="Times New Roman"/>
                <a:ea typeface="Times New Roman"/>
                <a:cs typeface="Times New Roman"/>
                <a:sym typeface="Times New Roman"/>
              </a:rPr>
              <a:t>Future Improvements:</a:t>
            </a:r>
            <a:r>
              <a:rPr lang="en-US" sz="2400">
                <a:latin typeface="Times New Roman"/>
                <a:ea typeface="Times New Roman"/>
                <a:cs typeface="Times New Roman"/>
                <a:sym typeface="Times New Roman"/>
              </a:rPr>
              <a:t> Enhancing accuracy with external data factors.</a:t>
            </a:r>
            <a:endParaRPr sz="2400">
              <a:latin typeface="Times New Roman"/>
              <a:ea typeface="Times New Roman"/>
              <a:cs typeface="Times New Roman"/>
              <a:sym typeface="Times New Roman"/>
            </a:endParaRPr>
          </a:p>
          <a:p>
            <a:pPr indent="0" lvl="0" marL="0" rtl="0" algn="just">
              <a:spcBef>
                <a:spcPts val="1200"/>
              </a:spcBef>
              <a:spcAft>
                <a:spcPts val="0"/>
              </a:spcAft>
              <a:buNone/>
            </a:pPr>
            <a:r>
              <a:t/>
            </a:r>
            <a:endParaRPr b="1"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844957" y="1024964"/>
            <a:ext cx="10502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3200">
                <a:solidFill>
                  <a:srgbClr val="FF0000"/>
                </a:solidFill>
              </a:rPr>
              <a:t>Conclusion</a:t>
            </a:r>
            <a:endParaRPr b="1" sz="3200">
              <a:solidFill>
                <a:srgbClr val="FF0000"/>
              </a:solidFill>
            </a:endParaRPr>
          </a:p>
        </p:txBody>
      </p:sp>
      <p:sp>
        <p:nvSpPr>
          <p:cNvPr id="273" name="Google Shape;273;p31"/>
          <p:cNvSpPr txBox="1"/>
          <p:nvPr>
            <p:ph idx="1" type="body"/>
          </p:nvPr>
        </p:nvSpPr>
        <p:spPr>
          <a:xfrm>
            <a:off x="717550" y="1727200"/>
            <a:ext cx="10821000" cy="3497100"/>
          </a:xfrm>
          <a:prstGeom prst="rect">
            <a:avLst/>
          </a:prstGeom>
        </p:spPr>
        <p:txBody>
          <a:bodyPr anchorCtr="0" anchor="t" bIns="0" lIns="0" spcFirstLastPara="1" rIns="0" wrap="square" tIns="0">
            <a:spAutoFit/>
          </a:bodyPr>
          <a:lstStyle/>
          <a:p>
            <a:pPr indent="-298450" lvl="0" marL="457200" rtl="0" algn="l">
              <a:lnSpc>
                <a:spcPct val="115000"/>
              </a:lnSpc>
              <a:spcBef>
                <a:spcPts val="1200"/>
              </a:spcBef>
              <a:spcAft>
                <a:spcPts val="0"/>
              </a:spcAft>
              <a:buClr>
                <a:schemeClr val="dk1"/>
              </a:buClr>
              <a:buSzPts val="1100"/>
              <a:buChar char="●"/>
            </a:pPr>
            <a:r>
              <a:rPr lang="en-US" sz="2400">
                <a:latin typeface="Times New Roman"/>
                <a:ea typeface="Times New Roman"/>
                <a:cs typeface="Times New Roman"/>
                <a:sym typeface="Times New Roman"/>
              </a:rPr>
              <a:t>LSTM is highly effective for financial forecasting, handling complex patterns better than traditional models.</a:t>
            </a:r>
            <a:endParaRPr sz="24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400">
                <a:latin typeface="Times New Roman"/>
                <a:ea typeface="Times New Roman"/>
                <a:cs typeface="Times New Roman"/>
                <a:sym typeface="Times New Roman"/>
              </a:rPr>
              <a:t>It provides accurate, reliable predictions, improving financial decision-making.</a:t>
            </a:r>
            <a:endParaRPr sz="24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400">
                <a:latin typeface="Times New Roman"/>
                <a:ea typeface="Times New Roman"/>
                <a:cs typeface="Times New Roman"/>
                <a:sym typeface="Times New Roman"/>
              </a:rPr>
              <a:t>Requires large datasets and significant computational resources.</a:t>
            </a:r>
            <a:endParaRPr sz="24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400">
                <a:latin typeface="Times New Roman"/>
                <a:ea typeface="Times New Roman"/>
                <a:cs typeface="Times New Roman"/>
                <a:sym typeface="Times New Roman"/>
              </a:rPr>
              <a:t>Best suited for organizations with sufficient data and resources.</a:t>
            </a:r>
            <a:endParaRPr sz="24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2400">
                <a:latin typeface="Times New Roman"/>
                <a:ea typeface="Times New Roman"/>
                <a:cs typeface="Times New Roman"/>
                <a:sym typeface="Times New Roman"/>
              </a:rPr>
              <a:t>Offers valuable real-time adaptability for dynamic financial environments.</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OUTPUT</a:t>
            </a:r>
            <a:endParaRPr b="1" sz="3200">
              <a:solidFill>
                <a:srgbClr val="FF0000"/>
              </a:solidFill>
            </a:endParaRPr>
          </a:p>
        </p:txBody>
      </p:sp>
      <p:sp>
        <p:nvSpPr>
          <p:cNvPr id="279" name="Google Shape;279;p32"/>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280" name="Google Shape;280;p32"/>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281" name="Google Shape;281;p32"/>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82" name="Google Shape;282;p32"/>
          <p:cNvSpPr txBox="1"/>
          <p:nvPr/>
        </p:nvSpPr>
        <p:spPr>
          <a:xfrm>
            <a:off x="910844" y="1775205"/>
            <a:ext cx="5400040" cy="1515800"/>
          </a:xfrm>
          <a:prstGeom prst="rect">
            <a:avLst/>
          </a:prstGeom>
          <a:noFill/>
          <a:ln>
            <a:noFill/>
          </a:ln>
        </p:spPr>
        <p:txBody>
          <a:bodyPr anchorCtr="0" anchor="t" bIns="0" lIns="0" spcFirstLastPara="1" rIns="0" wrap="square" tIns="12700">
            <a:spAutoFit/>
          </a:bodyPr>
          <a:lstStyle/>
          <a:p>
            <a:pPr indent="-380365" lvl="0" marL="393065" rtl="0" algn="l">
              <a:spcBef>
                <a:spcPts val="0"/>
              </a:spcBef>
              <a:spcAft>
                <a:spcPts val="0"/>
              </a:spcAft>
              <a:buNone/>
            </a:pPr>
            <a:r>
              <a:rPr b="1" lang="en-US" sz="2400">
                <a:latin typeface="Times New Roman"/>
                <a:ea typeface="Times New Roman"/>
                <a:cs typeface="Times New Roman"/>
                <a:sym typeface="Times New Roman"/>
              </a:rPr>
              <a:t>Data Processing and Storage Layer</a:t>
            </a:r>
            <a:endParaRPr/>
          </a:p>
          <a:p>
            <a:pPr indent="-380365" lvl="0" marL="393065" rtl="0" algn="l">
              <a:spcBef>
                <a:spcPts val="100"/>
              </a:spcBef>
              <a:spcAft>
                <a:spcPts val="0"/>
              </a:spcAft>
              <a:buNone/>
            </a:pPr>
            <a:r>
              <a:t/>
            </a:r>
            <a:endParaRPr b="1" sz="2400">
              <a:latin typeface="Times New Roman"/>
              <a:ea typeface="Times New Roman"/>
              <a:cs typeface="Times New Roman"/>
              <a:sym typeface="Times New Roman"/>
            </a:endParaRPr>
          </a:p>
          <a:p>
            <a:pPr indent="-227965" lvl="0" marL="393065" rtl="0" algn="l">
              <a:spcBef>
                <a:spcPts val="100"/>
              </a:spcBef>
              <a:spcAft>
                <a:spcPts val="0"/>
              </a:spcAft>
              <a:buClr>
                <a:srgbClr val="CC0000"/>
              </a:buClr>
              <a:buSzPts val="2400"/>
              <a:buFont typeface="Times New Roman"/>
              <a:buNone/>
            </a:pPr>
            <a:r>
              <a:t/>
            </a:r>
            <a:endParaRPr b="1" sz="2400">
              <a:latin typeface="Times New Roman"/>
              <a:ea typeface="Times New Roman"/>
              <a:cs typeface="Times New Roman"/>
              <a:sym typeface="Times New Roman"/>
            </a:endParaRPr>
          </a:p>
          <a:p>
            <a:pPr indent="-380365" lvl="0" marL="393065" rtl="0" algn="l">
              <a:lnSpc>
                <a:spcPct val="100000"/>
              </a:lnSpc>
              <a:spcBef>
                <a:spcPts val="0"/>
              </a:spcBef>
              <a:spcAft>
                <a:spcPts val="0"/>
              </a:spcAft>
              <a:buNone/>
            </a:pPr>
            <a:r>
              <a:t/>
            </a:r>
            <a:endParaRPr sz="2400">
              <a:latin typeface="Times New Roman"/>
              <a:ea typeface="Times New Roman"/>
              <a:cs typeface="Times New Roman"/>
              <a:sym typeface="Times New Roman"/>
            </a:endParaRPr>
          </a:p>
        </p:txBody>
      </p:sp>
      <p:pic>
        <p:nvPicPr>
          <p:cNvPr id="283" name="Google Shape;283;p32"/>
          <p:cNvPicPr preferRelativeResize="0"/>
          <p:nvPr/>
        </p:nvPicPr>
        <p:blipFill rotWithShape="1">
          <a:blip r:embed="rId3">
            <a:alphaModFix/>
          </a:blip>
          <a:srcRect b="0" l="0" r="0" t="0"/>
          <a:stretch/>
        </p:blipFill>
        <p:spPr>
          <a:xfrm>
            <a:off x="5599177" y="2286000"/>
            <a:ext cx="5754623" cy="3200400"/>
          </a:xfrm>
          <a:prstGeom prst="rect">
            <a:avLst/>
          </a:prstGeom>
          <a:noFill/>
          <a:ln>
            <a:noFill/>
          </a:ln>
        </p:spPr>
      </p:pic>
      <p:pic>
        <p:nvPicPr>
          <p:cNvPr descr="Screenshot 2024-09-27 195302.png" id="284" name="Google Shape;284;p32"/>
          <p:cNvPicPr preferRelativeResize="0"/>
          <p:nvPr/>
        </p:nvPicPr>
        <p:blipFill rotWithShape="1">
          <a:blip r:embed="rId4">
            <a:alphaModFix/>
          </a:blip>
          <a:srcRect b="0" l="0" r="0" t="0"/>
          <a:stretch/>
        </p:blipFill>
        <p:spPr>
          <a:xfrm>
            <a:off x="533400" y="2362200"/>
            <a:ext cx="4907776" cy="32961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OUTPUT</a:t>
            </a:r>
            <a:endParaRPr b="1" sz="3200">
              <a:solidFill>
                <a:srgbClr val="FF0000"/>
              </a:solidFill>
            </a:endParaRPr>
          </a:p>
        </p:txBody>
      </p:sp>
      <p:sp>
        <p:nvSpPr>
          <p:cNvPr id="290" name="Google Shape;290;p33"/>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291" name="Google Shape;291;p33"/>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292" name="Google Shape;292;p33"/>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93" name="Google Shape;293;p33"/>
          <p:cNvSpPr txBox="1"/>
          <p:nvPr/>
        </p:nvSpPr>
        <p:spPr>
          <a:xfrm>
            <a:off x="910844" y="1775205"/>
            <a:ext cx="5400040" cy="1515800"/>
          </a:xfrm>
          <a:prstGeom prst="rect">
            <a:avLst/>
          </a:prstGeom>
          <a:noFill/>
          <a:ln>
            <a:noFill/>
          </a:ln>
        </p:spPr>
        <p:txBody>
          <a:bodyPr anchorCtr="0" anchor="t" bIns="0" lIns="0" spcFirstLastPara="1" rIns="0" wrap="square" tIns="12700">
            <a:spAutoFit/>
          </a:bodyPr>
          <a:lstStyle/>
          <a:p>
            <a:pPr indent="-380365" lvl="0" marL="393065" rtl="0" algn="l">
              <a:spcBef>
                <a:spcPts val="0"/>
              </a:spcBef>
              <a:spcAft>
                <a:spcPts val="0"/>
              </a:spcAft>
              <a:buNone/>
            </a:pPr>
            <a:r>
              <a:rPr b="1" lang="en-US" sz="2400">
                <a:latin typeface="Times New Roman"/>
                <a:ea typeface="Times New Roman"/>
                <a:cs typeface="Times New Roman"/>
                <a:sym typeface="Times New Roman"/>
              </a:rPr>
              <a:t>Prediction Layer</a:t>
            </a:r>
            <a:endParaRPr/>
          </a:p>
          <a:p>
            <a:pPr indent="-227965" lvl="0" marL="393065" rtl="0" algn="l">
              <a:spcBef>
                <a:spcPts val="100"/>
              </a:spcBef>
              <a:spcAft>
                <a:spcPts val="0"/>
              </a:spcAft>
              <a:buClr>
                <a:srgbClr val="CC0000"/>
              </a:buClr>
              <a:buSzPts val="2400"/>
              <a:buFont typeface="Times New Roman"/>
              <a:buNone/>
            </a:pPr>
            <a:r>
              <a:t/>
            </a:r>
            <a:endParaRPr b="1" sz="2400">
              <a:latin typeface="Times New Roman"/>
              <a:ea typeface="Times New Roman"/>
              <a:cs typeface="Times New Roman"/>
              <a:sym typeface="Times New Roman"/>
            </a:endParaRPr>
          </a:p>
          <a:p>
            <a:pPr indent="-227965" lvl="0" marL="393065" rtl="0" algn="l">
              <a:spcBef>
                <a:spcPts val="100"/>
              </a:spcBef>
              <a:spcAft>
                <a:spcPts val="0"/>
              </a:spcAft>
              <a:buClr>
                <a:srgbClr val="CC0000"/>
              </a:buClr>
              <a:buSzPts val="2400"/>
              <a:buFont typeface="Times New Roman"/>
              <a:buNone/>
            </a:pPr>
            <a:r>
              <a:t/>
            </a:r>
            <a:endParaRPr b="1" sz="2400">
              <a:latin typeface="Times New Roman"/>
              <a:ea typeface="Times New Roman"/>
              <a:cs typeface="Times New Roman"/>
              <a:sym typeface="Times New Roman"/>
            </a:endParaRPr>
          </a:p>
          <a:p>
            <a:pPr indent="-380365" lvl="0" marL="393065" rtl="0" algn="l">
              <a:lnSpc>
                <a:spcPct val="100000"/>
              </a:lnSpc>
              <a:spcBef>
                <a:spcPts val="0"/>
              </a:spcBef>
              <a:spcAft>
                <a:spcPts val="0"/>
              </a:spcAft>
              <a:buNone/>
            </a:pPr>
            <a:r>
              <a:t/>
            </a:r>
            <a:endParaRPr sz="2400">
              <a:latin typeface="Times New Roman"/>
              <a:ea typeface="Times New Roman"/>
              <a:cs typeface="Times New Roman"/>
              <a:sym typeface="Times New Roman"/>
            </a:endParaRPr>
          </a:p>
        </p:txBody>
      </p:sp>
      <p:pic>
        <p:nvPicPr>
          <p:cNvPr id="294" name="Google Shape;294;p33"/>
          <p:cNvPicPr preferRelativeResize="0"/>
          <p:nvPr/>
        </p:nvPicPr>
        <p:blipFill rotWithShape="1">
          <a:blip r:embed="rId3">
            <a:alphaModFix/>
          </a:blip>
          <a:srcRect b="0" l="0" r="0" t="0"/>
          <a:stretch/>
        </p:blipFill>
        <p:spPr>
          <a:xfrm>
            <a:off x="1828800" y="2286000"/>
            <a:ext cx="7696200" cy="350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OUTPUT</a:t>
            </a:r>
            <a:endParaRPr b="1" sz="3200">
              <a:solidFill>
                <a:srgbClr val="FF0000"/>
              </a:solidFill>
            </a:endParaRPr>
          </a:p>
        </p:txBody>
      </p:sp>
      <p:sp>
        <p:nvSpPr>
          <p:cNvPr id="300" name="Google Shape;300;p34"/>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301" name="Google Shape;301;p34"/>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302" name="Google Shape;302;p34"/>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03" name="Google Shape;303;p34"/>
          <p:cNvSpPr txBox="1"/>
          <p:nvPr/>
        </p:nvSpPr>
        <p:spPr>
          <a:xfrm>
            <a:off x="910844" y="1775205"/>
            <a:ext cx="5400040" cy="1515800"/>
          </a:xfrm>
          <a:prstGeom prst="rect">
            <a:avLst/>
          </a:prstGeom>
          <a:noFill/>
          <a:ln>
            <a:noFill/>
          </a:ln>
        </p:spPr>
        <p:txBody>
          <a:bodyPr anchorCtr="0" anchor="t" bIns="0" lIns="0" spcFirstLastPara="1" rIns="0" wrap="square" tIns="12700">
            <a:spAutoFit/>
          </a:bodyPr>
          <a:lstStyle/>
          <a:p>
            <a:pPr indent="-380365" lvl="0" marL="393065" rtl="0" algn="l">
              <a:spcBef>
                <a:spcPts val="0"/>
              </a:spcBef>
              <a:spcAft>
                <a:spcPts val="0"/>
              </a:spcAft>
              <a:buNone/>
            </a:pPr>
            <a:r>
              <a:rPr b="1" lang="en-US" sz="2400">
                <a:latin typeface="Times New Roman"/>
                <a:ea typeface="Times New Roman"/>
                <a:cs typeface="Times New Roman"/>
                <a:sym typeface="Times New Roman"/>
              </a:rPr>
              <a:t>Forecasting and Analysis Layer</a:t>
            </a:r>
            <a:endParaRPr/>
          </a:p>
          <a:p>
            <a:pPr indent="-380365" lvl="0" marL="393065" rtl="0" algn="l">
              <a:spcBef>
                <a:spcPts val="100"/>
              </a:spcBef>
              <a:spcAft>
                <a:spcPts val="0"/>
              </a:spcAft>
              <a:buNone/>
            </a:pPr>
            <a:r>
              <a:t/>
            </a:r>
            <a:endParaRPr b="1" sz="2400">
              <a:latin typeface="Times New Roman"/>
              <a:ea typeface="Times New Roman"/>
              <a:cs typeface="Times New Roman"/>
              <a:sym typeface="Times New Roman"/>
            </a:endParaRPr>
          </a:p>
          <a:p>
            <a:pPr indent="-227965" lvl="0" marL="393065" rtl="0" algn="l">
              <a:spcBef>
                <a:spcPts val="100"/>
              </a:spcBef>
              <a:spcAft>
                <a:spcPts val="0"/>
              </a:spcAft>
              <a:buClr>
                <a:srgbClr val="CC0000"/>
              </a:buClr>
              <a:buSzPts val="2400"/>
              <a:buFont typeface="Times New Roman"/>
              <a:buNone/>
            </a:pPr>
            <a:r>
              <a:t/>
            </a:r>
            <a:endParaRPr b="1" sz="2400">
              <a:latin typeface="Times New Roman"/>
              <a:ea typeface="Times New Roman"/>
              <a:cs typeface="Times New Roman"/>
              <a:sym typeface="Times New Roman"/>
            </a:endParaRPr>
          </a:p>
          <a:p>
            <a:pPr indent="-380365" lvl="0" marL="393065" rtl="0" algn="l">
              <a:lnSpc>
                <a:spcPct val="100000"/>
              </a:lnSpc>
              <a:spcBef>
                <a:spcPts val="0"/>
              </a:spcBef>
              <a:spcAft>
                <a:spcPts val="0"/>
              </a:spcAft>
              <a:buNone/>
            </a:pPr>
            <a:r>
              <a:t/>
            </a:r>
            <a:endParaRPr sz="2400">
              <a:latin typeface="Times New Roman"/>
              <a:ea typeface="Times New Roman"/>
              <a:cs typeface="Times New Roman"/>
              <a:sym typeface="Times New Roman"/>
            </a:endParaRPr>
          </a:p>
        </p:txBody>
      </p:sp>
      <p:pic>
        <p:nvPicPr>
          <p:cNvPr id="304" name="Google Shape;304;p34"/>
          <p:cNvPicPr preferRelativeResize="0"/>
          <p:nvPr/>
        </p:nvPicPr>
        <p:blipFill rotWithShape="1">
          <a:blip r:embed="rId3">
            <a:alphaModFix/>
          </a:blip>
          <a:srcRect b="0" l="0" r="0" t="0"/>
          <a:stretch/>
        </p:blipFill>
        <p:spPr>
          <a:xfrm>
            <a:off x="2286000" y="2514600"/>
            <a:ext cx="7620000" cy="321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845000" y="878800"/>
            <a:ext cx="102105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List Of </a:t>
            </a:r>
            <a:r>
              <a:rPr b="1" lang="en-US" sz="3200">
                <a:solidFill>
                  <a:srgbClr val="FF0000"/>
                </a:solidFill>
              </a:rPr>
              <a:t>References</a:t>
            </a:r>
            <a:endParaRPr/>
          </a:p>
        </p:txBody>
      </p:sp>
      <p:sp>
        <p:nvSpPr>
          <p:cNvPr id="310" name="Google Shape;310;p35"/>
          <p:cNvSpPr txBox="1"/>
          <p:nvPr/>
        </p:nvSpPr>
        <p:spPr>
          <a:xfrm>
            <a:off x="910844" y="1927605"/>
            <a:ext cx="10434955" cy="3317875"/>
          </a:xfrm>
          <a:prstGeom prst="rect">
            <a:avLst/>
          </a:prstGeom>
          <a:noFill/>
          <a:ln>
            <a:noFill/>
          </a:ln>
        </p:spPr>
        <p:txBody>
          <a:bodyPr anchorCtr="0" anchor="t" bIns="0" lIns="0" spcFirstLastPara="1" rIns="0" wrap="square" tIns="12700">
            <a:spAutoFit/>
          </a:bodyPr>
          <a:lstStyle/>
          <a:p>
            <a:pPr indent="-381000" lvl="0" marL="393700" marR="5080" rtl="0" algn="just">
              <a:lnSpc>
                <a:spcPct val="100000"/>
              </a:lnSpc>
              <a:spcBef>
                <a:spcPts val="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Thakur,  R.,  &amp;  Shrivastava,  A.  (2021).  </a:t>
            </a:r>
            <a:r>
              <a:rPr lang="en-US" sz="2400">
                <a:latin typeface="Times New Roman"/>
                <a:ea typeface="Times New Roman"/>
                <a:cs typeface="Times New Roman"/>
                <a:sym typeface="Times New Roman"/>
              </a:rPr>
              <a:t>"Financial  Management  in  the Hospitality Industry: A Study on Technology Integration." </a:t>
            </a:r>
            <a:r>
              <a:rPr i="1" lang="en-US" sz="2400">
                <a:latin typeface="Times New Roman"/>
                <a:ea typeface="Times New Roman"/>
                <a:cs typeface="Times New Roman"/>
                <a:sym typeface="Times New Roman"/>
              </a:rPr>
              <a:t>Journal of Hospitality Financial Management, 29</a:t>
            </a:r>
            <a:r>
              <a:rPr lang="en-US" sz="2400">
                <a:latin typeface="Times New Roman"/>
                <a:ea typeface="Times New Roman"/>
                <a:cs typeface="Times New Roman"/>
                <a:sym typeface="Times New Roman"/>
              </a:rPr>
              <a:t>(1), 45-58.</a:t>
            </a:r>
            <a:endParaRPr sz="2400">
              <a:latin typeface="Times New Roman"/>
              <a:ea typeface="Times New Roman"/>
              <a:cs typeface="Times New Roman"/>
              <a:sym typeface="Times New Roman"/>
            </a:endParaRPr>
          </a:p>
          <a:p>
            <a:pPr indent="-381000" lvl="0" marL="393700" marR="5080" rtl="0" algn="just">
              <a:lnSpc>
                <a:spcPct val="100000"/>
              </a:lnSpc>
              <a:spcBef>
                <a:spcPts val="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Gursoy,  D.,  Chi,  C.  G.,  &amp;  Chi,  O.  H.  (2022).  </a:t>
            </a:r>
            <a:r>
              <a:rPr lang="en-US" sz="2400">
                <a:latin typeface="Times New Roman"/>
                <a:ea typeface="Times New Roman"/>
                <a:cs typeface="Times New Roman"/>
                <a:sym typeface="Times New Roman"/>
              </a:rPr>
              <a:t>"The  Role  of  Financial Management  Practices  in  the  Success  of  Small  and  Medium  Lodging Businesses." </a:t>
            </a:r>
            <a:r>
              <a:rPr i="1" lang="en-US" sz="2400">
                <a:latin typeface="Times New Roman"/>
                <a:ea typeface="Times New Roman"/>
                <a:cs typeface="Times New Roman"/>
                <a:sym typeface="Times New Roman"/>
              </a:rPr>
              <a:t>International Journal of Hospitality Management, 99</a:t>
            </a:r>
            <a:r>
              <a:rPr lang="en-US" sz="2400">
                <a:latin typeface="Times New Roman"/>
                <a:ea typeface="Times New Roman"/>
                <a:cs typeface="Times New Roman"/>
                <a:sym typeface="Times New Roman"/>
              </a:rPr>
              <a:t>, 103066.</a:t>
            </a:r>
            <a:endParaRPr sz="2400">
              <a:latin typeface="Times New Roman"/>
              <a:ea typeface="Times New Roman"/>
              <a:cs typeface="Times New Roman"/>
              <a:sym typeface="Times New Roman"/>
            </a:endParaRPr>
          </a:p>
          <a:p>
            <a:pPr indent="-381000" lvl="0" marL="393700" marR="5080" rtl="0" algn="just">
              <a:lnSpc>
                <a:spcPct val="100000"/>
              </a:lnSpc>
              <a:spcBef>
                <a:spcPts val="5"/>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Kim, S., &amp; Lee, S. (2023). </a:t>
            </a:r>
            <a:r>
              <a:rPr lang="en-US" sz="2400">
                <a:latin typeface="Times New Roman"/>
                <a:ea typeface="Times New Roman"/>
                <a:cs typeface="Times New Roman"/>
                <a:sym typeface="Times New Roman"/>
              </a:rPr>
              <a:t>"The Impact of Real-Time Data Analysis on Financial Decision-Making in the Hospitality Sector." </a:t>
            </a:r>
            <a:r>
              <a:rPr i="1" lang="en-US" sz="2400">
                <a:latin typeface="Times New Roman"/>
                <a:ea typeface="Times New Roman"/>
                <a:cs typeface="Times New Roman"/>
                <a:sym typeface="Times New Roman"/>
              </a:rPr>
              <a:t>Journal of Hospitality and Tourism Technology, 14</a:t>
            </a:r>
            <a:r>
              <a:rPr lang="en-US" sz="2400">
                <a:latin typeface="Times New Roman"/>
                <a:ea typeface="Times New Roman"/>
                <a:cs typeface="Times New Roman"/>
                <a:sym typeface="Times New Roman"/>
              </a:rPr>
              <a:t>(2), 156-174.</a:t>
            </a:r>
            <a:endParaRPr sz="2400">
              <a:latin typeface="Times New Roman"/>
              <a:ea typeface="Times New Roman"/>
              <a:cs typeface="Times New Roman"/>
              <a:sym typeface="Times New Roman"/>
            </a:endParaRPr>
          </a:p>
        </p:txBody>
      </p:sp>
      <p:sp>
        <p:nvSpPr>
          <p:cNvPr id="311" name="Google Shape;311;p35"/>
          <p:cNvSpPr/>
          <p:nvPr/>
        </p:nvSpPr>
        <p:spPr>
          <a:xfrm>
            <a:off x="4782058" y="4899659"/>
            <a:ext cx="151130" cy="337185"/>
          </a:xfrm>
          <a:custGeom>
            <a:rect b="b" l="l" r="r" t="t"/>
            <a:pathLst>
              <a:path extrusionOk="0" h="337185" w="151129">
                <a:moveTo>
                  <a:pt x="150875" y="0"/>
                </a:moveTo>
                <a:lnTo>
                  <a:pt x="0" y="0"/>
                </a:lnTo>
                <a:lnTo>
                  <a:pt x="0" y="336804"/>
                </a:lnTo>
                <a:lnTo>
                  <a:pt x="150875" y="336804"/>
                </a:lnTo>
                <a:lnTo>
                  <a:pt x="15087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2" name="Google Shape;312;p35"/>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313" name="Google Shape;313;p35"/>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314" name="Google Shape;314;p35"/>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txBox="1"/>
          <p:nvPr>
            <p:ph type="title"/>
          </p:nvPr>
        </p:nvSpPr>
        <p:spPr>
          <a:xfrm>
            <a:off x="845007" y="878789"/>
            <a:ext cx="10501985" cy="605790"/>
          </a:xfrm>
          <a:prstGeom prst="rect">
            <a:avLst/>
          </a:prstGeom>
          <a:noFill/>
          <a:ln>
            <a:noFill/>
          </a:ln>
        </p:spPr>
        <p:txBody>
          <a:bodyPr anchorCtr="0" anchor="t" bIns="0" lIns="0" spcFirstLastPara="1" rIns="0" wrap="square" tIns="106325">
            <a:spAutoFit/>
          </a:bodyPr>
          <a:lstStyle/>
          <a:p>
            <a:pPr indent="0" lvl="0" marL="12700" rtl="0" algn="l">
              <a:lnSpc>
                <a:spcPct val="100000"/>
              </a:lnSpc>
              <a:spcBef>
                <a:spcPts val="0"/>
              </a:spcBef>
              <a:spcAft>
                <a:spcPts val="0"/>
              </a:spcAft>
              <a:buNone/>
            </a:pPr>
            <a:r>
              <a:rPr b="1" lang="en-US" sz="3200">
                <a:solidFill>
                  <a:srgbClr val="FF0000"/>
                </a:solidFill>
                <a:latin typeface="Verdana"/>
                <a:ea typeface="Verdana"/>
                <a:cs typeface="Verdana"/>
                <a:sym typeface="Verdana"/>
              </a:rPr>
              <a:t>Objectives</a:t>
            </a:r>
            <a:endParaRPr sz="3200">
              <a:latin typeface="Verdana"/>
              <a:ea typeface="Verdana"/>
              <a:cs typeface="Verdana"/>
              <a:sym typeface="Verdana"/>
            </a:endParaRPr>
          </a:p>
        </p:txBody>
      </p:sp>
      <p:sp>
        <p:nvSpPr>
          <p:cNvPr id="77" name="Google Shape;77;p9"/>
          <p:cNvSpPr txBox="1"/>
          <p:nvPr/>
        </p:nvSpPr>
        <p:spPr>
          <a:xfrm>
            <a:off x="1316482" y="1978151"/>
            <a:ext cx="9951720" cy="361315"/>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rPr lang="en-US" sz="2400">
                <a:solidFill>
                  <a:srgbClr val="FF0000"/>
                </a:solidFill>
                <a:latin typeface="SimSun-ExtB"/>
                <a:ea typeface="SimSun-ExtB"/>
                <a:cs typeface="SimSun-ExtB"/>
                <a:sym typeface="SimSun-ExtB"/>
              </a:rPr>
              <a:t>❏ </a:t>
            </a:r>
            <a:r>
              <a:rPr b="1" lang="en-US" sz="2400">
                <a:latin typeface="Times New Roman"/>
                <a:ea typeface="Times New Roman"/>
                <a:cs typeface="Times New Roman"/>
                <a:sym typeface="Times New Roman"/>
              </a:rPr>
              <a:t>Ensure	Accurate	Financial	Tracking</a:t>
            </a:r>
            <a:r>
              <a:rPr lang="en-US" sz="2400">
                <a:latin typeface="Times New Roman"/>
                <a:ea typeface="Times New Roman"/>
                <a:cs typeface="Times New Roman"/>
                <a:sym typeface="Times New Roman"/>
              </a:rPr>
              <a:t>:	Provide	precise	and	real-time</a:t>
            </a:r>
            <a:endParaRPr sz="2400">
              <a:latin typeface="Times New Roman"/>
              <a:ea typeface="Times New Roman"/>
              <a:cs typeface="Times New Roman"/>
              <a:sym typeface="Times New Roman"/>
            </a:endParaRPr>
          </a:p>
        </p:txBody>
      </p:sp>
      <p:sp>
        <p:nvSpPr>
          <p:cNvPr id="78" name="Google Shape;78;p9"/>
          <p:cNvSpPr txBox="1"/>
          <p:nvPr/>
        </p:nvSpPr>
        <p:spPr>
          <a:xfrm>
            <a:off x="1316482" y="2339363"/>
            <a:ext cx="9950450" cy="337185"/>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rPr lang="en-US" sz="2400">
                <a:latin typeface="Times New Roman"/>
                <a:ea typeface="Times New Roman"/>
                <a:cs typeface="Times New Roman"/>
                <a:sym typeface="Times New Roman"/>
              </a:rPr>
              <a:t>monitoring	of	billing,	income,	and	expenses	to	minimize	errors	and	enhance</a:t>
            </a:r>
            <a:endParaRPr sz="2400">
              <a:latin typeface="Times New Roman"/>
              <a:ea typeface="Times New Roman"/>
              <a:cs typeface="Times New Roman"/>
              <a:sym typeface="Times New Roman"/>
            </a:endParaRPr>
          </a:p>
        </p:txBody>
      </p:sp>
      <p:sp>
        <p:nvSpPr>
          <p:cNvPr id="79" name="Google Shape;79;p9"/>
          <p:cNvSpPr txBox="1"/>
          <p:nvPr/>
        </p:nvSpPr>
        <p:spPr>
          <a:xfrm>
            <a:off x="1316482" y="2705100"/>
            <a:ext cx="2428240" cy="337185"/>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rPr lang="en-US" sz="2400">
                <a:latin typeface="Times New Roman"/>
                <a:ea typeface="Times New Roman"/>
                <a:cs typeface="Times New Roman"/>
                <a:sym typeface="Times New Roman"/>
              </a:rPr>
              <a:t>financial oversight.</a:t>
            </a:r>
            <a:endParaRPr sz="2400">
              <a:latin typeface="Times New Roman"/>
              <a:ea typeface="Times New Roman"/>
              <a:cs typeface="Times New Roman"/>
              <a:sym typeface="Times New Roman"/>
            </a:endParaRPr>
          </a:p>
        </p:txBody>
      </p:sp>
      <p:sp>
        <p:nvSpPr>
          <p:cNvPr id="80" name="Google Shape;80;p9"/>
          <p:cNvSpPr txBox="1"/>
          <p:nvPr/>
        </p:nvSpPr>
        <p:spPr>
          <a:xfrm>
            <a:off x="1316482" y="3227832"/>
            <a:ext cx="9951720" cy="36195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rPr lang="en-US" sz="2400">
                <a:solidFill>
                  <a:srgbClr val="FF0000"/>
                </a:solidFill>
                <a:latin typeface="SimSun-ExtB"/>
                <a:ea typeface="SimSun-ExtB"/>
                <a:cs typeface="SimSun-ExtB"/>
                <a:sym typeface="SimSun-ExtB"/>
              </a:rPr>
              <a:t>❏ </a:t>
            </a:r>
            <a:r>
              <a:rPr b="1" lang="en-US" sz="2400">
                <a:latin typeface="Times New Roman"/>
                <a:ea typeface="Times New Roman"/>
                <a:cs typeface="Times New Roman"/>
                <a:sym typeface="Times New Roman"/>
              </a:rPr>
              <a:t>Streamline Financial Operations</a:t>
            </a:r>
            <a:r>
              <a:rPr lang="en-US" sz="2400">
                <a:latin typeface="Times New Roman"/>
                <a:ea typeface="Times New Roman"/>
                <a:cs typeface="Times New Roman"/>
                <a:sym typeface="Times New Roman"/>
              </a:rPr>
              <a:t>:	Automate and integrate billing, income</a:t>
            </a:r>
            <a:endParaRPr sz="2400">
              <a:latin typeface="Times New Roman"/>
              <a:ea typeface="Times New Roman"/>
              <a:cs typeface="Times New Roman"/>
              <a:sym typeface="Times New Roman"/>
            </a:endParaRPr>
          </a:p>
        </p:txBody>
      </p:sp>
      <p:sp>
        <p:nvSpPr>
          <p:cNvPr id="81" name="Google Shape;81;p9"/>
          <p:cNvSpPr txBox="1"/>
          <p:nvPr/>
        </p:nvSpPr>
        <p:spPr>
          <a:xfrm>
            <a:off x="1316482" y="3589315"/>
            <a:ext cx="9950450" cy="33655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rPr lang="en-US" sz="2400">
                <a:latin typeface="Times New Roman"/>
                <a:ea typeface="Times New Roman"/>
                <a:cs typeface="Times New Roman"/>
                <a:sym typeface="Times New Roman"/>
              </a:rPr>
              <a:t>tracking,	and	expense	reporting	processes	to	improve	efficiency	and	reduce</a:t>
            </a:r>
            <a:endParaRPr sz="2400">
              <a:latin typeface="Times New Roman"/>
              <a:ea typeface="Times New Roman"/>
              <a:cs typeface="Times New Roman"/>
              <a:sym typeface="Times New Roman"/>
            </a:endParaRPr>
          </a:p>
        </p:txBody>
      </p:sp>
      <p:sp>
        <p:nvSpPr>
          <p:cNvPr id="82" name="Google Shape;82;p9"/>
          <p:cNvSpPr txBox="1"/>
          <p:nvPr/>
        </p:nvSpPr>
        <p:spPr>
          <a:xfrm>
            <a:off x="1316482" y="3954779"/>
            <a:ext cx="1798320" cy="337185"/>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375"/>
              </a:lnSpc>
              <a:spcBef>
                <a:spcPts val="0"/>
              </a:spcBef>
              <a:spcAft>
                <a:spcPts val="0"/>
              </a:spcAft>
              <a:buNone/>
            </a:pPr>
            <a:r>
              <a:rPr lang="en-US" sz="2400">
                <a:latin typeface="Times New Roman"/>
                <a:ea typeface="Times New Roman"/>
                <a:cs typeface="Times New Roman"/>
                <a:sym typeface="Times New Roman"/>
              </a:rPr>
              <a:t>manual effort.</a:t>
            </a:r>
            <a:endParaRPr sz="2400">
              <a:latin typeface="Times New Roman"/>
              <a:ea typeface="Times New Roman"/>
              <a:cs typeface="Times New Roman"/>
              <a:sym typeface="Times New Roman"/>
            </a:endParaRPr>
          </a:p>
        </p:txBody>
      </p:sp>
      <p:sp>
        <p:nvSpPr>
          <p:cNvPr id="83" name="Google Shape;83;p9"/>
          <p:cNvSpPr/>
          <p:nvPr/>
        </p:nvSpPr>
        <p:spPr>
          <a:xfrm>
            <a:off x="1316482" y="4477511"/>
            <a:ext cx="9875520" cy="337185"/>
          </a:xfrm>
          <a:custGeom>
            <a:rect b="b" l="l" r="r" t="t"/>
            <a:pathLst>
              <a:path extrusionOk="0" h="337185" w="9875520">
                <a:moveTo>
                  <a:pt x="1621523" y="0"/>
                </a:moveTo>
                <a:lnTo>
                  <a:pt x="484632" y="0"/>
                </a:lnTo>
                <a:lnTo>
                  <a:pt x="304800" y="0"/>
                </a:lnTo>
                <a:lnTo>
                  <a:pt x="304800" y="9144"/>
                </a:lnTo>
                <a:lnTo>
                  <a:pt x="0" y="9144"/>
                </a:lnTo>
                <a:lnTo>
                  <a:pt x="0" y="313944"/>
                </a:lnTo>
                <a:lnTo>
                  <a:pt x="304800" y="313944"/>
                </a:lnTo>
                <a:lnTo>
                  <a:pt x="304800" y="336804"/>
                </a:lnTo>
                <a:lnTo>
                  <a:pt x="484632" y="336804"/>
                </a:lnTo>
                <a:lnTo>
                  <a:pt x="1621523" y="336804"/>
                </a:lnTo>
                <a:lnTo>
                  <a:pt x="1621523" y="0"/>
                </a:lnTo>
                <a:close/>
              </a:path>
              <a:path extrusionOk="0" h="337185" w="9875520">
                <a:moveTo>
                  <a:pt x="5625071" y="0"/>
                </a:moveTo>
                <a:lnTo>
                  <a:pt x="5625071" y="0"/>
                </a:lnTo>
                <a:lnTo>
                  <a:pt x="1621536" y="0"/>
                </a:lnTo>
                <a:lnTo>
                  <a:pt x="1621536" y="336804"/>
                </a:lnTo>
                <a:lnTo>
                  <a:pt x="5625071" y="336804"/>
                </a:lnTo>
                <a:lnTo>
                  <a:pt x="5625071" y="0"/>
                </a:lnTo>
                <a:close/>
              </a:path>
              <a:path extrusionOk="0" h="337185" w="9875520">
                <a:moveTo>
                  <a:pt x="7648943" y="0"/>
                </a:moveTo>
                <a:lnTo>
                  <a:pt x="7469124" y="0"/>
                </a:lnTo>
                <a:lnTo>
                  <a:pt x="5625084" y="0"/>
                </a:lnTo>
                <a:lnTo>
                  <a:pt x="5625084" y="336804"/>
                </a:lnTo>
                <a:lnTo>
                  <a:pt x="7469124" y="336804"/>
                </a:lnTo>
                <a:lnTo>
                  <a:pt x="7648943" y="336804"/>
                </a:lnTo>
                <a:lnTo>
                  <a:pt x="7648943" y="0"/>
                </a:lnTo>
                <a:close/>
              </a:path>
              <a:path extrusionOk="0" h="337185" w="9875520">
                <a:moveTo>
                  <a:pt x="9875520" y="0"/>
                </a:moveTo>
                <a:lnTo>
                  <a:pt x="8269224" y="0"/>
                </a:lnTo>
                <a:lnTo>
                  <a:pt x="8089392" y="0"/>
                </a:lnTo>
                <a:lnTo>
                  <a:pt x="7648956" y="0"/>
                </a:lnTo>
                <a:lnTo>
                  <a:pt x="7648956" y="336804"/>
                </a:lnTo>
                <a:lnTo>
                  <a:pt x="8089392" y="336804"/>
                </a:lnTo>
                <a:lnTo>
                  <a:pt x="8269224" y="336804"/>
                </a:lnTo>
                <a:lnTo>
                  <a:pt x="9875520" y="336804"/>
                </a:lnTo>
                <a:lnTo>
                  <a:pt x="987552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9"/>
          <p:cNvSpPr txBox="1"/>
          <p:nvPr/>
        </p:nvSpPr>
        <p:spPr>
          <a:xfrm>
            <a:off x="1316482" y="4432172"/>
            <a:ext cx="9950450" cy="39116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2400">
                <a:solidFill>
                  <a:srgbClr val="FF0000"/>
                </a:solidFill>
                <a:latin typeface="SimSun-ExtB"/>
                <a:ea typeface="SimSun-ExtB"/>
                <a:cs typeface="SimSun-ExtB"/>
                <a:sym typeface="SimSun-ExtB"/>
              </a:rPr>
              <a:t>❏ </a:t>
            </a:r>
            <a:r>
              <a:rPr b="1" lang="en-US" sz="2400">
                <a:latin typeface="Times New Roman"/>
                <a:ea typeface="Times New Roman"/>
                <a:cs typeface="Times New Roman"/>
                <a:sym typeface="Times New Roman"/>
              </a:rPr>
              <a:t>Enhance	Financial	Reporting</a:t>
            </a:r>
            <a:r>
              <a:rPr lang="en-US" sz="2400">
                <a:latin typeface="Times New Roman"/>
                <a:ea typeface="Times New Roman"/>
                <a:cs typeface="Times New Roman"/>
                <a:sym typeface="Times New Roman"/>
              </a:rPr>
              <a:t>:	Offer	comprehensive	and	customizable</a:t>
            </a:r>
            <a:endParaRPr sz="2400">
              <a:latin typeface="Times New Roman"/>
              <a:ea typeface="Times New Roman"/>
              <a:cs typeface="Times New Roman"/>
              <a:sym typeface="Times New Roman"/>
            </a:endParaRPr>
          </a:p>
        </p:txBody>
      </p:sp>
      <p:sp>
        <p:nvSpPr>
          <p:cNvPr id="85" name="Google Shape;85;p9"/>
          <p:cNvSpPr/>
          <p:nvPr/>
        </p:nvSpPr>
        <p:spPr>
          <a:xfrm>
            <a:off x="11192002" y="4477511"/>
            <a:ext cx="74930" cy="337185"/>
          </a:xfrm>
          <a:custGeom>
            <a:rect b="b" l="l" r="r" t="t"/>
            <a:pathLst>
              <a:path extrusionOk="0" h="337185" w="74929">
                <a:moveTo>
                  <a:pt x="74675" y="0"/>
                </a:moveTo>
                <a:lnTo>
                  <a:pt x="0" y="0"/>
                </a:lnTo>
                <a:lnTo>
                  <a:pt x="0" y="336804"/>
                </a:lnTo>
                <a:lnTo>
                  <a:pt x="74675" y="336804"/>
                </a:lnTo>
                <a:lnTo>
                  <a:pt x="7467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9"/>
          <p:cNvSpPr txBox="1"/>
          <p:nvPr/>
        </p:nvSpPr>
        <p:spPr>
          <a:xfrm>
            <a:off x="1316482" y="4838700"/>
            <a:ext cx="8121650" cy="337185"/>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375"/>
              </a:lnSpc>
              <a:spcBef>
                <a:spcPts val="0"/>
              </a:spcBef>
              <a:spcAft>
                <a:spcPts val="0"/>
              </a:spcAft>
              <a:buNone/>
            </a:pPr>
            <a:r>
              <a:rPr lang="en-US" sz="2400">
                <a:latin typeface="Times New Roman"/>
                <a:ea typeface="Times New Roman"/>
                <a:cs typeface="Times New Roman"/>
                <a:sym typeface="Times New Roman"/>
              </a:rPr>
              <a:t>reports to facilitate better decision-making and financial planning.</a:t>
            </a:r>
            <a:endParaRPr sz="2400">
              <a:latin typeface="Times New Roman"/>
              <a:ea typeface="Times New Roman"/>
              <a:cs typeface="Times New Roman"/>
              <a:sym typeface="Times New Roman"/>
            </a:endParaRPr>
          </a:p>
        </p:txBody>
      </p:sp>
      <p:sp>
        <p:nvSpPr>
          <p:cNvPr id="87" name="Google Shape;87;p9"/>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88" name="Google Shape;88;p9"/>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89" name="Google Shape;89;p9"/>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sp>
        <p:nvSpPr>
          <p:cNvPr id="90" name="Google Shape;90;p9"/>
          <p:cNvSpPr txBox="1"/>
          <p:nvPr/>
        </p:nvSpPr>
        <p:spPr>
          <a:xfrm>
            <a:off x="1316482" y="5378170"/>
            <a:ext cx="9951720" cy="337185"/>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375"/>
              </a:lnSpc>
              <a:spcBef>
                <a:spcPts val="0"/>
              </a:spcBef>
              <a:spcAft>
                <a:spcPts val="0"/>
              </a:spcAft>
              <a:buNone/>
            </a:pPr>
            <a:r>
              <a:rPr lang="en-US" sz="2400">
                <a:solidFill>
                  <a:srgbClr val="FF0000"/>
                </a:solidFill>
                <a:latin typeface="SimSun-ExtB"/>
                <a:ea typeface="SimSun-ExtB"/>
                <a:cs typeface="SimSun-ExtB"/>
                <a:sym typeface="SimSun-ExtB"/>
              </a:rPr>
              <a:t>❏	</a:t>
            </a:r>
            <a:r>
              <a:rPr b="1" lang="en-US" sz="2400">
                <a:latin typeface="Times New Roman"/>
                <a:ea typeface="Times New Roman"/>
                <a:cs typeface="Times New Roman"/>
                <a:sym typeface="Times New Roman"/>
              </a:rPr>
              <a:t>Improve User Experience:	</a:t>
            </a:r>
            <a:r>
              <a:rPr lang="en-US" sz="2400">
                <a:latin typeface="Times New Roman"/>
                <a:ea typeface="Times New Roman"/>
                <a:cs typeface="Times New Roman"/>
                <a:sym typeface="Times New Roman"/>
              </a:rPr>
              <a:t>Design intuitive and user-friendly interfaces</a:t>
            </a:r>
            <a:endParaRPr sz="2400">
              <a:latin typeface="Times New Roman"/>
              <a:ea typeface="Times New Roman"/>
              <a:cs typeface="Times New Roman"/>
              <a:sym typeface="Times New Roman"/>
            </a:endParaRPr>
          </a:p>
        </p:txBody>
      </p:sp>
      <p:sp>
        <p:nvSpPr>
          <p:cNvPr id="91" name="Google Shape;91;p9"/>
          <p:cNvSpPr txBox="1"/>
          <p:nvPr/>
        </p:nvSpPr>
        <p:spPr>
          <a:xfrm>
            <a:off x="1316482" y="5798794"/>
            <a:ext cx="8208645" cy="337185"/>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375"/>
              </a:lnSpc>
              <a:spcBef>
                <a:spcPts val="0"/>
              </a:spcBef>
              <a:spcAft>
                <a:spcPts val="0"/>
              </a:spcAft>
              <a:buNone/>
            </a:pPr>
            <a:r>
              <a:rPr lang="en-US" sz="2400">
                <a:latin typeface="Times New Roman"/>
                <a:ea typeface="Times New Roman"/>
                <a:cs typeface="Times New Roman"/>
                <a:sym typeface="Times New Roman"/>
              </a:rPr>
              <a:t>and guests alike, leading to increased satisfaction and engagement.</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4529454" y="3456178"/>
            <a:ext cx="303149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4000">
                <a:solidFill>
                  <a:srgbClr val="FF0000"/>
                </a:solidFill>
                <a:latin typeface="Verdana"/>
                <a:ea typeface="Verdana"/>
                <a:cs typeface="Verdana"/>
                <a:sym typeface="Verdana"/>
              </a:rPr>
              <a:t>Thank You</a:t>
            </a:r>
            <a:endParaRPr sz="4000">
              <a:latin typeface="Verdana"/>
              <a:ea typeface="Verdana"/>
              <a:cs typeface="Verdana"/>
              <a:sym typeface="Verdana"/>
            </a:endParaRPr>
          </a:p>
        </p:txBody>
      </p:sp>
      <p:sp>
        <p:nvSpPr>
          <p:cNvPr id="320" name="Google Shape;320;p36"/>
          <p:cNvSpPr txBox="1"/>
          <p:nvPr/>
        </p:nvSpPr>
        <p:spPr>
          <a:xfrm>
            <a:off x="891641" y="6277248"/>
            <a:ext cx="1132205"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200">
                <a:latin typeface="Verdana"/>
                <a:ea typeface="Verdana"/>
                <a:cs typeface="Verdana"/>
                <a:sym typeface="Verdana"/>
              </a:rPr>
              <a:t>Zeroth Review</a:t>
            </a:r>
            <a:endParaRPr sz="1200">
              <a:latin typeface="Verdana"/>
              <a:ea typeface="Verdana"/>
              <a:cs typeface="Verdana"/>
              <a:sym typeface="Verdana"/>
            </a:endParaRPr>
          </a:p>
        </p:txBody>
      </p:sp>
      <p:sp>
        <p:nvSpPr>
          <p:cNvPr id="321" name="Google Shape;321;p36"/>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322" name="Google Shape;322;p36"/>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0"/>
          <p:cNvSpPr txBox="1"/>
          <p:nvPr>
            <p:ph type="title"/>
          </p:nvPr>
        </p:nvSpPr>
        <p:spPr>
          <a:xfrm>
            <a:off x="845007" y="878789"/>
            <a:ext cx="10501985" cy="605790"/>
          </a:xfrm>
          <a:prstGeom prst="rect">
            <a:avLst/>
          </a:prstGeom>
          <a:noFill/>
          <a:ln>
            <a:noFill/>
          </a:ln>
        </p:spPr>
        <p:txBody>
          <a:bodyPr anchorCtr="0" anchor="t" bIns="0" lIns="0" spcFirstLastPara="1" rIns="0" wrap="square" tIns="106275">
            <a:spAutoFit/>
          </a:bodyPr>
          <a:lstStyle/>
          <a:p>
            <a:pPr indent="0" lvl="0" marL="12700" rtl="0" algn="l">
              <a:lnSpc>
                <a:spcPct val="100000"/>
              </a:lnSpc>
              <a:spcBef>
                <a:spcPts val="0"/>
              </a:spcBef>
              <a:spcAft>
                <a:spcPts val="0"/>
              </a:spcAft>
              <a:buNone/>
            </a:pPr>
            <a:r>
              <a:rPr b="1" lang="en-US" sz="3200">
                <a:solidFill>
                  <a:srgbClr val="FF0000"/>
                </a:solidFill>
                <a:latin typeface="Verdana"/>
                <a:ea typeface="Verdana"/>
                <a:cs typeface="Verdana"/>
                <a:sym typeface="Verdana"/>
              </a:rPr>
              <a:t>Abstract</a:t>
            </a:r>
            <a:endParaRPr sz="3200">
              <a:latin typeface="Verdana"/>
              <a:ea typeface="Verdana"/>
              <a:cs typeface="Verdana"/>
              <a:sym typeface="Verdana"/>
            </a:endParaRPr>
          </a:p>
        </p:txBody>
      </p:sp>
      <p:graphicFrame>
        <p:nvGraphicFramePr>
          <p:cNvPr id="97" name="Google Shape;97;p10"/>
          <p:cNvGraphicFramePr/>
          <p:nvPr/>
        </p:nvGraphicFramePr>
        <p:xfrm>
          <a:off x="1304289" y="1821179"/>
          <a:ext cx="3000000" cy="3000000"/>
        </p:xfrm>
        <a:graphic>
          <a:graphicData uri="http://schemas.openxmlformats.org/drawingml/2006/table">
            <a:tbl>
              <a:tblPr bandRow="1" firstRow="1">
                <a:noFill/>
                <a:tableStyleId>{0F00C3E5-AD5E-4CF2-B8BA-BAEC1C128CEA}</a:tableStyleId>
              </a:tblPr>
              <a:tblGrid>
                <a:gridCol w="1350650"/>
                <a:gridCol w="4377050"/>
              </a:tblGrid>
              <a:tr h="351150">
                <a:tc gridSpan="2">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T cap="flat" cmpd="sng" w="38100">
                      <a:solidFill>
                        <a:srgbClr val="FFFFFF"/>
                      </a:solidFill>
                      <a:prstDash val="solid"/>
                      <a:round/>
                      <a:headEnd len="sm" w="sm" type="none"/>
                      <a:tailEnd len="sm" w="sm" type="none"/>
                    </a:lnT>
                  </a:tcPr>
                </a:tc>
                <a:tc hMerge="1"/>
              </a:tr>
            </a:tbl>
          </a:graphicData>
        </a:graphic>
      </p:graphicFrame>
      <p:sp>
        <p:nvSpPr>
          <p:cNvPr id="98" name="Google Shape;98;p10"/>
          <p:cNvSpPr/>
          <p:nvPr/>
        </p:nvSpPr>
        <p:spPr>
          <a:xfrm>
            <a:off x="847077" y="5189220"/>
            <a:ext cx="76200" cy="337185"/>
          </a:xfrm>
          <a:custGeom>
            <a:rect b="b" l="l" r="r" t="t"/>
            <a:pathLst>
              <a:path extrusionOk="0" h="337185" w="76200">
                <a:moveTo>
                  <a:pt x="76200" y="0"/>
                </a:moveTo>
                <a:lnTo>
                  <a:pt x="0" y="0"/>
                </a:lnTo>
                <a:lnTo>
                  <a:pt x="0" y="336803"/>
                </a:lnTo>
                <a:lnTo>
                  <a:pt x="76200" y="336803"/>
                </a:lnTo>
                <a:lnTo>
                  <a:pt x="762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10"/>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00" name="Google Shape;100;p10"/>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101" name="Google Shape;101;p10"/>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sp>
        <p:nvSpPr>
          <p:cNvPr id="102" name="Google Shape;102;p10"/>
          <p:cNvSpPr txBox="1"/>
          <p:nvPr/>
        </p:nvSpPr>
        <p:spPr>
          <a:xfrm>
            <a:off x="891650" y="1778963"/>
            <a:ext cx="10580700" cy="4203900"/>
          </a:xfrm>
          <a:prstGeom prst="rect">
            <a:avLst/>
          </a:prstGeom>
          <a:noFill/>
          <a:ln>
            <a:noFill/>
          </a:ln>
        </p:spPr>
        <p:txBody>
          <a:bodyPr anchorCtr="0" anchor="t" bIns="91425" lIns="91425" spcFirstLastPara="1" rIns="91425" wrap="square" tIns="91425">
            <a:noAutofit/>
          </a:bodyPr>
          <a:lstStyle/>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“Inn Folio”offers	a comprehensive	financial	management	system	designed</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US" sz="2400">
                <a:latin typeface="Times New Roman"/>
                <a:ea typeface="Times New Roman"/>
                <a:cs typeface="Times New Roman"/>
                <a:sym typeface="Times New Roman"/>
              </a:rPr>
              <a:t>specifically for hospitality businesses, addressing the industry's need for efficient, unified financial operations.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system leverages advanced LSTM machine learning algorithms to automate</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US" sz="2400">
                <a:latin typeface="Times New Roman"/>
                <a:ea typeface="Times New Roman"/>
                <a:cs typeface="Times New Roman"/>
                <a:sym typeface="Times New Roman"/>
              </a:rPr>
              <a:t>key	financial	tasks	such	as	billing,	income	 tracking,	and  expense	reporting, reducing manual effort and minimizing errors.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By	providing	real-time	data	analysis	and	predictive	insights,	the	system offers detailed	financial	oversight,	enabling	better	decision-making and	 strategic planning for hospitality businesses.</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1"/>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79705" rtl="0" algn="l">
              <a:lnSpc>
                <a:spcPct val="100000"/>
              </a:lnSpc>
              <a:spcBef>
                <a:spcPts val="0"/>
              </a:spcBef>
              <a:spcAft>
                <a:spcPts val="0"/>
              </a:spcAft>
              <a:buNone/>
            </a:pPr>
            <a:r>
              <a:rPr b="1" lang="en-US" sz="3200">
                <a:solidFill>
                  <a:srgbClr val="FF0000"/>
                </a:solidFill>
              </a:rPr>
              <a:t>Introduction and Overview of the Project.</a:t>
            </a:r>
            <a:endParaRPr b="1" sz="3200">
              <a:solidFill>
                <a:srgbClr val="FF0000"/>
              </a:solidFill>
            </a:endParaRPr>
          </a:p>
        </p:txBody>
      </p:sp>
      <p:sp>
        <p:nvSpPr>
          <p:cNvPr id="108" name="Google Shape;108;p11"/>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09" name="Google Shape;109;p11"/>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110" name="Google Shape;110;p11"/>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sp>
        <p:nvSpPr>
          <p:cNvPr id="111" name="Google Shape;111;p11"/>
          <p:cNvSpPr txBox="1"/>
          <p:nvPr/>
        </p:nvSpPr>
        <p:spPr>
          <a:xfrm>
            <a:off x="910844" y="1775205"/>
            <a:ext cx="10435590" cy="3317875"/>
          </a:xfrm>
          <a:prstGeom prst="rect">
            <a:avLst/>
          </a:prstGeom>
          <a:noFill/>
          <a:ln>
            <a:noFill/>
          </a:ln>
        </p:spPr>
        <p:txBody>
          <a:bodyPr anchorCtr="0" anchor="t" bIns="0" lIns="0" spcFirstLastPara="1" rIns="0" wrap="square" tIns="12700">
            <a:spAutoFit/>
          </a:bodyPr>
          <a:lstStyle/>
          <a:p>
            <a:pPr indent="-381000" lvl="0" marL="393700" marR="5080" rtl="0" algn="just">
              <a:lnSpc>
                <a:spcPct val="100000"/>
              </a:lnSpc>
              <a:spcBef>
                <a:spcPts val="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Streamlined Financial Operations: </a:t>
            </a:r>
            <a:r>
              <a:rPr lang="en-US" sz="2400">
                <a:latin typeface="Times New Roman"/>
                <a:ea typeface="Times New Roman"/>
                <a:cs typeface="Times New Roman"/>
                <a:sym typeface="Times New Roman"/>
              </a:rPr>
              <a:t>The software efficiently manages billing, income tracking, and expense reporting through automation and real-time data processing, ensuring smooth financial operations.</a:t>
            </a:r>
            <a:endParaRPr sz="2400">
              <a:latin typeface="Times New Roman"/>
              <a:ea typeface="Times New Roman"/>
              <a:cs typeface="Times New Roman"/>
              <a:sym typeface="Times New Roman"/>
            </a:endParaRPr>
          </a:p>
          <a:p>
            <a:pPr indent="-381000" lvl="0" marL="393700" marR="5080" rtl="0" algn="just">
              <a:lnSpc>
                <a:spcPct val="100000"/>
              </a:lnSpc>
              <a:spcBef>
                <a:spcPts val="0"/>
              </a:spcBef>
              <a:spcAft>
                <a:spcPts val="0"/>
              </a:spcAft>
              <a:buClr>
                <a:srgbClr val="CC0000"/>
              </a:buClr>
              <a:buSzPts val="2400"/>
              <a:buFont typeface="Times New Roman"/>
              <a:buChar char="□"/>
            </a:pPr>
            <a:r>
              <a:rPr b="1" lang="en-US" sz="2400">
                <a:latin typeface="Times New Roman"/>
                <a:ea typeface="Times New Roman"/>
                <a:cs typeface="Times New Roman"/>
                <a:sym typeface="Times New Roman"/>
              </a:rPr>
              <a:t>User-Friendly  Interface:  </a:t>
            </a:r>
            <a:r>
              <a:rPr lang="en-US" sz="2400">
                <a:latin typeface="Times New Roman"/>
                <a:ea typeface="Times New Roman"/>
                <a:cs typeface="Times New Roman"/>
                <a:sym typeface="Times New Roman"/>
              </a:rPr>
              <a:t>With  an  intuitive  interface  and  comprehensive reporting tools, the software simplifies invoicing, payment tracking, and daily expenditure logging, making it easy for users to manage finances.</a:t>
            </a:r>
            <a:endParaRPr sz="2400">
              <a:latin typeface="Times New Roman"/>
              <a:ea typeface="Times New Roman"/>
              <a:cs typeface="Times New Roman"/>
              <a:sym typeface="Times New Roman"/>
            </a:endParaRPr>
          </a:p>
          <a:p>
            <a:pPr indent="-381000" lvl="0" marL="393700" marR="5715" rtl="0" algn="just">
              <a:lnSpc>
                <a:spcPct val="100000"/>
              </a:lnSpc>
              <a:spcBef>
                <a:spcPts val="5"/>
              </a:spcBef>
              <a:spcAft>
                <a:spcPts val="0"/>
              </a:spcAft>
              <a:buClr>
                <a:srgbClr val="CC0000"/>
              </a:buClr>
              <a:buSzPts val="2400"/>
              <a:buFont typeface="Helvetica Neue"/>
              <a:buChar char="□"/>
            </a:pPr>
            <a:r>
              <a:rPr b="1" lang="en-US" sz="2400">
                <a:latin typeface="Times New Roman"/>
                <a:ea typeface="Times New Roman"/>
                <a:cs typeface="Times New Roman"/>
                <a:sym typeface="Times New Roman"/>
              </a:rPr>
              <a:t>Enhanced Accuracy and Decision-Making: </a:t>
            </a:r>
            <a:r>
              <a:rPr lang="en-US" sz="2400">
                <a:latin typeface="Times New Roman"/>
                <a:ea typeface="Times New Roman"/>
                <a:cs typeface="Times New Roman"/>
                <a:sym typeface="Times New Roman"/>
              </a:rPr>
              <a:t>The solution enhances financial accuracy  and  efficiency,  providing  actionable  insights  that  support  better decision-making for hospitality businesses.</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Literature Survey</a:t>
            </a:r>
            <a:endParaRPr b="1" sz="3200">
              <a:solidFill>
                <a:srgbClr val="FF0000"/>
              </a:solidFill>
            </a:endParaRPr>
          </a:p>
        </p:txBody>
      </p:sp>
      <p:sp>
        <p:nvSpPr>
          <p:cNvPr id="117" name="Google Shape;117;p12"/>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18" name="Google Shape;118;p12"/>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119" name="Google Shape;119;p12"/>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graphicFrame>
        <p:nvGraphicFramePr>
          <p:cNvPr id="120" name="Google Shape;120;p12"/>
          <p:cNvGraphicFramePr/>
          <p:nvPr/>
        </p:nvGraphicFramePr>
        <p:xfrm>
          <a:off x="755650" y="1727200"/>
          <a:ext cx="3000000" cy="3000000"/>
        </p:xfrm>
        <a:graphic>
          <a:graphicData uri="http://schemas.openxmlformats.org/drawingml/2006/table">
            <a:tbl>
              <a:tblPr bandRow="1" firstRow="1">
                <a:noFill/>
                <a:tableStyleId>{0F00C3E5-AD5E-4CF2-B8BA-BAEC1C128CEA}</a:tableStyleId>
              </a:tblPr>
              <a:tblGrid>
                <a:gridCol w="1285250"/>
                <a:gridCol w="1832600"/>
                <a:gridCol w="2356475"/>
                <a:gridCol w="2258700"/>
                <a:gridCol w="1556375"/>
                <a:gridCol w="1457950"/>
              </a:tblGrid>
              <a:tr h="6521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S.No</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59690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Author</a:t>
                      </a:r>
                      <a:endParaRPr sz="1800" u="none" cap="none" strike="noStrike">
                        <a:latin typeface="Verdana"/>
                        <a:ea typeface="Verdana"/>
                        <a:cs typeface="Verdana"/>
                        <a:sym typeface="Verdana"/>
                      </a:endParaRPr>
                    </a:p>
                    <a:p>
                      <a:pPr indent="0" lvl="0" marL="59690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Name</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175895"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Paper Title</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50800" marB="0" marR="0" marL="0">
                    <a:solidFill>
                      <a:srgbClr val="000000"/>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Jornal</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15113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Volume/</a:t>
                      </a:r>
                      <a:endParaRPr sz="1800" u="none" cap="none" strike="noStrike">
                        <a:latin typeface="Verdana"/>
                        <a:ea typeface="Verdana"/>
                        <a:cs typeface="Verdana"/>
                        <a:sym typeface="Verdana"/>
                      </a:endParaRPr>
                    </a:p>
                    <a:p>
                      <a:pPr indent="0" lvl="0" marL="15113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Year</a:t>
                      </a:r>
                      <a:endParaRPr sz="1800" u="none" cap="none" strike="noStrike">
                        <a:latin typeface="Verdana"/>
                        <a:ea typeface="Verdana"/>
                        <a:cs typeface="Verdana"/>
                        <a:sym typeface="Verdana"/>
                      </a:endParaRPr>
                    </a:p>
                  </a:txBody>
                  <a:tcPr marT="57150" marB="0" marR="0" marL="0">
                    <a:solidFill>
                      <a:srgbClr val="000000"/>
                    </a:solidFill>
                  </a:tcPr>
                </a:tc>
              </a:tr>
              <a:tr h="1229350">
                <a:tc>
                  <a:txBody>
                    <a:bodyPr/>
                    <a:lstStyle/>
                    <a:p>
                      <a:pPr indent="0" lvl="0" marL="91440" marR="0" rtl="0" algn="l">
                        <a:lnSpc>
                          <a:spcPct val="100000"/>
                        </a:lnSpc>
                        <a:spcBef>
                          <a:spcPts val="0"/>
                        </a:spcBef>
                        <a:spcAft>
                          <a:spcPts val="0"/>
                        </a:spcAft>
                        <a:buNone/>
                      </a:pPr>
                      <a:r>
                        <a:rPr lang="en-US" sz="1800" u="none" cap="none" strike="noStrike">
                          <a:latin typeface="Verdana"/>
                          <a:ea typeface="Verdana"/>
                          <a:cs typeface="Verdana"/>
                          <a:sym typeface="Verdana"/>
                        </a:rPr>
                        <a:t>1</a:t>
                      </a:r>
                      <a:endParaRPr sz="1800" u="none" cap="none" strike="noStrike">
                        <a:latin typeface="Verdana"/>
                        <a:ea typeface="Verdana"/>
                        <a:cs typeface="Verdana"/>
                        <a:sym typeface="Verdana"/>
                      </a:endParaRPr>
                    </a:p>
                  </a:txBody>
                  <a:tcPr marT="44450" marB="0" marR="0" marL="0">
                    <a:solidFill>
                      <a:srgbClr val="E6E6E6"/>
                    </a:solidFill>
                  </a:tcPr>
                </a:tc>
                <a:tc>
                  <a:txBody>
                    <a:bodyPr/>
                    <a:lstStyle/>
                    <a:p>
                      <a:pPr indent="0" lvl="0" marL="596900" marR="551815"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Viachaslau Filimonau</a:t>
                      </a:r>
                      <a:endParaRPr sz="1200" u="none" cap="none" strike="noStrike">
                        <a:latin typeface="Times New Roman"/>
                        <a:ea typeface="Times New Roman"/>
                        <a:cs typeface="Times New Roman"/>
                        <a:sym typeface="Times New Roman"/>
                      </a:endParaRPr>
                    </a:p>
                  </a:txBody>
                  <a:tcPr marT="41900" marB="0" marR="0" marL="0">
                    <a:solidFill>
                      <a:srgbClr val="E6E6E6"/>
                    </a:solidFill>
                  </a:tcPr>
                </a:tc>
                <a:tc>
                  <a:txBody>
                    <a:bodyPr/>
                    <a:lstStyle/>
                    <a:p>
                      <a:pPr indent="0" lvl="0" marL="175895" marR="8509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The blockchain technology and the  scope  of  its  applicationn hospitality Operations</a:t>
                      </a:r>
                      <a:endParaRPr sz="1200" u="none" cap="none" strike="noStrike">
                        <a:latin typeface="Times New Roman"/>
                        <a:ea typeface="Times New Roman"/>
                        <a:cs typeface="Times New Roman"/>
                        <a:sym typeface="Times New Roman"/>
                      </a:endParaRPr>
                    </a:p>
                  </a:txBody>
                  <a:tcPr marT="41900" marB="0" marR="0" marL="0">
                    <a:solidFill>
                      <a:srgbClr val="E6E6E6"/>
                    </a:solidFill>
                  </a:tcPr>
                </a:tc>
                <a:tc>
                  <a:txBody>
                    <a:bodyPr/>
                    <a:lstStyle/>
                    <a:p>
                      <a:pPr indent="0" lvl="0" marL="92075" marR="8509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Explores  blockchain's  benefits and  challenges  in  hospitality, enhancing transparency, security, and supply chain management.</a:t>
                      </a:r>
                      <a:endParaRPr sz="1200" u="none" cap="none" strike="noStrike">
                        <a:latin typeface="Times New Roman"/>
                        <a:ea typeface="Times New Roman"/>
                        <a:cs typeface="Times New Roman"/>
                        <a:sym typeface="Times New Roman"/>
                      </a:endParaRPr>
                    </a:p>
                  </a:txBody>
                  <a:tcPr marT="41900" marB="0" marR="0" marL="0">
                    <a:solidFill>
                      <a:srgbClr val="E6E6E6"/>
                    </a:solidFill>
                  </a:tcPr>
                </a:tc>
                <a:tc>
                  <a:txBody>
                    <a:bodyPr/>
                    <a:lstStyle/>
                    <a:p>
                      <a:pPr indent="0" lvl="0" marL="170815" marR="0" rtl="0" algn="l">
                        <a:lnSpc>
                          <a:spcPct val="100000"/>
                        </a:lnSpc>
                        <a:spcBef>
                          <a:spcPts val="0"/>
                        </a:spcBef>
                        <a:spcAft>
                          <a:spcPts val="0"/>
                        </a:spcAft>
                        <a:buNone/>
                      </a:pPr>
                      <a:r>
                        <a:rPr lang="en-US" sz="1800" u="none" cap="none" strike="noStrike">
                          <a:latin typeface="Verdana"/>
                          <a:ea typeface="Verdana"/>
                          <a:cs typeface="Verdana"/>
                          <a:sym typeface="Verdana"/>
                        </a:rPr>
                        <a:t>-</a:t>
                      </a:r>
                      <a:endParaRPr sz="1800" u="none" cap="none" strike="noStrike">
                        <a:latin typeface="Verdana"/>
                        <a:ea typeface="Verdana"/>
                        <a:cs typeface="Verdana"/>
                        <a:sym typeface="Verdana"/>
                      </a:endParaRPr>
                    </a:p>
                  </a:txBody>
                  <a:tcPr marT="44450" marB="0" marR="0" marL="0">
                    <a:solidFill>
                      <a:srgbClr val="E6E6E6"/>
                    </a:solidFill>
                  </a:tcPr>
                </a:tc>
                <a:tc>
                  <a:txBody>
                    <a:bodyPr/>
                    <a:lstStyle/>
                    <a:p>
                      <a:pPr indent="0" lvl="0" marL="1511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2019</a:t>
                      </a:r>
                      <a:endParaRPr sz="1800" u="none" cap="none" strike="noStrike">
                        <a:latin typeface="Times New Roman"/>
                        <a:ea typeface="Times New Roman"/>
                        <a:cs typeface="Times New Roman"/>
                        <a:sym typeface="Times New Roman"/>
                      </a:endParaRPr>
                    </a:p>
                  </a:txBody>
                  <a:tcPr marT="38725" marB="0" marR="0" marL="0">
                    <a:solidFill>
                      <a:srgbClr val="E6E6E6"/>
                    </a:solidFill>
                  </a:tcPr>
                </a:tc>
              </a:tr>
              <a:tr h="1005850">
                <a:tc>
                  <a:txBody>
                    <a:bodyPr/>
                    <a:lstStyle/>
                    <a:p>
                      <a:pPr indent="0" lvl="0" marL="91440" marR="0" rtl="0" algn="l">
                        <a:lnSpc>
                          <a:spcPct val="100000"/>
                        </a:lnSpc>
                        <a:spcBef>
                          <a:spcPts val="0"/>
                        </a:spcBef>
                        <a:spcAft>
                          <a:spcPts val="0"/>
                        </a:spcAft>
                        <a:buNone/>
                      </a:pPr>
                      <a:r>
                        <a:rPr lang="en-US" sz="1800" u="none" cap="none" strike="noStrike">
                          <a:latin typeface="Verdana"/>
                          <a:ea typeface="Verdana"/>
                          <a:cs typeface="Verdana"/>
                          <a:sym typeface="Verdana"/>
                        </a:rPr>
                        <a:t>2</a:t>
                      </a:r>
                      <a:endParaRPr sz="1800" u="none" cap="none" strike="noStrike">
                        <a:latin typeface="Verdana"/>
                        <a:ea typeface="Verdana"/>
                        <a:cs typeface="Verdana"/>
                        <a:sym typeface="Verdana"/>
                      </a:endParaRPr>
                    </a:p>
                  </a:txBody>
                  <a:tcPr marT="45075" marB="0" marR="0" marL="0">
                    <a:solidFill>
                      <a:srgbClr val="FFFFFF"/>
                    </a:solidFill>
                  </a:tcPr>
                </a:tc>
                <a:tc>
                  <a:txBody>
                    <a:bodyPr/>
                    <a:lstStyle/>
                    <a:p>
                      <a:pPr indent="0" lvl="0" marL="5969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Ineˆs Cruz</a:t>
                      </a:r>
                      <a:endParaRPr sz="1200" u="none" cap="none" strike="noStrike">
                        <a:latin typeface="Times New Roman"/>
                        <a:ea typeface="Times New Roman"/>
                        <a:cs typeface="Times New Roman"/>
                        <a:sym typeface="Times New Roman"/>
                      </a:endParaRPr>
                    </a:p>
                  </a:txBody>
                  <a:tcPr marT="41900" marB="0" marR="0" marL="0">
                    <a:solidFill>
                      <a:srgbClr val="FFFFFF"/>
                    </a:solidFill>
                  </a:tcPr>
                </a:tc>
                <a:tc>
                  <a:txBody>
                    <a:bodyPr/>
                    <a:lstStyle/>
                    <a:p>
                      <a:pPr indent="0" lvl="0" marL="175895" marR="57531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International Journal of Contemporary Hospitality Managemen</a:t>
                      </a:r>
                      <a:endParaRPr sz="1200" u="none" cap="none" strike="noStrike">
                        <a:latin typeface="Times New Roman"/>
                        <a:ea typeface="Times New Roman"/>
                        <a:cs typeface="Times New Roman"/>
                        <a:sym typeface="Times New Roman"/>
                      </a:endParaRPr>
                    </a:p>
                  </a:txBody>
                  <a:tcPr marT="41900" marB="0" marR="0" marL="0">
                    <a:solidFill>
                      <a:srgbClr val="FFFFFF"/>
                    </a:solidFill>
                  </a:tcPr>
                </a:tc>
                <a:tc>
                  <a:txBody>
                    <a:bodyPr/>
                    <a:lstStyle/>
                    <a:p>
                      <a:pPr indent="0" lvl="0" marL="92075" marR="84455"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Combines  traditional  and  new techniques to improve decision- making and strategic planning in hospitality	performance management.</a:t>
                      </a:r>
                      <a:endParaRPr sz="1200" u="none" cap="none" strike="noStrike">
                        <a:latin typeface="Times New Roman"/>
                        <a:ea typeface="Times New Roman"/>
                        <a:cs typeface="Times New Roman"/>
                        <a:sym typeface="Times New Roman"/>
                      </a:endParaRPr>
                    </a:p>
                  </a:txBody>
                  <a:tcPr marT="41900" marB="0" marR="0" marL="0">
                    <a:solidFill>
                      <a:srgbClr val="FFFFFF"/>
                    </a:solidFill>
                  </a:tcPr>
                </a:tc>
                <a:tc>
                  <a:txBody>
                    <a:bodyPr/>
                    <a:lstStyle/>
                    <a:p>
                      <a:pPr indent="0" lvl="0" marL="92075" marR="187325"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International Journal of Contemporary Hospitality</a:t>
                      </a:r>
                      <a:endParaRPr sz="1200" u="none" cap="none" strike="noStrike">
                        <a:latin typeface="Times New Roman"/>
                        <a:ea typeface="Times New Roman"/>
                        <a:cs typeface="Times New Roman"/>
                        <a:sym typeface="Times New Roman"/>
                      </a:endParaRPr>
                    </a:p>
                    <a:p>
                      <a:pPr indent="0" lvl="0" marL="92075"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Management</a:t>
                      </a:r>
                      <a:endParaRPr sz="1200" u="none" cap="none" strike="noStrike">
                        <a:latin typeface="Times New Roman"/>
                        <a:ea typeface="Times New Roman"/>
                        <a:cs typeface="Times New Roman"/>
                        <a:sym typeface="Times New Roman"/>
                      </a:endParaRPr>
                    </a:p>
                  </a:txBody>
                  <a:tcPr marT="41900" marB="0" marR="0" marL="0">
                    <a:solidFill>
                      <a:srgbClr val="FFFFFF"/>
                    </a:solidFill>
                  </a:tcPr>
                </a:tc>
                <a:tc>
                  <a:txBody>
                    <a:bodyPr/>
                    <a:lstStyle/>
                    <a:p>
                      <a:pPr indent="0" lvl="0" marL="1511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2007</a:t>
                      </a:r>
                      <a:endParaRPr sz="1800" u="none" cap="none" strike="noStrike">
                        <a:latin typeface="Times New Roman"/>
                        <a:ea typeface="Times New Roman"/>
                        <a:cs typeface="Times New Roman"/>
                        <a:sym typeface="Times New Roman"/>
                      </a:endParaRPr>
                    </a:p>
                  </a:txBody>
                  <a:tcPr marT="38725" marB="0" marR="0" marL="0">
                    <a:solidFill>
                      <a:srgbClr val="FFFFFF"/>
                    </a:solidFill>
                  </a:tcPr>
                </a:tc>
              </a:tr>
              <a:tr h="1005850">
                <a:tc>
                  <a:txBody>
                    <a:bodyPr/>
                    <a:lstStyle/>
                    <a:p>
                      <a:pPr indent="0" lvl="0" marL="91440" marR="0" rtl="0" algn="l">
                        <a:lnSpc>
                          <a:spcPct val="100000"/>
                        </a:lnSpc>
                        <a:spcBef>
                          <a:spcPts val="0"/>
                        </a:spcBef>
                        <a:spcAft>
                          <a:spcPts val="0"/>
                        </a:spcAft>
                        <a:buNone/>
                      </a:pPr>
                      <a:r>
                        <a:rPr lang="en-US" sz="1800" u="none" cap="none" strike="noStrike">
                          <a:latin typeface="Verdana"/>
                          <a:ea typeface="Verdana"/>
                          <a:cs typeface="Verdana"/>
                          <a:sym typeface="Verdana"/>
                        </a:rPr>
                        <a:t>3</a:t>
                      </a:r>
                      <a:endParaRPr sz="1800" u="none" cap="none" strike="noStrike">
                        <a:latin typeface="Verdana"/>
                        <a:ea typeface="Verdana"/>
                        <a:cs typeface="Verdana"/>
                        <a:sym typeface="Verdana"/>
                      </a:endParaRPr>
                    </a:p>
                  </a:txBody>
                  <a:tcPr marT="45075" marB="0" marR="0" marL="0">
                    <a:lnB cap="flat" cmpd="sng" w="28575">
                      <a:solidFill>
                        <a:srgbClr val="000000"/>
                      </a:solidFill>
                      <a:prstDash val="solid"/>
                      <a:round/>
                      <a:headEnd len="sm" w="sm" type="none"/>
                      <a:tailEnd len="sm" w="sm" type="none"/>
                    </a:lnB>
                    <a:solidFill>
                      <a:srgbClr val="E6E6E6"/>
                    </a:solidFill>
                  </a:tcPr>
                </a:tc>
                <a:tc>
                  <a:txBody>
                    <a:bodyPr/>
                    <a:lstStyle/>
                    <a:p>
                      <a:pPr indent="0" lvl="0" marL="596900" marR="169545" rtl="0" algn="l">
                        <a:lnSpc>
                          <a:spcPct val="100800"/>
                        </a:lnSpc>
                        <a:spcBef>
                          <a:spcPts val="0"/>
                        </a:spcBef>
                        <a:spcAft>
                          <a:spcPts val="0"/>
                        </a:spcAft>
                        <a:buNone/>
                      </a:pPr>
                      <a:r>
                        <a:rPr lang="en-US" sz="1200" u="none" cap="none" strike="noStrike">
                          <a:latin typeface="Times New Roman"/>
                          <a:ea typeface="Times New Roman"/>
                          <a:cs typeface="Times New Roman"/>
                          <a:sym typeface="Times New Roman"/>
                        </a:rPr>
                        <a:t>Yusaf H. Akbar</a:t>
                      </a:r>
                      <a:r>
                        <a:rPr lang="en-US" sz="1600" u="none" cap="none" strike="noStrike">
                          <a:latin typeface="Times New Roman"/>
                          <a:ea typeface="Times New Roman"/>
                          <a:cs typeface="Times New Roman"/>
                          <a:sym typeface="Times New Roman"/>
                        </a:rPr>
                        <a:t>, </a:t>
                      </a:r>
                      <a:r>
                        <a:rPr lang="en-US" sz="1200" u="none" cap="none" strike="noStrike">
                          <a:latin typeface="Times New Roman"/>
                          <a:ea typeface="Times New Roman"/>
                          <a:cs typeface="Times New Roman"/>
                          <a:sym typeface="Times New Roman"/>
                        </a:rPr>
                        <a:t>Andrea Tracogna</a:t>
                      </a:r>
                      <a:endParaRPr sz="1200" u="none" cap="none" strike="noStrike">
                        <a:latin typeface="Times New Roman"/>
                        <a:ea typeface="Times New Roman"/>
                        <a:cs typeface="Times New Roman"/>
                        <a:sym typeface="Times New Roman"/>
                      </a:endParaRPr>
                    </a:p>
                  </a:txBody>
                  <a:tcPr marT="38100" marB="0" marR="0" marL="0">
                    <a:lnB cap="flat" cmpd="sng" w="28575">
                      <a:solidFill>
                        <a:srgbClr val="000000"/>
                      </a:solidFill>
                      <a:prstDash val="solid"/>
                      <a:round/>
                      <a:headEnd len="sm" w="sm" type="none"/>
                      <a:tailEnd len="sm" w="sm" type="none"/>
                    </a:lnB>
                    <a:solidFill>
                      <a:srgbClr val="E6E6E6"/>
                    </a:solidFill>
                  </a:tcPr>
                </a:tc>
                <a:tc>
                  <a:txBody>
                    <a:bodyPr/>
                    <a:lstStyle/>
                    <a:p>
                      <a:pPr indent="0" lvl="0" marL="175895" marR="84455"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The  sharing  economy  and  the future	of	the	hotel	industry:</a:t>
                      </a:r>
                      <a:endParaRPr sz="1200" u="none" cap="none" strike="noStrike">
                        <a:latin typeface="Times New Roman"/>
                        <a:ea typeface="Times New Roman"/>
                        <a:cs typeface="Times New Roman"/>
                        <a:sym typeface="Times New Roman"/>
                      </a:endParaRPr>
                    </a:p>
                    <a:p>
                      <a:pPr indent="0" lvl="0" marL="175895" marR="961389"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Transaction cost theory and platform</a:t>
                      </a:r>
                      <a:endParaRPr sz="1200" u="none" cap="none" strike="noStrike">
                        <a:latin typeface="Times New Roman"/>
                        <a:ea typeface="Times New Roman"/>
                        <a:cs typeface="Times New Roman"/>
                        <a:sym typeface="Times New Roman"/>
                      </a:endParaRPr>
                    </a:p>
                  </a:txBody>
                  <a:tcPr marT="41900" marB="0" marR="0" marL="0">
                    <a:lnB cap="flat" cmpd="sng" w="28575">
                      <a:solidFill>
                        <a:srgbClr val="000000"/>
                      </a:solidFill>
                      <a:prstDash val="solid"/>
                      <a:round/>
                      <a:headEnd len="sm" w="sm" type="none"/>
                      <a:tailEnd len="sm" w="sm" type="none"/>
                    </a:lnB>
                    <a:solidFill>
                      <a:srgbClr val="E6E6E6"/>
                    </a:solidFill>
                  </a:tcPr>
                </a:tc>
                <a:tc>
                  <a:txBody>
                    <a:bodyPr/>
                    <a:lstStyle/>
                    <a:p>
                      <a:pPr indent="0" lvl="0" marL="92075" marR="84455"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Examines  digital  transaction systems'  positive  impact  on communication, efficiency, and customer service in Rivers State's hospitality industry.</a:t>
                      </a:r>
                      <a:endParaRPr sz="1200" u="none" cap="none" strike="noStrike">
                        <a:latin typeface="Times New Roman"/>
                        <a:ea typeface="Times New Roman"/>
                        <a:cs typeface="Times New Roman"/>
                        <a:sym typeface="Times New Roman"/>
                      </a:endParaRPr>
                    </a:p>
                  </a:txBody>
                  <a:tcPr marT="41900" marB="0" marR="0" marL="0">
                    <a:lnB cap="flat" cmpd="sng" w="28575">
                      <a:solidFill>
                        <a:srgbClr val="000000"/>
                      </a:solidFill>
                      <a:prstDash val="solid"/>
                      <a:round/>
                      <a:headEnd len="sm" w="sm" type="none"/>
                      <a:tailEnd len="sm" w="sm" type="none"/>
                    </a:lnB>
                    <a:solidFill>
                      <a:srgbClr val="E6E6E6"/>
                    </a:solidFill>
                  </a:tcPr>
                </a:tc>
                <a:tc>
                  <a:txBody>
                    <a:bodyPr/>
                    <a:lstStyle/>
                    <a:p>
                      <a:pPr indent="0" lvl="0" marL="92075" marR="14351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Innovative Journal of Human Resource and</a:t>
                      </a:r>
                      <a:endParaRPr sz="1200" u="none" cap="none" strike="noStrike">
                        <a:latin typeface="Times New Roman"/>
                        <a:ea typeface="Times New Roman"/>
                        <a:cs typeface="Times New Roman"/>
                        <a:sym typeface="Times New Roman"/>
                      </a:endParaRPr>
                    </a:p>
                    <a:p>
                      <a:pPr indent="0" lvl="0" marL="92075" marR="0" rtl="0" algn="l">
                        <a:lnSpc>
                          <a:spcPct val="100000"/>
                        </a:lnSpc>
                        <a:spcBef>
                          <a:spcPts val="590"/>
                        </a:spcBef>
                        <a:spcAft>
                          <a:spcPts val="0"/>
                        </a:spcAft>
                        <a:buNone/>
                      </a:pPr>
                      <a:r>
                        <a:rPr lang="en-US" sz="1200" u="none" cap="none" strike="noStrike">
                          <a:latin typeface="Times New Roman"/>
                          <a:ea typeface="Times New Roman"/>
                          <a:cs typeface="Times New Roman"/>
                          <a:sym typeface="Times New Roman"/>
                        </a:rPr>
                        <a:t>Management</a:t>
                      </a:r>
                      <a:endParaRPr sz="1200" u="none" cap="none" strike="noStrike">
                        <a:latin typeface="Times New Roman"/>
                        <a:ea typeface="Times New Roman"/>
                        <a:cs typeface="Times New Roman"/>
                        <a:sym typeface="Times New Roman"/>
                      </a:endParaRPr>
                    </a:p>
                  </a:txBody>
                  <a:tcPr marT="41900" marB="0" marR="0" marL="0">
                    <a:lnB cap="flat" cmpd="sng" w="28575">
                      <a:solidFill>
                        <a:srgbClr val="000000"/>
                      </a:solidFill>
                      <a:prstDash val="solid"/>
                      <a:round/>
                      <a:headEnd len="sm" w="sm" type="none"/>
                      <a:tailEnd len="sm" w="sm" type="none"/>
                    </a:lnB>
                    <a:solidFill>
                      <a:srgbClr val="E6E6E6"/>
                    </a:solidFill>
                  </a:tcPr>
                </a:tc>
                <a:tc>
                  <a:txBody>
                    <a:bodyPr/>
                    <a:lstStyle/>
                    <a:p>
                      <a:pPr indent="0" lvl="0" marL="1511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2017</a:t>
                      </a:r>
                      <a:endParaRPr sz="1800" u="none" cap="none" strike="noStrike">
                        <a:latin typeface="Times New Roman"/>
                        <a:ea typeface="Times New Roman"/>
                        <a:cs typeface="Times New Roman"/>
                        <a:sym typeface="Times New Roman"/>
                      </a:endParaRPr>
                    </a:p>
                  </a:txBody>
                  <a:tcPr marT="38725" marB="0" marR="0" marL="0">
                    <a:lnB cap="flat" cmpd="sng" w="28575">
                      <a:solidFill>
                        <a:srgbClr val="000000"/>
                      </a:solidFill>
                      <a:prstDash val="solid"/>
                      <a:round/>
                      <a:headEnd len="sm" w="sm" type="none"/>
                      <a:tailEnd len="sm" w="sm" type="none"/>
                    </a:lnB>
                    <a:solidFill>
                      <a:srgbClr val="E6E6E6"/>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Literature Survey</a:t>
            </a:r>
            <a:endParaRPr b="1" sz="3200">
              <a:solidFill>
                <a:srgbClr val="FF0000"/>
              </a:solidFill>
            </a:endParaRPr>
          </a:p>
        </p:txBody>
      </p:sp>
      <p:sp>
        <p:nvSpPr>
          <p:cNvPr id="126" name="Google Shape;126;p13"/>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27" name="Google Shape;127;p13"/>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128" name="Google Shape;128;p13"/>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graphicFrame>
        <p:nvGraphicFramePr>
          <p:cNvPr id="129" name="Google Shape;129;p13"/>
          <p:cNvGraphicFramePr/>
          <p:nvPr/>
        </p:nvGraphicFramePr>
        <p:xfrm>
          <a:off x="755650" y="1727200"/>
          <a:ext cx="3000000" cy="3000000"/>
        </p:xfrm>
        <a:graphic>
          <a:graphicData uri="http://schemas.openxmlformats.org/drawingml/2006/table">
            <a:tbl>
              <a:tblPr bandRow="1" firstRow="1">
                <a:noFill/>
                <a:tableStyleId>{0F00C3E5-AD5E-4CF2-B8BA-BAEC1C128CEA}</a:tableStyleId>
              </a:tblPr>
              <a:tblGrid>
                <a:gridCol w="1285250"/>
                <a:gridCol w="1820550"/>
                <a:gridCol w="2439025"/>
                <a:gridCol w="1723400"/>
                <a:gridCol w="1465575"/>
                <a:gridCol w="2010400"/>
              </a:tblGrid>
              <a:tr h="6521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S.No</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59690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Author</a:t>
                      </a:r>
                      <a:endParaRPr sz="1800" u="none" cap="none" strike="noStrike">
                        <a:latin typeface="Verdana"/>
                        <a:ea typeface="Verdana"/>
                        <a:cs typeface="Verdana"/>
                        <a:sym typeface="Verdana"/>
                      </a:endParaRPr>
                    </a:p>
                    <a:p>
                      <a:pPr indent="0" lvl="0" marL="59690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Name</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102235"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Paper Title</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92710" marR="0" rtl="0" algn="l">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50800" marB="0" marR="0" marL="0">
                    <a:solidFill>
                      <a:srgbClr val="000000"/>
                    </a:solidFill>
                  </a:tcPr>
                </a:tc>
                <a:tc>
                  <a:txBody>
                    <a:bodyPr/>
                    <a:lstStyle/>
                    <a:p>
                      <a:pPr indent="0" lvl="0" marL="97790"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Jornal</a:t>
                      </a:r>
                      <a:endParaRPr sz="1800" u="none" cap="none" strike="noStrike">
                        <a:latin typeface="Verdana"/>
                        <a:ea typeface="Verdana"/>
                        <a:cs typeface="Verdana"/>
                        <a:sym typeface="Verdana"/>
                      </a:endParaRPr>
                    </a:p>
                  </a:txBody>
                  <a:tcPr marT="57150" marB="0" marR="0" marL="0">
                    <a:solidFill>
                      <a:srgbClr val="000000"/>
                    </a:solidFill>
                  </a:tcPr>
                </a:tc>
                <a:tc>
                  <a:txBody>
                    <a:bodyPr/>
                    <a:lstStyle/>
                    <a:p>
                      <a:pPr indent="0" lvl="0" marL="575945"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Volume/</a:t>
                      </a:r>
                      <a:endParaRPr sz="1800" u="none" cap="none" strike="noStrike">
                        <a:latin typeface="Verdana"/>
                        <a:ea typeface="Verdana"/>
                        <a:cs typeface="Verdana"/>
                        <a:sym typeface="Verdana"/>
                      </a:endParaRPr>
                    </a:p>
                    <a:p>
                      <a:pPr indent="0" lvl="0" marL="575945" marR="0" rtl="0" algn="l">
                        <a:lnSpc>
                          <a:spcPct val="100000"/>
                        </a:lnSpc>
                        <a:spcBef>
                          <a:spcPts val="0"/>
                        </a:spcBef>
                        <a:spcAft>
                          <a:spcPts val="0"/>
                        </a:spcAft>
                        <a:buNone/>
                      </a:pPr>
                      <a:r>
                        <a:rPr b="1" lang="en-US" sz="1800" u="none" cap="none" strike="noStrike">
                          <a:solidFill>
                            <a:srgbClr val="FFFFFF"/>
                          </a:solidFill>
                          <a:latin typeface="Verdana"/>
                          <a:ea typeface="Verdana"/>
                          <a:cs typeface="Verdana"/>
                          <a:sym typeface="Verdana"/>
                        </a:rPr>
                        <a:t>Year</a:t>
                      </a:r>
                      <a:endParaRPr sz="1800" u="none" cap="none" strike="noStrike">
                        <a:latin typeface="Verdana"/>
                        <a:ea typeface="Verdana"/>
                        <a:cs typeface="Verdana"/>
                        <a:sym typeface="Verdana"/>
                      </a:endParaRPr>
                    </a:p>
                  </a:txBody>
                  <a:tcPr marT="57150" marB="0" marR="0" marL="0">
                    <a:solidFill>
                      <a:srgbClr val="000000"/>
                    </a:solidFill>
                  </a:tcPr>
                </a:tc>
              </a:tr>
              <a:tr h="599450">
                <a:tc>
                  <a:txBody>
                    <a:bodyPr/>
                    <a:lstStyle/>
                    <a:p>
                      <a:pPr indent="0" lvl="0" marL="91440" marR="0" rtl="0" algn="l">
                        <a:lnSpc>
                          <a:spcPct val="100000"/>
                        </a:lnSpc>
                        <a:spcBef>
                          <a:spcPts val="0"/>
                        </a:spcBef>
                        <a:spcAft>
                          <a:spcPts val="0"/>
                        </a:spcAft>
                        <a:buNone/>
                      </a:pPr>
                      <a:r>
                        <a:rPr lang="en-US" sz="1800" u="none" cap="none" strike="noStrike">
                          <a:latin typeface="Verdana"/>
                          <a:ea typeface="Verdana"/>
                          <a:cs typeface="Verdana"/>
                          <a:sym typeface="Verdana"/>
                        </a:rPr>
                        <a:t>4</a:t>
                      </a:r>
                      <a:endParaRPr sz="1800" u="none" cap="none" strike="noStrike">
                        <a:latin typeface="Verdana"/>
                        <a:ea typeface="Verdana"/>
                        <a:cs typeface="Verdana"/>
                        <a:sym typeface="Verdana"/>
                      </a:endParaRPr>
                    </a:p>
                  </a:txBody>
                  <a:tcPr marT="44450" marB="0" marR="0" marL="0">
                    <a:solidFill>
                      <a:srgbClr val="E6E6E6"/>
                    </a:solidFill>
                  </a:tcPr>
                </a:tc>
                <a:tc>
                  <a:txBody>
                    <a:bodyPr/>
                    <a:lstStyle/>
                    <a:p>
                      <a:pPr indent="0" lvl="0" marL="596900" marR="338455"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Marianna Sigala</a:t>
                      </a:r>
                      <a:endParaRPr sz="1800" u="none" cap="none" strike="noStrike">
                        <a:latin typeface="Times New Roman"/>
                        <a:ea typeface="Times New Roman"/>
                        <a:cs typeface="Times New Roman"/>
                        <a:sym typeface="Times New Roman"/>
                      </a:endParaRPr>
                    </a:p>
                  </a:txBody>
                  <a:tcPr marT="38725" marB="0" marR="0" marL="0">
                    <a:solidFill>
                      <a:srgbClr val="E6E6E6"/>
                    </a:solidFill>
                  </a:tcPr>
                </a:tc>
                <a:tc>
                  <a:txBody>
                    <a:bodyPr/>
                    <a:lstStyle/>
                    <a:p>
                      <a:pPr indent="0" lvl="0" marL="102235" marR="8509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Integration customer relationship Management  in  hotel  operations: managerial and operational</a:t>
                      </a:r>
                      <a:endParaRPr sz="1200" u="none" cap="none" strike="noStrike">
                        <a:latin typeface="Times New Roman"/>
                        <a:ea typeface="Times New Roman"/>
                        <a:cs typeface="Times New Roman"/>
                        <a:sym typeface="Times New Roman"/>
                      </a:endParaRPr>
                    </a:p>
                  </a:txBody>
                  <a:tcPr marT="38725" marB="0" marR="0" marL="0">
                    <a:solidFill>
                      <a:srgbClr val="E6E6E6"/>
                    </a:solidFill>
                  </a:tcPr>
                </a:tc>
                <a:tc>
                  <a:txBody>
                    <a:bodyPr/>
                    <a:lstStyle/>
                    <a:p>
                      <a:pPr indent="0" lvl="0" marL="92710" marR="330835"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This paper discusses integrating Customer Relationship</a:t>
                      </a:r>
                      <a:endParaRPr sz="1200" u="none" cap="none" strike="noStrike">
                        <a:latin typeface="Times New Roman"/>
                        <a:ea typeface="Times New Roman"/>
                        <a:cs typeface="Times New Roman"/>
                        <a:sym typeface="Times New Roman"/>
                      </a:endParaRPr>
                    </a:p>
                  </a:txBody>
                  <a:tcPr marT="38725" marB="0" marR="0" marL="0">
                    <a:solidFill>
                      <a:srgbClr val="E6E6E6"/>
                    </a:solidFill>
                  </a:tcPr>
                </a:tc>
                <a:tc rowSpan="8">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575945" marR="0" rtl="0" algn="l">
                        <a:lnSpc>
                          <a:spcPct val="100000"/>
                        </a:lnSpc>
                        <a:spcBef>
                          <a:spcPts val="0"/>
                        </a:spcBef>
                        <a:spcAft>
                          <a:spcPts val="0"/>
                        </a:spcAft>
                        <a:buNone/>
                      </a:pPr>
                      <a:r>
                        <a:rPr lang="en-US" sz="1800" u="none" cap="none" strike="noStrike">
                          <a:latin typeface="Verdana"/>
                          <a:ea typeface="Verdana"/>
                          <a:cs typeface="Verdana"/>
                          <a:sym typeface="Verdana"/>
                        </a:rPr>
                        <a:t>2005</a:t>
                      </a:r>
                      <a:endParaRPr sz="1800" u="none" cap="none" strike="noStrike">
                        <a:latin typeface="Verdana"/>
                        <a:ea typeface="Verdana"/>
                        <a:cs typeface="Verdana"/>
                        <a:sym typeface="Verdana"/>
                      </a:endParaRPr>
                    </a:p>
                  </a:txBody>
                  <a:tcPr marT="44450" marB="0" marR="0" marL="0">
                    <a:solidFill>
                      <a:srgbClr val="E6E6E6"/>
                    </a:solidFill>
                  </a:tcPr>
                </a:tc>
              </a:tr>
              <a:tr h="182875">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102235"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implications</a:t>
                      </a:r>
                      <a:endParaRPr sz="12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Management (CRM)</a:t>
                      </a:r>
                      <a:endParaRPr sz="1200" u="none" cap="none" strike="noStrike">
                        <a:latin typeface="Times New Roman"/>
                        <a:ea typeface="Times New Roman"/>
                        <a:cs typeface="Times New Roman"/>
                        <a:sym typeface="Times New Roman"/>
                      </a:endParaRPr>
                    </a:p>
                  </a:txBody>
                  <a:tcPr marT="0" marB="0" marR="0" marL="0">
                    <a:solidFill>
                      <a:srgbClr val="E6E6E6"/>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r>
              <a:tr h="182250">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with Information and</a:t>
                      </a:r>
                      <a:endParaRPr sz="1200" u="none" cap="none" strike="noStrike">
                        <a:latin typeface="Times New Roman"/>
                        <a:ea typeface="Times New Roman"/>
                        <a:cs typeface="Times New Roman"/>
                        <a:sym typeface="Times New Roman"/>
                      </a:endParaRPr>
                    </a:p>
                  </a:txBody>
                  <a:tcPr marT="0" marB="0" marR="0" marL="0">
                    <a:solidFill>
                      <a:srgbClr val="E6E6E6"/>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r>
              <a:tr h="182250">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Communication</a:t>
                      </a:r>
                      <a:endParaRPr sz="1200" u="none" cap="none" strike="noStrike">
                        <a:latin typeface="Times New Roman"/>
                        <a:ea typeface="Times New Roman"/>
                        <a:cs typeface="Times New Roman"/>
                        <a:sym typeface="Times New Roman"/>
                      </a:endParaRPr>
                    </a:p>
                  </a:txBody>
                  <a:tcPr marT="0" marB="0" marR="0" marL="0">
                    <a:solidFill>
                      <a:srgbClr val="E6E6E6"/>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r>
              <a:tr h="182250">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Technology (ICT) to</a:t>
                      </a:r>
                      <a:endParaRPr sz="1200" u="none" cap="none" strike="noStrike">
                        <a:latin typeface="Times New Roman"/>
                        <a:ea typeface="Times New Roman"/>
                        <a:cs typeface="Times New Roman"/>
                        <a:sym typeface="Times New Roman"/>
                      </a:endParaRPr>
                    </a:p>
                  </a:txBody>
                  <a:tcPr marT="0" marB="0" marR="0" marL="0">
                    <a:solidFill>
                      <a:srgbClr val="E6E6E6"/>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r>
              <a:tr h="182875">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improve customer</a:t>
                      </a:r>
                      <a:endParaRPr sz="1200" u="none" cap="none" strike="noStrike">
                        <a:latin typeface="Times New Roman"/>
                        <a:ea typeface="Times New Roman"/>
                        <a:cs typeface="Times New Roman"/>
                        <a:sym typeface="Times New Roman"/>
                      </a:endParaRPr>
                    </a:p>
                  </a:txBody>
                  <a:tcPr marT="0" marB="0" marR="0" marL="0">
                    <a:solidFill>
                      <a:srgbClr val="E6E6E6"/>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r>
              <a:tr h="182250">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retention and satisfaction</a:t>
                      </a:r>
                      <a:endParaRPr sz="1200" u="none" cap="none" strike="noStrike">
                        <a:latin typeface="Times New Roman"/>
                        <a:ea typeface="Times New Roman"/>
                        <a:cs typeface="Times New Roman"/>
                        <a:sym typeface="Times New Roman"/>
                      </a:endParaRPr>
                    </a:p>
                  </a:txBody>
                  <a:tcPr marT="0" marB="0" marR="0" marL="0">
                    <a:solidFill>
                      <a:srgbClr val="E6E6E6"/>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E6E6E6"/>
                    </a:solidFill>
                  </a:tcPr>
                </a:tc>
              </a:tr>
              <a:tr h="222250">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6E6E6"/>
                    </a:solidFill>
                  </a:tcPr>
                </a:tc>
                <a:tc>
                  <a:txBody>
                    <a:bodyPr/>
                    <a:lstStyle/>
                    <a:p>
                      <a:pPr indent="0" lvl="0" marL="92710" marR="0" rtl="0" algn="l">
                        <a:lnSpc>
                          <a:spcPct val="113750"/>
                        </a:lnSpc>
                        <a:spcBef>
                          <a:spcPts val="0"/>
                        </a:spcBef>
                        <a:spcAft>
                          <a:spcPts val="0"/>
                        </a:spcAft>
                        <a:buNone/>
                      </a:pPr>
                      <a:r>
                        <a:rPr lang="en-US" sz="1200" u="none" cap="none" strike="noStrike">
                          <a:latin typeface="Times New Roman"/>
                          <a:ea typeface="Times New Roman"/>
                          <a:cs typeface="Times New Roman"/>
                          <a:sym typeface="Times New Roman"/>
                        </a:rPr>
                        <a:t>in the hotel industry</a:t>
                      </a:r>
                      <a:endParaRPr sz="1200" u="none" cap="none" strike="noStrike">
                        <a:latin typeface="Times New Roman"/>
                        <a:ea typeface="Times New Roman"/>
                        <a:cs typeface="Times New Roman"/>
                        <a:sym typeface="Times New Roman"/>
                      </a:endParaRPr>
                    </a:p>
                  </a:txBody>
                  <a:tcPr marT="0" marB="0" marR="0" marL="0">
                    <a:solidFill>
                      <a:srgbClr val="E6E6E6"/>
                    </a:solidFill>
                  </a:tcPr>
                </a:tc>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6E6E6"/>
                    </a:solidFill>
                  </a:tcPr>
                </a:tc>
              </a:tr>
              <a:tr h="417200">
                <a:tc>
                  <a:txBody>
                    <a:bodyPr/>
                    <a:lstStyle/>
                    <a:p>
                      <a:pPr indent="0" lvl="0" marL="91440" marR="0" rtl="0" algn="l">
                        <a:lnSpc>
                          <a:spcPct val="100000"/>
                        </a:lnSpc>
                        <a:spcBef>
                          <a:spcPts val="0"/>
                        </a:spcBef>
                        <a:spcAft>
                          <a:spcPts val="0"/>
                        </a:spcAft>
                        <a:buNone/>
                      </a:pPr>
                      <a:r>
                        <a:rPr lang="en-US" sz="1800" u="none" cap="none" strike="noStrike">
                          <a:latin typeface="Verdana"/>
                          <a:ea typeface="Verdana"/>
                          <a:cs typeface="Verdana"/>
                          <a:sym typeface="Verdana"/>
                        </a:rPr>
                        <a:t>5</a:t>
                      </a:r>
                      <a:endParaRPr sz="1800" u="none" cap="none" strike="noStrike">
                        <a:latin typeface="Verdana"/>
                        <a:ea typeface="Verdana"/>
                        <a:cs typeface="Verdana"/>
                        <a:sym typeface="Verdana"/>
                      </a:endParaRPr>
                    </a:p>
                  </a:txBody>
                  <a:tcPr marT="45075" marB="0" marR="0" marL="0">
                    <a:solidFill>
                      <a:srgbClr val="FFFFFF"/>
                    </a:solidFill>
                  </a:tcPr>
                </a:tc>
                <a:tc>
                  <a:txBody>
                    <a:bodyPr/>
                    <a:lstStyle/>
                    <a:p>
                      <a:pPr indent="0" lvl="0" marL="59690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Prof. Sam Otamiri</a:t>
                      </a:r>
                      <a:endParaRPr sz="1200" u="none" cap="none" strike="noStrike">
                        <a:latin typeface="Times New Roman"/>
                        <a:ea typeface="Times New Roman"/>
                        <a:cs typeface="Times New Roman"/>
                        <a:sym typeface="Times New Roman"/>
                      </a:endParaRPr>
                    </a:p>
                  </a:txBody>
                  <a:tcPr marT="41900" marB="0" marR="0" marL="0">
                    <a:solidFill>
                      <a:srgbClr val="FFFFFF"/>
                    </a:solidFill>
                  </a:tcPr>
                </a:tc>
                <a:tc>
                  <a:txBody>
                    <a:bodyPr/>
                    <a:lstStyle/>
                    <a:p>
                      <a:pPr indent="0" lvl="0" marL="102235" marR="250825"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WORKPLACE ONLINE TRANSACTION SYSTEM AND</a:t>
                      </a:r>
                      <a:endParaRPr sz="1200" u="none" cap="none" strike="noStrike">
                        <a:latin typeface="Times New Roman"/>
                        <a:ea typeface="Times New Roman"/>
                        <a:cs typeface="Times New Roman"/>
                        <a:sym typeface="Times New Roman"/>
                      </a:endParaRPr>
                    </a:p>
                  </a:txBody>
                  <a:tcPr marT="38725" marB="0" marR="0" marL="0">
                    <a:solidFill>
                      <a:srgbClr val="FFFFFF"/>
                    </a:solidFill>
                  </a:tcPr>
                </a:tc>
                <a:tc>
                  <a:txBody>
                    <a:bodyPr/>
                    <a:lstStyle/>
                    <a:p>
                      <a:pPr indent="0" lvl="0" marL="92710" marR="183515"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transaction systems impact communication,</a:t>
                      </a:r>
                      <a:endParaRPr sz="1200" u="none" cap="none" strike="noStrike">
                        <a:latin typeface="Times New Roman"/>
                        <a:ea typeface="Times New Roman"/>
                        <a:cs typeface="Times New Roman"/>
                        <a:sym typeface="Times New Roman"/>
                      </a:endParaRPr>
                    </a:p>
                  </a:txBody>
                  <a:tcPr marT="38725" marB="0" marR="0" marL="0">
                    <a:solidFill>
                      <a:srgbClr val="FFFFFF"/>
                    </a:solidFill>
                  </a:tcPr>
                </a:tc>
                <a:tc rowSpan="5">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solidFill>
                      <a:srgbClr val="FFFFFF"/>
                    </a:solidFill>
                  </a:tcPr>
                </a:tc>
                <a:tc>
                  <a:txBody>
                    <a:bodyPr/>
                    <a:lstStyle/>
                    <a:p>
                      <a:pPr indent="0" lvl="0" marL="575945" marR="0" rtl="0" algn="l">
                        <a:lnSpc>
                          <a:spcPct val="100000"/>
                        </a:lnSpc>
                        <a:spcBef>
                          <a:spcPts val="0"/>
                        </a:spcBef>
                        <a:spcAft>
                          <a:spcPts val="0"/>
                        </a:spcAft>
                        <a:buNone/>
                      </a:pPr>
                      <a:r>
                        <a:rPr lang="en-US" sz="1800" u="none" cap="none" strike="noStrike">
                          <a:latin typeface="Verdana"/>
                          <a:ea typeface="Verdana"/>
                          <a:cs typeface="Verdana"/>
                          <a:sym typeface="Verdana"/>
                        </a:rPr>
                        <a:t>2022</a:t>
                      </a:r>
                      <a:endParaRPr sz="1800" u="none" cap="none" strike="noStrike">
                        <a:latin typeface="Verdana"/>
                        <a:ea typeface="Verdana"/>
                        <a:cs typeface="Verdana"/>
                        <a:sym typeface="Verdana"/>
                      </a:endParaRPr>
                    </a:p>
                  </a:txBody>
                  <a:tcPr marT="45075" marB="0" marR="0" marL="0">
                    <a:solidFill>
                      <a:srgbClr val="FFFFFF"/>
                    </a:solidFill>
                  </a:tcPr>
                </a:tc>
              </a:tr>
              <a:tr h="182875">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102235"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ORGANIZATIONAL HEALTH</a:t>
                      </a:r>
                      <a:endParaRPr sz="12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operational efficiency,</a:t>
                      </a:r>
                      <a:endParaRPr sz="1200" u="none" cap="none" strike="noStrike">
                        <a:latin typeface="Times New Roman"/>
                        <a:ea typeface="Times New Roman"/>
                        <a:cs typeface="Times New Roman"/>
                        <a:sym typeface="Times New Roman"/>
                      </a:endParaRPr>
                    </a:p>
                  </a:txBody>
                  <a:tcPr marT="0" marB="0" marR="0" marL="0">
                    <a:solidFill>
                      <a:srgbClr val="FFFFFF"/>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r>
              <a:tr h="182250">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102235"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OF HOSPITALITY INDUSTRY</a:t>
                      </a:r>
                      <a:endParaRPr sz="12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and customer service</a:t>
                      </a:r>
                      <a:endParaRPr sz="1200" u="none" cap="none" strike="noStrike">
                        <a:latin typeface="Times New Roman"/>
                        <a:ea typeface="Times New Roman"/>
                        <a:cs typeface="Times New Roman"/>
                        <a:sym typeface="Times New Roman"/>
                      </a:endParaRPr>
                    </a:p>
                  </a:txBody>
                  <a:tcPr marT="0" marB="0" marR="0" marL="0">
                    <a:solidFill>
                      <a:srgbClr val="FFFFFF"/>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r>
              <a:tr h="182875">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102235"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OPERATORS IN RIVERS STATE</a:t>
                      </a:r>
                      <a:endParaRPr sz="1200" u="none" cap="none" strike="noStrike">
                        <a:latin typeface="Times New Roman"/>
                        <a:ea typeface="Times New Roman"/>
                        <a:cs typeface="Times New Roman"/>
                        <a:sym typeface="Times New Roman"/>
                      </a:endParaRPr>
                    </a:p>
                  </a:txBody>
                  <a:tcPr marT="0" marB="0" marR="0" marL="0">
                    <a:solidFill>
                      <a:srgbClr val="FFFFFF"/>
                    </a:solidFill>
                  </a:tcPr>
                </a:tc>
                <a:tc>
                  <a:txBody>
                    <a:bodyPr/>
                    <a:lstStyle/>
                    <a:p>
                      <a:pPr indent="0" lvl="0" marL="92710" marR="0" rtl="0" algn="l">
                        <a:lnSpc>
                          <a:spcPct val="111666"/>
                        </a:lnSpc>
                        <a:spcBef>
                          <a:spcPts val="0"/>
                        </a:spcBef>
                        <a:spcAft>
                          <a:spcPts val="0"/>
                        </a:spcAft>
                        <a:buNone/>
                      </a:pPr>
                      <a:r>
                        <a:rPr lang="en-US" sz="1200" u="none" cap="none" strike="noStrike">
                          <a:latin typeface="Times New Roman"/>
                          <a:ea typeface="Times New Roman"/>
                          <a:cs typeface="Times New Roman"/>
                          <a:sym typeface="Times New Roman"/>
                        </a:rPr>
                        <a:t>health in Rivers State's</a:t>
                      </a:r>
                      <a:endParaRPr sz="1200" u="none" cap="none" strike="noStrike">
                        <a:latin typeface="Times New Roman"/>
                        <a:ea typeface="Times New Roman"/>
                        <a:cs typeface="Times New Roman"/>
                        <a:sym typeface="Times New Roman"/>
                      </a:endParaRPr>
                    </a:p>
                  </a:txBody>
                  <a:tcPr marT="0" marB="0" marR="0" marL="0">
                    <a:solidFill>
                      <a:srgbClr val="FFFFFF"/>
                    </a:solidFill>
                  </a:tcPr>
                </a:tc>
                <a:tc vMerge="1"/>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rgbClr val="FFFFFF"/>
                    </a:solidFill>
                  </a:tcPr>
                </a:tc>
              </a:tr>
              <a:tr h="222250">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solidFill>
                      <a:srgbClr val="FFFFFF"/>
                    </a:solidFill>
                  </a:tcPr>
                </a:tc>
                <a:tc>
                  <a:txBody>
                    <a:bodyPr/>
                    <a:lstStyle/>
                    <a:p>
                      <a:pPr indent="0" lvl="0" marL="92710" marR="0" rtl="0" algn="l">
                        <a:lnSpc>
                          <a:spcPct val="113750"/>
                        </a:lnSpc>
                        <a:spcBef>
                          <a:spcPts val="0"/>
                        </a:spcBef>
                        <a:spcAft>
                          <a:spcPts val="0"/>
                        </a:spcAft>
                        <a:buNone/>
                      </a:pPr>
                      <a:r>
                        <a:rPr lang="en-US" sz="1200" u="none" cap="none" strike="noStrike">
                          <a:latin typeface="Times New Roman"/>
                          <a:ea typeface="Times New Roman"/>
                          <a:cs typeface="Times New Roman"/>
                          <a:sym typeface="Times New Roman"/>
                        </a:rPr>
                        <a:t>hospitality industry</a:t>
                      </a:r>
                      <a:endParaRPr sz="12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solidFill>
                      <a:srgbClr val="FFFFFF"/>
                    </a:solidFill>
                  </a:tcPr>
                </a:tc>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45007" y="878789"/>
            <a:ext cx="10502100" cy="661800"/>
          </a:xfrm>
          <a:prstGeom prst="rect">
            <a:avLst/>
          </a:prstGeom>
          <a:noFill/>
          <a:ln>
            <a:noFill/>
          </a:ln>
        </p:spPr>
        <p:txBody>
          <a:bodyPr anchorCtr="0" anchor="t" bIns="0" lIns="0" spcFirstLastPara="1" rIns="0" wrap="square" tIns="167500">
            <a:spAutoFit/>
          </a:bodyPr>
          <a:lstStyle/>
          <a:p>
            <a:pPr indent="0" lvl="0" marL="12700" rtl="0" algn="l">
              <a:lnSpc>
                <a:spcPct val="100000"/>
              </a:lnSpc>
              <a:spcBef>
                <a:spcPts val="0"/>
              </a:spcBef>
              <a:spcAft>
                <a:spcPts val="0"/>
              </a:spcAft>
              <a:buNone/>
            </a:pPr>
            <a:r>
              <a:rPr b="1" lang="en-US" sz="3200">
                <a:solidFill>
                  <a:srgbClr val="FF0000"/>
                </a:solidFill>
              </a:rPr>
              <a:t>Existing System</a:t>
            </a:r>
            <a:endParaRPr b="1" sz="3200">
              <a:solidFill>
                <a:srgbClr val="FF0000"/>
              </a:solidFill>
            </a:endParaRPr>
          </a:p>
        </p:txBody>
      </p:sp>
      <p:sp>
        <p:nvSpPr>
          <p:cNvPr id="135" name="Google Shape;135;p14"/>
          <p:cNvSpPr/>
          <p:nvPr/>
        </p:nvSpPr>
        <p:spPr>
          <a:xfrm>
            <a:off x="847077" y="3959351"/>
            <a:ext cx="10483850" cy="337185"/>
          </a:xfrm>
          <a:custGeom>
            <a:rect b="b" l="l" r="r" t="t"/>
            <a:pathLst>
              <a:path extrusionOk="0" h="337185" w="10483850">
                <a:moveTo>
                  <a:pt x="469379" y="0"/>
                </a:moveTo>
                <a:lnTo>
                  <a:pt x="304800" y="0"/>
                </a:lnTo>
                <a:lnTo>
                  <a:pt x="304800" y="9144"/>
                </a:lnTo>
                <a:lnTo>
                  <a:pt x="0" y="9144"/>
                </a:lnTo>
                <a:lnTo>
                  <a:pt x="0" y="313944"/>
                </a:lnTo>
                <a:lnTo>
                  <a:pt x="304800" y="313944"/>
                </a:lnTo>
                <a:lnTo>
                  <a:pt x="304800" y="336804"/>
                </a:lnTo>
                <a:lnTo>
                  <a:pt x="469379" y="336804"/>
                </a:lnTo>
                <a:lnTo>
                  <a:pt x="469379" y="0"/>
                </a:lnTo>
                <a:close/>
              </a:path>
              <a:path extrusionOk="0" h="337185" w="10483850">
                <a:moveTo>
                  <a:pt x="10483609" y="0"/>
                </a:moveTo>
                <a:lnTo>
                  <a:pt x="10483609" y="0"/>
                </a:lnTo>
                <a:lnTo>
                  <a:pt x="469404" y="0"/>
                </a:lnTo>
                <a:lnTo>
                  <a:pt x="469404" y="336804"/>
                </a:lnTo>
                <a:lnTo>
                  <a:pt x="10483609" y="336804"/>
                </a:lnTo>
                <a:lnTo>
                  <a:pt x="1048360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6" name="Google Shape;136;p14"/>
          <p:cNvSpPr/>
          <p:nvPr/>
        </p:nvSpPr>
        <p:spPr>
          <a:xfrm>
            <a:off x="11330685" y="3959352"/>
            <a:ext cx="76200" cy="337185"/>
          </a:xfrm>
          <a:custGeom>
            <a:rect b="b" l="l" r="r" t="t"/>
            <a:pathLst>
              <a:path extrusionOk="0" h="337185" w="76200">
                <a:moveTo>
                  <a:pt x="76200" y="0"/>
                </a:moveTo>
                <a:lnTo>
                  <a:pt x="0" y="0"/>
                </a:lnTo>
                <a:lnTo>
                  <a:pt x="0" y="336804"/>
                </a:lnTo>
                <a:lnTo>
                  <a:pt x="76200" y="336804"/>
                </a:lnTo>
                <a:lnTo>
                  <a:pt x="762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4"/>
          <p:cNvSpPr txBox="1"/>
          <p:nvPr/>
        </p:nvSpPr>
        <p:spPr>
          <a:xfrm>
            <a:off x="847077" y="4320540"/>
            <a:ext cx="9025200" cy="36930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375"/>
              </a:lnSpc>
              <a:spcBef>
                <a:spcPts val="0"/>
              </a:spcBef>
              <a:spcAft>
                <a:spcPts val="0"/>
              </a:spcAft>
              <a:buNone/>
            </a:pPr>
            <a:r>
              <a:t/>
            </a:r>
            <a:endParaRPr sz="2400">
              <a:latin typeface="Times New Roman"/>
              <a:ea typeface="Times New Roman"/>
              <a:cs typeface="Times New Roman"/>
              <a:sym typeface="Times New Roman"/>
            </a:endParaRPr>
          </a:p>
        </p:txBody>
      </p:sp>
      <p:sp>
        <p:nvSpPr>
          <p:cNvPr id="138" name="Google Shape;138;p14"/>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39" name="Google Shape;139;p14"/>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140" name="Google Shape;140;p14"/>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sp>
        <p:nvSpPr>
          <p:cNvPr id="141" name="Google Shape;141;p14"/>
          <p:cNvSpPr txBox="1"/>
          <p:nvPr/>
        </p:nvSpPr>
        <p:spPr>
          <a:xfrm>
            <a:off x="891650" y="1813875"/>
            <a:ext cx="10502100" cy="4190100"/>
          </a:xfrm>
          <a:prstGeom prst="rect">
            <a:avLst/>
          </a:prstGeom>
          <a:noFill/>
          <a:ln>
            <a:noFill/>
          </a:ln>
        </p:spPr>
        <p:txBody>
          <a:bodyPr anchorCtr="0" anchor="t" bIns="91425" lIns="91425" spcFirstLastPara="1" rIns="91425" wrap="square" tIns="91425">
            <a:noAutofit/>
          </a:bodyPr>
          <a:lstStyle/>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Manual Processes</a:t>
            </a:r>
            <a:r>
              <a:rPr lang="en-US" sz="2400">
                <a:solidFill>
                  <a:schemeClr val="dk1"/>
                </a:solidFill>
                <a:latin typeface="Times New Roman"/>
                <a:ea typeface="Times New Roman"/>
                <a:cs typeface="Times New Roman"/>
                <a:sym typeface="Times New Roman"/>
              </a:rPr>
              <a:t>: Paper-based	invoices, receipts, and logs for tracking  for	transactions.</a:t>
            </a:r>
            <a:endParaRPr sz="2400">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Generic Accounting Software</a:t>
            </a:r>
            <a:r>
              <a:rPr lang="en-US" sz="2400">
                <a:latin typeface="Times New Roman"/>
                <a:ea typeface="Times New Roman"/>
                <a:cs typeface="Times New Roman"/>
                <a:sym typeface="Times New Roman"/>
              </a:rPr>
              <a:t>: Software like QuickBooks or Excel spreadsheets for	managing	finances,	often	with	limited	customization	options	specific  to	the hospitality industry.</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Multiple Disparate Tools</a:t>
            </a:r>
            <a:r>
              <a:rPr lang="en-US" sz="2400">
                <a:solidFill>
                  <a:schemeClr val="dk1"/>
                </a:solidFill>
                <a:latin typeface="Times New Roman"/>
                <a:ea typeface="Times New Roman"/>
                <a:cs typeface="Times New Roman"/>
                <a:sym typeface="Times New Roman"/>
              </a:rPr>
              <a:t>: Separate tools for different functions, such as billing,expense tracking, and reporting, leading to fragmented data management.</a:t>
            </a:r>
            <a:endParaRPr sz="24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845007" y="878789"/>
            <a:ext cx="10502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FF0000"/>
                </a:solidFill>
              </a:rPr>
              <a:t>Drawback of Existing System</a:t>
            </a:r>
            <a:endParaRPr b="1" sz="3200">
              <a:solidFill>
                <a:srgbClr val="FF0000"/>
              </a:solidFill>
            </a:endParaRPr>
          </a:p>
        </p:txBody>
      </p:sp>
      <p:sp>
        <p:nvSpPr>
          <p:cNvPr id="147" name="Google Shape;147;p15"/>
          <p:cNvSpPr txBox="1"/>
          <p:nvPr>
            <p:ph idx="10" type="dt"/>
          </p:nvPr>
        </p:nvSpPr>
        <p:spPr>
          <a:xfrm>
            <a:off x="891641" y="6277248"/>
            <a:ext cx="956310"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 Review</a:t>
            </a:r>
            <a:endParaRPr/>
          </a:p>
        </p:txBody>
      </p:sp>
      <p:sp>
        <p:nvSpPr>
          <p:cNvPr id="148" name="Google Shape;148;p15"/>
          <p:cNvSpPr txBox="1"/>
          <p:nvPr>
            <p:ph idx="11" type="ftr"/>
          </p:nvPr>
        </p:nvSpPr>
        <p:spPr>
          <a:xfrm>
            <a:off x="4276725" y="6277248"/>
            <a:ext cx="3571621" cy="393700"/>
          </a:xfrm>
          <a:prstGeom prst="rect">
            <a:avLst/>
          </a:prstGeom>
          <a:noFill/>
          <a:ln>
            <a:noFill/>
          </a:ln>
        </p:spPr>
        <p:txBody>
          <a:bodyPr anchorCtr="0" anchor="t" bIns="0" lIns="0" spcFirstLastPara="1" rIns="0" wrap="square" tIns="13325">
            <a:spAutoFit/>
          </a:bodyPr>
          <a:lstStyle/>
          <a:p>
            <a:pPr indent="-1449705" lvl="0" marL="1527810" marR="5080" rtl="0" algn="l">
              <a:lnSpc>
                <a:spcPct val="100000"/>
              </a:lnSpc>
              <a:spcBef>
                <a:spcPts val="0"/>
              </a:spcBef>
              <a:spcAft>
                <a:spcPts val="0"/>
              </a:spcAft>
              <a:buNone/>
            </a:pPr>
            <a:r>
              <a:rPr lang="en-US"/>
              <a:t>Department of Artificial Intelligence and Data Science</a:t>
            </a:r>
            <a:endParaRPr/>
          </a:p>
        </p:txBody>
      </p:sp>
      <p:sp>
        <p:nvSpPr>
          <p:cNvPr id="149" name="Google Shape;149;p15"/>
          <p:cNvSpPr txBox="1"/>
          <p:nvPr>
            <p:ph idx="12" type="sldNum"/>
          </p:nvPr>
        </p:nvSpPr>
        <p:spPr>
          <a:xfrm>
            <a:off x="11055350" y="6277248"/>
            <a:ext cx="284479" cy="210820"/>
          </a:xfrm>
          <a:prstGeom prst="rect">
            <a:avLst/>
          </a:prstGeom>
          <a:noFill/>
          <a:ln>
            <a:noFill/>
          </a:ln>
        </p:spPr>
        <p:txBody>
          <a:bodyPr anchorCtr="0" anchor="t" bIns="0" lIns="0" spcFirstLastPara="1" rIns="0" wrap="square" tIns="13325">
            <a:spAutoFit/>
          </a:bodyPr>
          <a:lstStyle/>
          <a:p>
            <a:pPr indent="0" lvl="0" marL="135255" rtl="0" algn="l">
              <a:lnSpc>
                <a:spcPct val="100000"/>
              </a:lnSpc>
              <a:spcBef>
                <a:spcPts val="0"/>
              </a:spcBef>
              <a:spcAft>
                <a:spcPts val="0"/>
              </a:spcAft>
              <a:buNone/>
            </a:pPr>
            <a:fld id="{00000000-1234-1234-1234-123412341234}" type="slidenum">
              <a:rPr lang="en-US"/>
              <a:t>‹#›</a:t>
            </a:fld>
            <a:endParaRPr/>
          </a:p>
        </p:txBody>
      </p:sp>
      <p:graphicFrame>
        <p:nvGraphicFramePr>
          <p:cNvPr id="150" name="Google Shape;150;p15"/>
          <p:cNvGraphicFramePr/>
          <p:nvPr/>
        </p:nvGraphicFramePr>
        <p:xfrm>
          <a:off x="847077" y="1978151"/>
          <a:ext cx="3000000" cy="3000000"/>
        </p:xfrm>
        <a:graphic>
          <a:graphicData uri="http://schemas.openxmlformats.org/drawingml/2006/table">
            <a:tbl>
              <a:tblPr bandRow="1" firstRow="1">
                <a:noFill/>
                <a:tableStyleId>{0F00C3E5-AD5E-4CF2-B8BA-BAEC1C128CEA}</a:tableStyleId>
              </a:tblPr>
              <a:tblGrid>
                <a:gridCol w="3765550"/>
                <a:gridCol w="6791950"/>
              </a:tblGrid>
              <a:tr h="348625">
                <a:tc gridSpan="2">
                  <a:txBody>
                    <a:bodyPr/>
                    <a:lstStyle/>
                    <a:p>
                      <a:pPr indent="0" lvl="0" marL="0" marR="0" rtl="0" algn="l">
                        <a:lnSpc>
                          <a:spcPct val="109166"/>
                        </a:lnSpc>
                        <a:spcBef>
                          <a:spcPts val="0"/>
                        </a:spcBef>
                        <a:spcAft>
                          <a:spcPts val="0"/>
                        </a:spcAft>
                        <a:buNone/>
                      </a:pPr>
                      <a:r>
                        <a:t/>
                      </a:r>
                      <a:endParaRPr sz="2400" u="none" cap="none" strike="noStrike">
                        <a:latin typeface="Times New Roman"/>
                        <a:ea typeface="Times New Roman"/>
                        <a:cs typeface="Times New Roman"/>
                        <a:sym typeface="Times New Roman"/>
                      </a:endParaRPr>
                    </a:p>
                  </a:txBody>
                  <a:tcPr marT="0" marB="0" marR="0" marL="0">
                    <a:lnB cap="flat" cmpd="sng" w="28575">
                      <a:solidFill>
                        <a:srgbClr val="FFFFFF"/>
                      </a:solidFill>
                      <a:prstDash val="solid"/>
                      <a:round/>
                      <a:headEnd len="sm" w="sm" type="none"/>
                      <a:tailEnd len="sm" w="sm" type="none"/>
                    </a:lnB>
                    <a:solidFill>
                      <a:srgbClr val="FFFFFF"/>
                    </a:solidFill>
                  </a:tcPr>
                </a:tc>
                <a:tc hMerge="1"/>
              </a:tr>
              <a:tr h="363225">
                <a:tc gridSpan="2">
                  <a:txBody>
                    <a:bodyPr/>
                    <a:lstStyle/>
                    <a:p>
                      <a:pPr indent="0" lvl="0" marL="0" marR="0" rtl="0" algn="l">
                        <a:lnSpc>
                          <a:spcPct val="113125"/>
                        </a:lnSpc>
                        <a:spcBef>
                          <a:spcPts val="0"/>
                        </a:spcBef>
                        <a:spcAft>
                          <a:spcPts val="0"/>
                        </a:spcAft>
                        <a:buNone/>
                      </a:pPr>
                      <a:r>
                        <a:t/>
                      </a:r>
                      <a:endParaRPr sz="2400" u="none" cap="none" strike="noStrike">
                        <a:latin typeface="Times New Roman"/>
                        <a:ea typeface="Times New Roman"/>
                        <a:cs typeface="Times New Roman"/>
                        <a:sym typeface="Times New Roman"/>
                      </a:endParaRPr>
                    </a:p>
                  </a:txBody>
                  <a:tcPr marT="0" marB="0" marR="0" marL="0">
                    <a:lnT cap="flat" cmpd="sng" w="285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hMerge="1"/>
              </a:tr>
              <a:tr h="365125">
                <a:tc gridSpan="2">
                  <a:txBody>
                    <a:bodyPr/>
                    <a:lstStyle/>
                    <a:p>
                      <a:pPr indent="0" lvl="0" marL="0" marR="0" rtl="0" algn="l">
                        <a:lnSpc>
                          <a:spcPct val="113958"/>
                        </a:lnSpc>
                        <a:spcBef>
                          <a:spcPts val="0"/>
                        </a:spcBef>
                        <a:spcAft>
                          <a:spcPts val="0"/>
                        </a:spcAft>
                        <a:buNone/>
                      </a:pPr>
                      <a:r>
                        <a:t/>
                      </a:r>
                      <a:endParaRPr sz="2400" u="none" cap="none" strike="noStrike">
                        <a:latin typeface="Times New Roman"/>
                        <a:ea typeface="Times New Roman"/>
                        <a:cs typeface="Times New Roman"/>
                        <a:sym typeface="Times New Roman"/>
                      </a:endParaRPr>
                    </a:p>
                  </a:txBody>
                  <a:tcPr marT="0" marB="0" marR="0" marL="0">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hMerge="1"/>
              </a:tr>
              <a:tr h="351150">
                <a:tc>
                  <a:txBody>
                    <a:bodyPr/>
                    <a:lstStyle/>
                    <a:p>
                      <a:pPr indent="0" lvl="0" marL="0" marR="0" rtl="0" algn="l">
                        <a:lnSpc>
                          <a:spcPct val="111041"/>
                        </a:lnSpc>
                        <a:spcBef>
                          <a:spcPts val="0"/>
                        </a:spcBef>
                        <a:spcAft>
                          <a:spcPts val="0"/>
                        </a:spcAft>
                        <a:buNone/>
                      </a:pPr>
                      <a:r>
                        <a:t/>
                      </a:r>
                      <a:endParaRPr sz="2400" u="none" cap="none" strike="noStrike">
                        <a:latin typeface="Times New Roman"/>
                        <a:ea typeface="Times New Roman"/>
                        <a:cs typeface="Times New Roman"/>
                        <a:sym typeface="Times New Roman"/>
                      </a:endParaRPr>
                    </a:p>
                  </a:txBody>
                  <a:tcPr marT="0" marB="0" marR="0" marL="0">
                    <a:lnT cap="flat" cmpd="sng" w="38100">
                      <a:solidFill>
                        <a:srgbClr val="FFFFFF"/>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T cap="flat" cmpd="sng" w="38100">
                      <a:solidFill>
                        <a:srgbClr val="FFFFFF"/>
                      </a:solidFill>
                      <a:prstDash val="solid"/>
                      <a:round/>
                      <a:headEnd len="sm" w="sm" type="none"/>
                      <a:tailEnd len="sm" w="sm" type="none"/>
                    </a:lnT>
                  </a:tcPr>
                </a:tc>
              </a:tr>
            </a:tbl>
          </a:graphicData>
        </a:graphic>
      </p:graphicFrame>
      <p:sp>
        <p:nvSpPr>
          <p:cNvPr id="151" name="Google Shape;151;p15"/>
          <p:cNvSpPr txBox="1"/>
          <p:nvPr/>
        </p:nvSpPr>
        <p:spPr>
          <a:xfrm>
            <a:off x="847077" y="3593591"/>
            <a:ext cx="10558800" cy="36930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t/>
            </a:r>
            <a:endParaRPr sz="2400">
              <a:latin typeface="Times New Roman"/>
              <a:ea typeface="Times New Roman"/>
              <a:cs typeface="Times New Roman"/>
              <a:sym typeface="Times New Roman"/>
            </a:endParaRPr>
          </a:p>
        </p:txBody>
      </p:sp>
      <p:sp>
        <p:nvSpPr>
          <p:cNvPr id="152" name="Google Shape;152;p15"/>
          <p:cNvSpPr txBox="1"/>
          <p:nvPr/>
        </p:nvSpPr>
        <p:spPr>
          <a:xfrm>
            <a:off x="847077" y="3955058"/>
            <a:ext cx="10560000" cy="36930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166"/>
              </a:lnSpc>
              <a:spcBef>
                <a:spcPts val="0"/>
              </a:spcBef>
              <a:spcAft>
                <a:spcPts val="0"/>
              </a:spcAft>
              <a:buNone/>
            </a:pPr>
            <a:r>
              <a:t/>
            </a:r>
            <a:endParaRPr sz="2400">
              <a:latin typeface="Times New Roman"/>
              <a:ea typeface="Times New Roman"/>
              <a:cs typeface="Times New Roman"/>
              <a:sym typeface="Times New Roman"/>
            </a:endParaRPr>
          </a:p>
        </p:txBody>
      </p:sp>
      <p:sp>
        <p:nvSpPr>
          <p:cNvPr id="153" name="Google Shape;153;p15"/>
          <p:cNvSpPr txBox="1"/>
          <p:nvPr/>
        </p:nvSpPr>
        <p:spPr>
          <a:xfrm>
            <a:off x="847077" y="4320540"/>
            <a:ext cx="9150300" cy="369300"/>
          </a:xfrm>
          <a:prstGeom prst="rect">
            <a:avLst/>
          </a:prstGeom>
          <a:solidFill>
            <a:srgbClr val="FFFFFF"/>
          </a:solidFill>
          <a:ln>
            <a:noFill/>
          </a:ln>
        </p:spPr>
        <p:txBody>
          <a:bodyPr anchorCtr="0" anchor="t" bIns="0" lIns="0" spcFirstLastPara="1" rIns="0" wrap="square" tIns="0">
            <a:spAutoFit/>
          </a:bodyPr>
          <a:lstStyle/>
          <a:p>
            <a:pPr indent="0" lvl="0" marL="0" rtl="0" algn="l">
              <a:lnSpc>
                <a:spcPct val="109375"/>
              </a:lnSpc>
              <a:spcBef>
                <a:spcPts val="0"/>
              </a:spcBef>
              <a:spcAft>
                <a:spcPts val="0"/>
              </a:spcAft>
              <a:buNone/>
            </a:pPr>
            <a:r>
              <a:t/>
            </a:r>
            <a:endParaRPr sz="2400">
              <a:latin typeface="Times New Roman"/>
              <a:ea typeface="Times New Roman"/>
              <a:cs typeface="Times New Roman"/>
              <a:sym typeface="Times New Roman"/>
            </a:endParaRPr>
          </a:p>
        </p:txBody>
      </p:sp>
      <p:sp>
        <p:nvSpPr>
          <p:cNvPr id="154" name="Google Shape;154;p15"/>
          <p:cNvSpPr txBox="1"/>
          <p:nvPr/>
        </p:nvSpPr>
        <p:spPr>
          <a:xfrm>
            <a:off x="845000" y="1824675"/>
            <a:ext cx="10502100" cy="3509400"/>
          </a:xfrm>
          <a:prstGeom prst="rect">
            <a:avLst/>
          </a:prstGeom>
          <a:noFill/>
          <a:ln>
            <a:noFill/>
          </a:ln>
        </p:spPr>
        <p:txBody>
          <a:bodyPr anchorCtr="0" anchor="t" bIns="91425" lIns="91425" spcFirstLastPara="1" rIns="91425" wrap="square" tIns="91425">
            <a:spAutoFit/>
          </a:bodyPr>
          <a:lstStyle/>
          <a:p>
            <a:pPr indent="-381000" lvl="0" marL="457200" rtl="0" algn="just">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Lack of Integration:  </a:t>
            </a:r>
            <a:r>
              <a:rPr lang="en-US" sz="2400">
                <a:latin typeface="Times New Roman"/>
                <a:ea typeface="Times New Roman"/>
                <a:cs typeface="Times New Roman"/>
                <a:sym typeface="Times New Roman"/>
              </a:rPr>
              <a:t>The use of	multiple separate	tools often	results	in  fragmented data, making it challenging to obtain a comprehensive view of the lodge's financial status. This	lack of	integration	can	lead to	inefficiencies	and	increased.</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Manual Data	Entry	and Errors:  </a:t>
            </a:r>
            <a:r>
              <a:rPr lang="en-US" sz="2400">
                <a:solidFill>
                  <a:schemeClr val="dk1"/>
                </a:solidFill>
                <a:latin typeface="Times New Roman"/>
                <a:ea typeface="Times New Roman"/>
                <a:cs typeface="Times New Roman"/>
                <a:sym typeface="Times New Roman"/>
              </a:rPr>
              <a:t>Manual processes	and spreadsheet</a:t>
            </a:r>
            <a:r>
              <a:rPr lang="en-US" sz="2400">
                <a:solidFill>
                  <a:schemeClr val="dk1"/>
                </a:solidFill>
                <a:latin typeface="Times New Roman"/>
                <a:ea typeface="Times New Roman"/>
                <a:cs typeface="Times New Roman"/>
                <a:sym typeface="Times New Roman"/>
              </a:rPr>
              <a:t>s </a:t>
            </a:r>
            <a:r>
              <a:rPr lang="en-US" sz="2400">
                <a:solidFill>
                  <a:schemeClr val="dk1"/>
                </a:solidFill>
                <a:latin typeface="Times New Roman"/>
                <a:ea typeface="Times New Roman"/>
                <a:cs typeface="Times New Roman"/>
                <a:sym typeface="Times New Roman"/>
              </a:rPr>
              <a:t>require significant data entry, which is time-consuming and prone to human error. Mistakes in data entry can lead to inaccurate financial reports and decision- making.</a:t>
            </a:r>
            <a:endParaRPr sz="24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