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2"/>
    <a:srgbClr val="A1E6FF"/>
    <a:srgbClr val="EFE4BF"/>
    <a:srgbClr val="DFDFDF"/>
    <a:srgbClr val="E7E7E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51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1382" y="2170113"/>
            <a:ext cx="6486617" cy="2387600"/>
          </a:xfrm>
        </p:spPr>
        <p:txBody>
          <a:bodyPr anchor="ctr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1270" y="4716463"/>
            <a:ext cx="7276730" cy="1655762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group name (in bold text). In a new line, enter team member’s names (comma or semi-colon separated, bold first name)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0CF019-BE35-3836-4FF5-61D446ED190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24001" y="2170114"/>
            <a:ext cx="2462074" cy="2387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Insert tool logo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AB842-04CB-9D26-0775-010EA1B76AA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24001" y="4711054"/>
            <a:ext cx="1707409" cy="165576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Insert group logo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072FFD-A4CD-2DBE-9BD1-7FA79296F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2900" y="0"/>
            <a:ext cx="2619100" cy="10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74468" y="953589"/>
            <a:ext cx="11443063" cy="5533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1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8"/>
            <a:ext cx="5645331" cy="552731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5321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fik 3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9" r="8071"/>
          <a:stretch/>
        </p:blipFill>
        <p:spPr bwMode="auto">
          <a:xfrm>
            <a:off x="-1" y="0"/>
            <a:ext cx="12196764" cy="6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8"/>
            <a:ext cx="11443063" cy="540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Assignment # (if any) - Topic - Group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193F9A8-AF9E-EE7E-87F2-D9E6BF1A7FC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5265" y="81725"/>
            <a:ext cx="1286735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99A5EB-5CEC-084F-03A4-D6F37E14A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788C5E1-CD1A-D4E1-9789-17C6A75B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A47-2DF6-0792-740E-30267FD85B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DA4C1A-CE80-6237-C311-056732DCEC4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A5A-67AD-4B19-8A1E-A06DB010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Good Presentation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1AD8-3CAD-44FA-A319-005CAE27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Footer should consist of the topic and group name separated by a hyphen</a:t>
            </a:r>
          </a:p>
          <a:p>
            <a:pPr lvl="1"/>
            <a:r>
              <a:rPr lang="en-US" dirty="0"/>
              <a:t>From the top menu, click </a:t>
            </a:r>
            <a:r>
              <a:rPr lang="en-US" i="1" dirty="0"/>
              <a:t>Insert</a:t>
            </a:r>
            <a:r>
              <a:rPr lang="en-US" dirty="0"/>
              <a:t> menu </a:t>
            </a:r>
            <a:r>
              <a:rPr lang="en-US" dirty="0">
                <a:sym typeface="Wingdings" panose="05000000000000000000" pitchFamily="2" charset="2"/>
              </a:rPr>
              <a:t> under </a:t>
            </a:r>
            <a:r>
              <a:rPr lang="en-US" i="1" dirty="0">
                <a:sym typeface="Wingdings" panose="05000000000000000000" pitchFamily="2" charset="2"/>
              </a:rPr>
              <a:t>Text</a:t>
            </a:r>
            <a:r>
              <a:rPr lang="en-US" dirty="0">
                <a:sym typeface="Wingdings" panose="05000000000000000000" pitchFamily="2" charset="2"/>
              </a:rPr>
              <a:t> category click </a:t>
            </a:r>
            <a:r>
              <a:rPr lang="en-US" i="1" dirty="0">
                <a:sym typeface="Wingdings" panose="05000000000000000000" pitchFamily="2" charset="2"/>
              </a:rPr>
              <a:t>Header &amp; Footer</a:t>
            </a:r>
            <a:r>
              <a:rPr lang="en-US" dirty="0">
                <a:sym typeface="Wingdings" panose="05000000000000000000" pitchFamily="2" charset="2"/>
              </a:rPr>
              <a:t>  check </a:t>
            </a:r>
            <a:r>
              <a:rPr lang="en-US" i="1" dirty="0">
                <a:sym typeface="Wingdings" panose="05000000000000000000" pitchFamily="2" charset="2"/>
              </a:rPr>
              <a:t>Slide number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i="1" dirty="0">
                <a:sym typeface="Wingdings" panose="05000000000000000000" pitchFamily="2" charset="2"/>
              </a:rPr>
              <a:t>Footer</a:t>
            </a:r>
            <a:endParaRPr lang="en-US" i="1" dirty="0"/>
          </a:p>
          <a:p>
            <a:pPr lvl="1"/>
            <a:r>
              <a:rPr lang="en-US" dirty="0"/>
              <a:t>E.g., Assignment 2 – Big Data Tools Presentation – MongoDB – Group 1</a:t>
            </a:r>
          </a:p>
          <a:p>
            <a:r>
              <a:rPr lang="en-US"/>
              <a:t>Provide </a:t>
            </a:r>
            <a:r>
              <a:rPr lang="en-US" dirty="0"/>
              <a:t>slide numbers</a:t>
            </a:r>
          </a:p>
          <a:p>
            <a:r>
              <a:rPr lang="en-US" dirty="0"/>
              <a:t>Use different layouts</a:t>
            </a:r>
          </a:p>
          <a:p>
            <a:pPr lvl="1"/>
            <a:r>
              <a:rPr lang="en-US" dirty="0"/>
              <a:t>Right slide on a slide of your left panel</a:t>
            </a:r>
          </a:p>
          <a:p>
            <a:pPr lvl="1"/>
            <a:r>
              <a:rPr lang="en-US" dirty="0"/>
              <a:t>Open the “Layout” menu</a:t>
            </a:r>
          </a:p>
          <a:p>
            <a:pPr lvl="1"/>
            <a:r>
              <a:rPr lang="en-US" dirty="0"/>
              <a:t>Select the appropriate layouts</a:t>
            </a:r>
          </a:p>
          <a:p>
            <a:r>
              <a:rPr lang="en-US" dirty="0"/>
              <a:t>Avoid empty slides. Add provide appropriate diagrams/illustrations at the right side</a:t>
            </a:r>
          </a:p>
          <a:p>
            <a:r>
              <a:rPr lang="en-US" dirty="0"/>
              <a:t>Avoid long sentences (max. 7-10 words per bullet point)</a:t>
            </a:r>
          </a:p>
          <a:p>
            <a:r>
              <a:rPr lang="en-US" dirty="0"/>
              <a:t>Avoid a period after each sentence</a:t>
            </a:r>
          </a:p>
          <a:p>
            <a:r>
              <a:rPr lang="en-US" dirty="0"/>
              <a:t>Maintain consistency, e.g., same bulleting styles, Capital letters, positioning, etc.</a:t>
            </a:r>
          </a:p>
          <a:p>
            <a:r>
              <a:rPr lang="en-US" dirty="0"/>
              <a:t>Maintain the aspect ratio of the images</a:t>
            </a:r>
          </a:p>
          <a:p>
            <a:r>
              <a:rPr lang="en-US" dirty="0"/>
              <a:t>Provide readable code snippets, e.g., use </a:t>
            </a:r>
            <a:r>
              <a:rPr lang="en-US" dirty="0" err="1"/>
              <a:t>CodeSnap</a:t>
            </a:r>
            <a:r>
              <a:rPr lang="en-US" dirty="0"/>
              <a:t> plugin from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color text to highlight important keywords</a:t>
            </a:r>
          </a:p>
          <a:p>
            <a:r>
              <a:rPr lang="en-US" dirty="0"/>
              <a:t>Use </a:t>
            </a:r>
            <a:r>
              <a:rPr lang="en-US" b="1" dirty="0"/>
              <a:t>bold</a:t>
            </a:r>
            <a:r>
              <a:rPr lang="en-US" dirty="0"/>
              <a:t> style for enumerating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CAA1D-FEE1-4E4E-8D22-A6CF8454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(if any) - Topic - Group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7B7E0-EAB1-453F-B463-A85CC31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105942-619B-5503-5E5C-9883C1469E78}"/>
              </a:ext>
            </a:extLst>
          </p:cNvPr>
          <p:cNvSpPr/>
          <p:nvPr/>
        </p:nvSpPr>
        <p:spPr>
          <a:xfrm>
            <a:off x="9680123" y="5794326"/>
            <a:ext cx="2137408" cy="69011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this slide before submitting!</a:t>
            </a:r>
          </a:p>
        </p:txBody>
      </p:sp>
    </p:spTree>
    <p:extLst>
      <p:ext uri="{BB962C8B-B14F-4D97-AF65-F5344CB8AC3E}">
        <p14:creationId xmlns:p14="http://schemas.microsoft.com/office/powerpoint/2010/main" val="342795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962B4D-E8E0-837F-2513-3C72672E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70" y="1340976"/>
            <a:ext cx="4324413" cy="2658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E9DF3-11E9-5770-436F-17560511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Cite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8094-0290-12FC-927A-6012295D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9BF5-8742-BF1F-5E40-13ABBBBB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BA32B9A9-5ED3-B0B6-8390-C3D2873D92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2671" y="1244950"/>
            <a:ext cx="5645150" cy="1722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3D74A-D02F-96FD-75FE-040AE07F4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80" y="3791199"/>
            <a:ext cx="5645332" cy="2377465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8E6A755C-846C-B268-433C-B2182A3F5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23158">
            <a:off x="1610953" y="5908015"/>
            <a:ext cx="547248" cy="5472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647442-8317-A0FF-500B-58F9F661A1FA}"/>
              </a:ext>
            </a:extLst>
          </p:cNvPr>
          <p:cNvSpPr txBox="1"/>
          <p:nvPr/>
        </p:nvSpPr>
        <p:spPr>
          <a:xfrm>
            <a:off x="997374" y="862642"/>
            <a:ext cx="43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 Search for a paper in Google Scholar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4EA10-0946-9858-FFDE-9D1BAB7D11AE}"/>
              </a:ext>
            </a:extLst>
          </p:cNvPr>
          <p:cNvSpPr txBox="1"/>
          <p:nvPr/>
        </p:nvSpPr>
        <p:spPr>
          <a:xfrm>
            <a:off x="2157596" y="3408891"/>
            <a:ext cx="203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Step 2: Click on cite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DDBFA-E5FB-303B-D510-A2E1520260C7}"/>
              </a:ext>
            </a:extLst>
          </p:cNvPr>
          <p:cNvSpPr txBox="1"/>
          <p:nvPr/>
        </p:nvSpPr>
        <p:spPr>
          <a:xfrm>
            <a:off x="8043142" y="944954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Step 3: Copy APA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3B67D-51BB-BCC0-FF81-37D1138217C2}"/>
              </a:ext>
            </a:extLst>
          </p:cNvPr>
          <p:cNvSpPr txBox="1"/>
          <p:nvPr/>
        </p:nvSpPr>
        <p:spPr>
          <a:xfrm>
            <a:off x="6530196" y="4922827"/>
            <a:ext cx="4838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Chatti</a:t>
            </a:r>
            <a:r>
              <a:rPr lang="en-US" sz="1000" dirty="0"/>
              <a:t>, M. A., </a:t>
            </a:r>
            <a:r>
              <a:rPr lang="en-US" sz="1000" dirty="0" err="1"/>
              <a:t>Dyckhoff</a:t>
            </a:r>
            <a:r>
              <a:rPr lang="en-US" sz="1000" dirty="0"/>
              <a:t>, A. L., Schroeder, U., &amp; </a:t>
            </a:r>
            <a:r>
              <a:rPr lang="en-US" sz="1000" dirty="0" err="1"/>
              <a:t>Thüs</a:t>
            </a:r>
            <a:r>
              <a:rPr lang="en-US" sz="1000" dirty="0"/>
              <a:t>, H. (2012). A reference model for learning analytics. International journal of Technology Enhanced learning, 4(5-6), 318-331.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918A3-63EF-841E-2539-547DF216706C}"/>
              </a:ext>
            </a:extLst>
          </p:cNvPr>
          <p:cNvSpPr txBox="1"/>
          <p:nvPr/>
        </p:nvSpPr>
        <p:spPr>
          <a:xfrm>
            <a:off x="7591993" y="4553495"/>
            <a:ext cx="27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Step 4: Use it presentation</a:t>
            </a:r>
          </a:p>
        </p:txBody>
      </p:sp>
      <p:sp>
        <p:nvSpPr>
          <p:cNvPr id="19" name="Ribbon: Tilted Down 18">
            <a:extLst>
              <a:ext uri="{FF2B5EF4-FFF2-40B4-BE49-F238E27FC236}">
                <a16:creationId xmlns:a16="http://schemas.microsoft.com/office/drawing/2014/main" id="{0BFA4CF5-4486-E02A-0439-96DA496C9870}"/>
              </a:ext>
            </a:extLst>
          </p:cNvPr>
          <p:cNvSpPr/>
          <p:nvPr/>
        </p:nvSpPr>
        <p:spPr>
          <a:xfrm>
            <a:off x="10291223" y="6050898"/>
            <a:ext cx="1690120" cy="436353"/>
          </a:xfrm>
          <a:prstGeom prst="ribbon">
            <a:avLst>
              <a:gd name="adj1" fmla="val 16667"/>
              <a:gd name="adj2" fmla="val 73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C70FC673-4346-087E-12DA-6D65136D1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23158">
            <a:off x="10575300" y="2738447"/>
            <a:ext cx="547248" cy="5472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748539-5FED-8699-C590-BA19B6C8E44D}"/>
              </a:ext>
            </a:extLst>
          </p:cNvPr>
          <p:cNvSpPr/>
          <p:nvPr/>
        </p:nvSpPr>
        <p:spPr>
          <a:xfrm>
            <a:off x="9975286" y="765353"/>
            <a:ext cx="2137408" cy="69011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this slide before submitting!</a:t>
            </a:r>
          </a:p>
        </p:txBody>
      </p:sp>
    </p:spTree>
    <p:extLst>
      <p:ext uri="{BB962C8B-B14F-4D97-AF65-F5344CB8AC3E}">
        <p14:creationId xmlns:p14="http://schemas.microsoft.com/office/powerpoint/2010/main" val="14161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2494-491C-8269-16A9-30680CDB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Cite Paper – Example –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586A-2BE9-9C59-F76F-4A34AE1CD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469" y="959668"/>
            <a:ext cx="5797731" cy="5527311"/>
          </a:xfrm>
        </p:spPr>
        <p:txBody>
          <a:bodyPr>
            <a:normAutofit fontScale="92500"/>
          </a:bodyPr>
          <a:lstStyle/>
          <a:p>
            <a:r>
              <a:rPr lang="en-US" dirty="0"/>
              <a:t>Learning Analytics Reference Model [1]</a:t>
            </a:r>
          </a:p>
          <a:p>
            <a:pPr lvl="6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Openness in LA Reference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open learning, open dataset, open methods, open standards, etc.</a:t>
            </a:r>
          </a:p>
          <a:p>
            <a:pPr lvl="5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Open Learning Analytics Platform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 of the LA Reference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Human-centered learning analytics platform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Support end users in exploring and defining custom indicators that meet their needs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18B6-DED2-F9FE-7EC8-C3BF854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8908-18D8-8FE9-9B90-5D5E306C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45">
            <a:extLst>
              <a:ext uri="{FF2B5EF4-FFF2-40B4-BE49-F238E27FC236}">
                <a16:creationId xmlns:a16="http://schemas.microsoft.com/office/drawing/2014/main" id="{8907774B-E40E-F2FD-9592-3FC882813C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20000"/>
          </a:blip>
          <a:stretch>
            <a:fillRect/>
          </a:stretch>
        </p:blipFill>
        <p:spPr bwMode="auto">
          <a:xfrm>
            <a:off x="6411221" y="1822973"/>
            <a:ext cx="5645150" cy="2795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745876-12DA-E539-A8FF-8A9ADA475328}"/>
              </a:ext>
            </a:extLst>
          </p:cNvPr>
          <p:cNvSpPr txBox="1"/>
          <p:nvPr/>
        </p:nvSpPr>
        <p:spPr>
          <a:xfrm>
            <a:off x="8134710" y="5932981"/>
            <a:ext cx="3769932" cy="5539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Chatti</a:t>
            </a:r>
            <a:r>
              <a:rPr lang="en-US" sz="1000" dirty="0"/>
              <a:t>, M. A., </a:t>
            </a:r>
            <a:r>
              <a:rPr lang="en-US" sz="1000" dirty="0" err="1"/>
              <a:t>Dyckhoff</a:t>
            </a:r>
            <a:r>
              <a:rPr lang="en-US" sz="1000" dirty="0"/>
              <a:t>, A. L., Schroeder, U., &amp; </a:t>
            </a:r>
            <a:r>
              <a:rPr lang="en-US" sz="1000" dirty="0" err="1"/>
              <a:t>Thüs</a:t>
            </a:r>
            <a:r>
              <a:rPr lang="en-US" sz="1000" dirty="0"/>
              <a:t>, H. (2012). A reference model for learning analytics. International journal of Technology Enhanced learning, 4(5-6), 318-331.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C51F148-1F91-6064-3CC2-053F874DE594}"/>
              </a:ext>
            </a:extLst>
          </p:cNvPr>
          <p:cNvSpPr txBox="1"/>
          <p:nvPr/>
        </p:nvSpPr>
        <p:spPr bwMode="auto">
          <a:xfrm>
            <a:off x="7655883" y="4748606"/>
            <a:ext cx="267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/>
              <a:t>Learning Analytics Reference Model [1]</a:t>
            </a:r>
            <a:endParaRPr lang="en-US" sz="12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87E16-677C-DF9D-A472-8167C84B7A0D}"/>
              </a:ext>
            </a:extLst>
          </p:cNvPr>
          <p:cNvSpPr/>
          <p:nvPr/>
        </p:nvSpPr>
        <p:spPr>
          <a:xfrm>
            <a:off x="9932150" y="4682110"/>
            <a:ext cx="414068" cy="4099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A3B1C2-CFF6-891E-BB95-BEE18013AFDD}"/>
              </a:ext>
            </a:extLst>
          </p:cNvPr>
          <p:cNvSpPr/>
          <p:nvPr/>
        </p:nvSpPr>
        <p:spPr>
          <a:xfrm rot="10800000">
            <a:off x="10388619" y="4686664"/>
            <a:ext cx="414068" cy="409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1F9331-81A1-6847-54CF-3D0D5D76834E}"/>
              </a:ext>
            </a:extLst>
          </p:cNvPr>
          <p:cNvSpPr/>
          <p:nvPr/>
        </p:nvSpPr>
        <p:spPr>
          <a:xfrm rot="5400000">
            <a:off x="9930111" y="5494471"/>
            <a:ext cx="414068" cy="409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0492F-0AA6-9D25-A2E4-338CD0E415C6}"/>
              </a:ext>
            </a:extLst>
          </p:cNvPr>
          <p:cNvSpPr txBox="1"/>
          <p:nvPr/>
        </p:nvSpPr>
        <p:spPr>
          <a:xfrm>
            <a:off x="10806581" y="4425440"/>
            <a:ext cx="1385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Citation number in square brackets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F5BB7-312D-5D28-927A-22433D196F3D}"/>
              </a:ext>
            </a:extLst>
          </p:cNvPr>
          <p:cNvSpPr txBox="1"/>
          <p:nvPr/>
        </p:nvSpPr>
        <p:spPr>
          <a:xfrm>
            <a:off x="6789799" y="5301712"/>
            <a:ext cx="318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Bottom corner with font size 10. Use number bullet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B2EF8-DFE4-72DC-CC94-CBBC92511115}"/>
              </a:ext>
            </a:extLst>
          </p:cNvPr>
          <p:cNvSpPr/>
          <p:nvPr/>
        </p:nvSpPr>
        <p:spPr>
          <a:xfrm>
            <a:off x="5540684" y="1028258"/>
            <a:ext cx="414068" cy="4099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35FD36-C991-F9BF-15FE-798F9F2F2B99}"/>
              </a:ext>
            </a:extLst>
          </p:cNvPr>
          <p:cNvSpPr/>
          <p:nvPr/>
        </p:nvSpPr>
        <p:spPr>
          <a:xfrm rot="10800000">
            <a:off x="5997153" y="1032812"/>
            <a:ext cx="414068" cy="409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601ED-E829-F819-2C24-F102F58D5EB5}"/>
              </a:ext>
            </a:extLst>
          </p:cNvPr>
          <p:cNvSpPr txBox="1"/>
          <p:nvPr/>
        </p:nvSpPr>
        <p:spPr>
          <a:xfrm>
            <a:off x="6415115" y="1048587"/>
            <a:ext cx="374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Citation number in square brackets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C821AA-CF50-1BD4-A558-65D76025F769}"/>
              </a:ext>
            </a:extLst>
          </p:cNvPr>
          <p:cNvSpPr/>
          <p:nvPr/>
        </p:nvSpPr>
        <p:spPr>
          <a:xfrm>
            <a:off x="9975286" y="765353"/>
            <a:ext cx="2137408" cy="69011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this slide before submitting!</a:t>
            </a:r>
          </a:p>
        </p:txBody>
      </p:sp>
    </p:spTree>
    <p:extLst>
      <p:ext uri="{BB962C8B-B14F-4D97-AF65-F5344CB8AC3E}">
        <p14:creationId xmlns:p14="http://schemas.microsoft.com/office/powerpoint/2010/main" val="7313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91AD3B-C3D0-4952-95CC-594D26DF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E04D37-3FF0-400E-A0A1-1DB49C9142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B7B44B-ECD7-49B3-B9B7-9C3FDA0EA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93AD8-AF44-4889-8450-B7D20C01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5C100-34BF-46E0-82EE-D4366CC6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D9B1-E816-464A-9891-0B781864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8DF1-D330-4FDA-82AF-DE3EC1C8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06E43-BF21-4819-99E0-4365D6D5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# (if any) - Topic - Group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7837C-DDDB-4AF2-AF29-F17B8FB3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soco_template_16-9</Template>
  <TotalTime>0</TotalTime>
  <Words>451</Words>
  <Application>Microsoft Office PowerPoint</Application>
  <PresentationFormat>Widescreen</PresentationFormat>
  <Paragraphs>52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Guidelines for Good Presentation Slides</vt:lpstr>
      <vt:lpstr>How To Cite Paper</vt:lpstr>
      <vt:lpstr>How To Cite Paper – Example – Presentations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Shoeb Joarder</dc:creator>
  <cp:lastModifiedBy>Shoeb Joarder</cp:lastModifiedBy>
  <cp:revision>27</cp:revision>
  <dcterms:created xsi:type="dcterms:W3CDTF">2021-10-10T07:35:47Z</dcterms:created>
  <dcterms:modified xsi:type="dcterms:W3CDTF">2024-11-27T10:57:44Z</dcterms:modified>
</cp:coreProperties>
</file>