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A13787-6A00-4994-83F5-E471C4D71D04}">
  <a:tblStyle styleId="{2DA13787-6A00-4994-83F5-E471C4D71D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276b82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276b82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b51fc04d0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b51fc04d0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variable model: All factors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variable model: Only ft pct non significant at alpha = .05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c8725b63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c8725b63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variable model: All factors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variable model: Only ft pct non significant at alpha = .05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b51fc04d0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b51fc04d0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b51fc04d0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b51fc04d0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b51fc04d0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b51fc04d0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b51fc04d0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b51fc04d0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have only predicted first four years of NBA win shares since our dataset is largely incomplete due to our dataset including players who were drafted in 2015.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b51fc04d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b51fc04d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51fc04d0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51fc04d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51fc04d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51fc04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51fc04d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51fc04d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b51fc04d0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b51fc04d0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51fc04d0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51fc04d0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 relating to 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players’ physical, background, and statistic data </a:t>
            </a:r>
            <a:endParaRPr sz="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51fc04d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b51fc04d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51fc04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b51fc04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other variables app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b51fc04d0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b51fc04d0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80/20 split etc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-Looked at two way interactions, but model became very complex in terms of amount of predictor terms and thus was decided against using.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63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3639175"/>
            <a:ext cx="9144000" cy="1504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Predicting NBA Prospects’ Career Success</a:t>
            </a:r>
            <a:endParaRPr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" name="Google Shape;2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/>
          <p:nvPr/>
        </p:nvSpPr>
        <p:spPr>
          <a:xfrm>
            <a:off x="2810100" y="0"/>
            <a:ext cx="5915400" cy="10260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 rot="-186">
            <a:off x="3171400" y="146419"/>
            <a:ext cx="55542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 Model</a:t>
            </a:r>
            <a:endParaRPr b="1" i="0" sz="36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54" name="Google Shape;254;p22"/>
          <p:cNvGraphicFramePr/>
          <p:nvPr/>
        </p:nvGraphicFramePr>
        <p:xfrm>
          <a:off x="632350" y="15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{2DA13787-6A00-4994-83F5-E471C4D71D04}</a:tableStyleId>
              </a:tblPr>
              <a:tblGrid>
                <a:gridCol w="1031200"/>
                <a:gridCol w="887175"/>
                <a:gridCol w="660300"/>
                <a:gridCol w="794400"/>
                <a:gridCol w="1031275"/>
                <a:gridCol w="728375"/>
                <a:gridCol w="945675"/>
                <a:gridCol w="91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Six Variable Model</a:t>
                      </a:r>
                      <a:endParaRPr b="1"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Intercept 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Pick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Age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Height (in)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Weight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College fgpct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College steals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Coefficients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196.0927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-.8997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-2.6013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-2.7692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0.2795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86.9358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8.9628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22"/>
          <p:cNvGraphicFramePr/>
          <p:nvPr/>
        </p:nvGraphicFramePr>
        <p:xfrm>
          <a:off x="632338" y="282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{2DA13787-6A00-4994-83F5-E471C4D71D04}</a:tableStyleId>
              </a:tblPr>
              <a:tblGrid>
                <a:gridCol w="1031200"/>
                <a:gridCol w="887175"/>
                <a:gridCol w="660300"/>
                <a:gridCol w="798375"/>
                <a:gridCol w="1027300"/>
                <a:gridCol w="728375"/>
                <a:gridCol w="945675"/>
                <a:gridCol w="919950"/>
                <a:gridCol w="779750"/>
              </a:tblGrid>
              <a:tr h="62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Seven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Variable Model</a:t>
                      </a:r>
                      <a:endParaRPr b="1"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Intercept 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Pick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Age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Height (in)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Weight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College fgpct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College ftpct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College steals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Coefficients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164.5176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-.8583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-2.8831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-2.7156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0.3039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96.8072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31.6313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8.6381</a:t>
                      </a:r>
                      <a:endParaRPr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22"/>
          <p:cNvSpPr txBox="1"/>
          <p:nvPr/>
        </p:nvSpPr>
        <p:spPr>
          <a:xfrm>
            <a:off x="333300" y="3824950"/>
            <a:ext cx="2838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5" y="1059600"/>
            <a:ext cx="3802525" cy="246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/>
          <p:nvPr/>
        </p:nvSpPr>
        <p:spPr>
          <a:xfrm>
            <a:off x="2810100" y="0"/>
            <a:ext cx="5915400" cy="10260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 rot="-186">
            <a:off x="3171400" y="146419"/>
            <a:ext cx="55542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 Model</a:t>
            </a:r>
            <a:endParaRPr b="1" i="0" sz="36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33300" y="3824950"/>
            <a:ext cx="2838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80" name="Google Shape;280;p23"/>
          <p:cNvGraphicFramePr/>
          <p:nvPr/>
        </p:nvGraphicFramePr>
        <p:xfrm>
          <a:off x="124675" y="355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{2DA13787-6A00-4994-83F5-E471C4D71D04}</a:tableStyleId>
              </a:tblPr>
              <a:tblGrid>
                <a:gridCol w="1964275"/>
                <a:gridCol w="1838250"/>
              </a:tblGrid>
              <a:tr h="4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MSPE 6 Variable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714.019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Variance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868.2105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pic>
        <p:nvPicPr>
          <p:cNvPr id="281" name="Google Shape;2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9600" y="1056125"/>
            <a:ext cx="3802524" cy="303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4738" y="1117400"/>
            <a:ext cx="4079400" cy="670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 performing model</a:t>
            </a:r>
            <a:endParaRPr b="1"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1" name="Google Shape;2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300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4"/>
          <p:cNvSpPr/>
          <p:nvPr/>
        </p:nvSpPr>
        <p:spPr>
          <a:xfrm>
            <a:off x="2810100" y="0"/>
            <a:ext cx="5915400" cy="10260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 rot="-186">
            <a:off x="3171400" y="146419"/>
            <a:ext cx="55542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 Model</a:t>
            </a:r>
            <a:endParaRPr b="1" i="0" sz="36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05" name="Google Shape;305;p24"/>
          <p:cNvGraphicFramePr/>
          <p:nvPr/>
        </p:nvGraphicFramePr>
        <p:xfrm>
          <a:off x="174675" y="18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{2DA13787-6A00-4994-83F5-E471C4D71D04}</a:tableStyleId>
              </a:tblPr>
              <a:tblGrid>
                <a:gridCol w="636250"/>
                <a:gridCol w="1036825"/>
                <a:gridCol w="1332900"/>
                <a:gridCol w="1073525"/>
              </a:tblGrid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mtry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Node size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Size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OOB RMSE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25.5754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24"/>
          <p:cNvSpPr txBox="1"/>
          <p:nvPr/>
        </p:nvSpPr>
        <p:spPr>
          <a:xfrm>
            <a:off x="4963600" y="1026000"/>
            <a:ext cx="3762000" cy="24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Performed grid search using combinations of tuning parameters to create optimal model based on out of bag error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Points per game and pick number appear to be much more important to the prediction than other variables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038" y="2664088"/>
            <a:ext cx="3571675" cy="171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5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6" name="Google Shape;3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300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/>
          <p:nvPr/>
        </p:nvSpPr>
        <p:spPr>
          <a:xfrm>
            <a:off x="2810100" y="0"/>
            <a:ext cx="5915400" cy="10260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 rot="-186">
            <a:off x="3171400" y="146419"/>
            <a:ext cx="55542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Performance</a:t>
            </a:r>
            <a:endParaRPr b="1" i="0" sz="36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4138200" y="1026000"/>
            <a:ext cx="45054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Underpredicted of highest win shares and overpredicted the lowest win share totals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Negative Correlation between Pick &amp; WS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1" name="Google Shape;33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7092" y="2845917"/>
            <a:ext cx="3014675" cy="14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626" y="2721501"/>
            <a:ext cx="3273349" cy="1574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25"/>
          <p:cNvGraphicFramePr/>
          <p:nvPr/>
        </p:nvGraphicFramePr>
        <p:xfrm>
          <a:off x="56225" y="1790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{2DA13787-6A00-4994-83F5-E471C4D71D04}</a:tableStyleId>
              </a:tblPr>
              <a:tblGrid>
                <a:gridCol w="456375"/>
                <a:gridCol w="530850"/>
                <a:gridCol w="833675"/>
                <a:gridCol w="494525"/>
                <a:gridCol w="450475"/>
                <a:gridCol w="676475"/>
                <a:gridCol w="639600"/>
              </a:tblGrid>
              <a:tr h="68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Trees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Size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of Independent variables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Mtry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Node Size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OOB prediction error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(MSE)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 Squared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(OOB)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3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500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337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19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655.0384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0.187656</a:t>
                      </a:r>
                      <a:endParaRPr sz="8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4" name="Google Shape;334;p25"/>
          <p:cNvGraphicFramePr/>
          <p:nvPr/>
        </p:nvGraphicFramePr>
        <p:xfrm>
          <a:off x="56225" y="13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{2DA13787-6A00-4994-83F5-E471C4D71D04}</a:tableStyleId>
              </a:tblPr>
              <a:tblGrid>
                <a:gridCol w="408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Optimal Random Forest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6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3" name="Google Shape;3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6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300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62" y="4459688"/>
            <a:ext cx="512175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/>
          <p:nvPr/>
        </p:nvSpPr>
        <p:spPr>
          <a:xfrm>
            <a:off x="0" y="190075"/>
            <a:ext cx="5560200" cy="11463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199500" y="1271050"/>
            <a:ext cx="51612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Preferred the regression model over random forest model for predicting win shares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Random forest model was more appropriate for calculating draft pick values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Hypothesis was correct that pick values decrease as pick increases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3025" y="785325"/>
            <a:ext cx="3269125" cy="35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7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300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62" y="4459688"/>
            <a:ext cx="512175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7"/>
          <p:cNvSpPr txBox="1"/>
          <p:nvPr/>
        </p:nvSpPr>
        <p:spPr>
          <a:xfrm>
            <a:off x="1570075" y="1734425"/>
            <a:ext cx="4674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Immeasurable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 Factors 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1042725" y="2513963"/>
            <a:ext cx="4079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Situational Differences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1614275" y="3459525"/>
            <a:ext cx="2997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Incomplete data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3" name="Google Shape;3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950" y="1698100"/>
            <a:ext cx="750300" cy="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4275" y="3388662"/>
            <a:ext cx="750300" cy="7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3850" y="1348700"/>
            <a:ext cx="3250152" cy="272939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7"/>
          <p:cNvSpPr/>
          <p:nvPr/>
        </p:nvSpPr>
        <p:spPr>
          <a:xfrm>
            <a:off x="0" y="222675"/>
            <a:ext cx="6331500" cy="125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&amp; Reflections</a:t>
            </a:r>
            <a:endParaRPr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774" y="2558975"/>
            <a:ext cx="750300" cy="7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/>
          <p:nvPr/>
        </p:nvSpPr>
        <p:spPr>
          <a:xfrm>
            <a:off x="0" y="1819650"/>
            <a:ext cx="9144000" cy="1504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8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8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7" name="Google Shape;4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300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62" y="4459688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2074" y="4459688"/>
            <a:ext cx="512175" cy="5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190075"/>
            <a:ext cx="5560200" cy="1238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78775" y="1528975"/>
            <a:ext cx="70773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AutoNum type="arabicPeriod"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Project Relevance and Goals</a:t>
            </a:r>
            <a:endParaRPr i="0" sz="19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AutoNum type="arabicPeriod"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i="0" sz="19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AutoNum type="arabicPeriod"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Linear Regression Model</a:t>
            </a:r>
            <a:r>
              <a:rPr i="0" lang="en" sz="19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i="0" sz="19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AutoNum type="arabicPeriod"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Random Forest Model</a:t>
            </a:r>
            <a:endParaRPr i="0" sz="19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AutoNum type="arabicPeriod"/>
            </a:pPr>
            <a:r>
              <a:rPr i="0" lang="en" sz="19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i="0" sz="19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AutoNum type="arabicPeriod"/>
            </a:pPr>
            <a:r>
              <a:rPr i="0" lang="en" sz="19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Q &amp; A</a:t>
            </a:r>
            <a:endParaRPr i="0" sz="19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393000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893838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" y="190075"/>
            <a:ext cx="5560200" cy="1238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</a:t>
            </a:r>
            <a:endParaRPr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25" y="2445100"/>
            <a:ext cx="3038124" cy="18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3010" r="-3009" t="0"/>
          <a:stretch/>
        </p:blipFill>
        <p:spPr>
          <a:xfrm>
            <a:off x="5666650" y="874875"/>
            <a:ext cx="3038123" cy="212918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072050" y="1506088"/>
            <a:ext cx="38376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Cost effective way to greatly improve a team’s future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219300" y="3170401"/>
            <a:ext cx="4079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Teams spend a lot of time and resources towards the draft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52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83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5300700" y="1686625"/>
            <a:ext cx="3843300" cy="2208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expect to see a decrease in player’s value as the pick number increases.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175" cy="5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3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0" y="190075"/>
            <a:ext cx="4096800" cy="2773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Aims</a:t>
            </a:r>
            <a:endParaRPr b="1" sz="3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1.) </a:t>
            </a:r>
            <a:r>
              <a:rPr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how </a:t>
            </a:r>
            <a:r>
              <a:rPr b="1"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successful</a:t>
            </a:r>
            <a:r>
              <a:rPr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 prospects career will be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2.) </a:t>
            </a:r>
            <a:r>
              <a:rPr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Determine the value of each draft pick based on expected player </a:t>
            </a:r>
            <a:r>
              <a:rPr b="1"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</a:t>
            </a:r>
            <a:r>
              <a:rPr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3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275" y="0"/>
            <a:ext cx="91832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4171775" y="1988974"/>
            <a:ext cx="4556100" cy="22398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 &amp; Model Building</a:t>
            </a:r>
            <a:endParaRPr b="1" sz="3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-39275" y="4393075"/>
            <a:ext cx="91833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83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3085025" y="0"/>
            <a:ext cx="5640600" cy="7503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  <a:endParaRPr b="1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94125" y="2097900"/>
            <a:ext cx="2309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  <a:endParaRPr b="1" sz="16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Scraped and downloaded data from multiple web sources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Manually inserted additional missing player 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216050" y="2097825"/>
            <a:ext cx="26778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Trebuchet MS"/>
                <a:ea typeface="Trebuchet MS"/>
                <a:cs typeface="Trebuchet MS"/>
                <a:sym typeface="Trebuchet MS"/>
              </a:rPr>
              <a:t>Data Cleaning</a:t>
            </a:r>
            <a:endParaRPr b="1" sz="16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Removed variables and players with too many missing values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Final dataset consisted of 16 independent variables with win shares as the measure of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success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406375" y="2097825"/>
            <a:ext cx="26778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Trebuchet MS"/>
                <a:ea typeface="Trebuchet MS"/>
                <a:cs typeface="Trebuchet MS"/>
                <a:sym typeface="Trebuchet MS"/>
              </a:rPr>
              <a:t>Data Wrangling</a:t>
            </a:r>
            <a:endParaRPr b="1" sz="16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Transformed variables in order to be useful when modelling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Converted two multi level categorical variables to three levels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150" y="1049300"/>
            <a:ext cx="947700" cy="9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6725" y="1049300"/>
            <a:ext cx="947700" cy="9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575" y="1049300"/>
            <a:ext cx="947700" cy="9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7" y="1010327"/>
            <a:ext cx="4768000" cy="31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2810100" y="0"/>
            <a:ext cx="5915400" cy="8625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515500" y="862500"/>
            <a:ext cx="32100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Seldomly find elite players after the first 5 picks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Proportion of high or better players similar for picks 10-30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2nd pick abnormally low proportion of high or better players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3085025" y="0"/>
            <a:ext cx="5640600" cy="7503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190850" y="1388500"/>
            <a:ext cx="32880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Pick appears to be the most strongly correlated with win shares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Less variability in win shares as pick increases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50725"/>
            <a:ext cx="4297999" cy="16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744650"/>
            <a:ext cx="4298001" cy="20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175925" y="1309913"/>
            <a:ext cx="3778500" cy="670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 performing models</a:t>
            </a:r>
            <a:endParaRPr b="1"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0" y="4393075"/>
            <a:ext cx="9144000" cy="750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42" y="4393076"/>
            <a:ext cx="337722" cy="7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25" y="4459700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46113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8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49" y="4459700"/>
            <a:ext cx="512175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38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50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075" y="4459698"/>
            <a:ext cx="512200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1393013" y="4858750"/>
            <a:ext cx="1697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-14312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&amp; Aims 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281460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5893850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7219475" y="4858750"/>
            <a:ext cx="1757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1" i="0" sz="1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025" y="4459675"/>
            <a:ext cx="512200" cy="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>
            <a:off x="2810100" y="0"/>
            <a:ext cx="5915400" cy="1026000"/>
          </a:xfrm>
          <a:prstGeom prst="rect">
            <a:avLst/>
          </a:prstGeom>
          <a:solidFill>
            <a:srgbClr val="DE0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4829600" y="1222675"/>
            <a:ext cx="38859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Produced linear models of every combination of independent variables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Recorded model performance metrics: AIC, BIC, and Adj R</a:t>
            </a:r>
            <a:r>
              <a:rPr baseline="30000" lang="en" sz="20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for each model and ranked them accordingly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1" name="Google Shape;231;p21"/>
          <p:cNvGraphicFramePr/>
          <p:nvPr/>
        </p:nvGraphicFramePr>
        <p:xfrm>
          <a:off x="175913" y="213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{2DA13787-6A00-4994-83F5-E471C4D71D04}</a:tableStyleId>
              </a:tblPr>
              <a:tblGrid>
                <a:gridCol w="1117525"/>
                <a:gridCol w="1052600"/>
                <a:gridCol w="1046175"/>
                <a:gridCol w="860725"/>
              </a:tblGrid>
              <a:tr h="5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Number of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variables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AIC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BIC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Adj R</a:t>
                      </a:r>
                      <a:r>
                        <a:rPr baseline="30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3459.8047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3490.9819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0.1854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52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3458.6545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3493.7289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0.1898</a:t>
                      </a:r>
                      <a:endParaRPr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21"/>
          <p:cNvSpPr txBox="1"/>
          <p:nvPr/>
        </p:nvSpPr>
        <p:spPr>
          <a:xfrm rot="-186">
            <a:off x="3171400" y="146419"/>
            <a:ext cx="55542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 Model</a:t>
            </a:r>
            <a:endParaRPr b="1" i="0" sz="36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