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llemlayout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64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499AB-018A-D542-9669-B6193732C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Delfinen Svømmeklub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E027AAA-33D3-8646-8E3E-F4B0DF4CA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Maja, </a:t>
            </a:r>
            <a:r>
              <a:rPr lang="da-DK" dirty="0" err="1"/>
              <a:t>güler</a:t>
            </a:r>
            <a:r>
              <a:rPr lang="da-DK" dirty="0"/>
              <a:t>, </a:t>
            </a:r>
            <a:r>
              <a:rPr lang="da-DK" dirty="0" err="1"/>
              <a:t>kenneth</a:t>
            </a:r>
            <a:r>
              <a:rPr lang="da-DK" dirty="0"/>
              <a:t>, </a:t>
            </a:r>
            <a:r>
              <a:rPr lang="da-DK" dirty="0" err="1"/>
              <a:t>christopher</a:t>
            </a:r>
            <a:endParaRPr lang="da-DK" dirty="0"/>
          </a:p>
          <a:p>
            <a:r>
              <a:rPr lang="da-DK" dirty="0" err="1"/>
              <a:t>Aka</a:t>
            </a:r>
            <a:r>
              <a:rPr lang="da-DK" dirty="0"/>
              <a:t>. Stræber centralen</a:t>
            </a:r>
          </a:p>
        </p:txBody>
      </p:sp>
    </p:spTree>
    <p:extLst>
      <p:ext uri="{BB962C8B-B14F-4D97-AF65-F5344CB8AC3E}">
        <p14:creationId xmlns:p14="http://schemas.microsoft.com/office/powerpoint/2010/main" val="110447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A44A41-D72D-0741-AD6B-337E3746F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2231638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a-DK" altLang="da-DK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Proxima Nova"/>
              </a:rPr>
              <a:t> </a:t>
            </a:r>
            <a:endParaRPr kumimoji="0" lang="da-DK" altLang="da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4592B659-61C5-6B44-84F6-CD8332EBC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94588"/>
              </p:ext>
            </p:extLst>
          </p:nvPr>
        </p:nvGraphicFramePr>
        <p:xfrm>
          <a:off x="795569" y="1634753"/>
          <a:ext cx="10586511" cy="3587827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1094275">
                  <a:extLst>
                    <a:ext uri="{9D8B030D-6E8A-4147-A177-3AD203B41FA5}">
                      <a16:colId xmlns:a16="http://schemas.microsoft.com/office/drawing/2014/main" val="2969938967"/>
                    </a:ext>
                  </a:extLst>
                </a:gridCol>
                <a:gridCol w="1246995">
                  <a:extLst>
                    <a:ext uri="{9D8B030D-6E8A-4147-A177-3AD203B41FA5}">
                      <a16:colId xmlns:a16="http://schemas.microsoft.com/office/drawing/2014/main" val="556045243"/>
                    </a:ext>
                  </a:extLst>
                </a:gridCol>
                <a:gridCol w="1899377">
                  <a:extLst>
                    <a:ext uri="{9D8B030D-6E8A-4147-A177-3AD203B41FA5}">
                      <a16:colId xmlns:a16="http://schemas.microsoft.com/office/drawing/2014/main" val="2650788351"/>
                    </a:ext>
                  </a:extLst>
                </a:gridCol>
                <a:gridCol w="1290155">
                  <a:extLst>
                    <a:ext uri="{9D8B030D-6E8A-4147-A177-3AD203B41FA5}">
                      <a16:colId xmlns:a16="http://schemas.microsoft.com/office/drawing/2014/main" val="1675514418"/>
                    </a:ext>
                  </a:extLst>
                </a:gridCol>
                <a:gridCol w="1977396">
                  <a:extLst>
                    <a:ext uri="{9D8B030D-6E8A-4147-A177-3AD203B41FA5}">
                      <a16:colId xmlns:a16="http://schemas.microsoft.com/office/drawing/2014/main" val="3314922206"/>
                    </a:ext>
                  </a:extLst>
                </a:gridCol>
                <a:gridCol w="1813057">
                  <a:extLst>
                    <a:ext uri="{9D8B030D-6E8A-4147-A177-3AD203B41FA5}">
                      <a16:colId xmlns:a16="http://schemas.microsoft.com/office/drawing/2014/main" val="3407976400"/>
                    </a:ext>
                  </a:extLst>
                </a:gridCol>
                <a:gridCol w="1265256">
                  <a:extLst>
                    <a:ext uri="{9D8B030D-6E8A-4147-A177-3AD203B41FA5}">
                      <a16:colId xmlns:a16="http://schemas.microsoft.com/office/drawing/2014/main" val="4016625087"/>
                    </a:ext>
                  </a:extLst>
                </a:gridCol>
              </a:tblGrid>
              <a:tr h="377486">
                <a:tc gridSpan="7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300" cap="none" spc="0">
                          <a:solidFill>
                            <a:schemeClr val="tx1"/>
                          </a:solidFill>
                          <a:effectLst/>
                        </a:rPr>
                        <a:t>Interessentanalyse </a:t>
                      </a:r>
                      <a:endParaRPr lang="da-DK" sz="13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28685" marB="956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213291"/>
                  </a:ext>
                </a:extLst>
              </a:tr>
              <a:tr h="66964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300" cap="none" spc="0">
                          <a:solidFill>
                            <a:schemeClr val="tx1"/>
                          </a:solidFill>
                          <a:effectLst/>
                        </a:rPr>
                        <a:t>Interessenter </a:t>
                      </a:r>
                      <a:endParaRPr lang="da-DK" sz="13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28685" marB="956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300" cap="none" spc="0">
                          <a:solidFill>
                            <a:schemeClr val="tx1"/>
                          </a:solidFill>
                          <a:effectLst/>
                        </a:rPr>
                        <a:t>Deres mål </a:t>
                      </a:r>
                      <a:endParaRPr lang="da-DK" sz="13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28685" marB="956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300" cap="none" spc="0">
                          <a:solidFill>
                            <a:schemeClr val="tx1"/>
                          </a:solidFill>
                          <a:effectLst/>
                        </a:rPr>
                        <a:t>Tidligere reaktion </a:t>
                      </a:r>
                      <a:endParaRPr lang="da-DK" sz="13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28685" marB="956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300" cap="none" spc="0">
                          <a:solidFill>
                            <a:schemeClr val="tx1"/>
                          </a:solidFill>
                          <a:effectLst/>
                        </a:rPr>
                        <a:t>Hvad der kan forventes </a:t>
                      </a:r>
                      <a:endParaRPr lang="da-DK" sz="13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28685" marB="956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300" cap="none" spc="0">
                          <a:solidFill>
                            <a:schemeClr val="tx1"/>
                          </a:solidFill>
                          <a:effectLst/>
                        </a:rPr>
                        <a:t>Indvirkning  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300" cap="none" spc="0">
                          <a:solidFill>
                            <a:schemeClr val="tx1"/>
                          </a:solidFill>
                          <a:effectLst/>
                        </a:rPr>
                        <a:t>Pos/neg </a:t>
                      </a:r>
                      <a:endParaRPr lang="da-DK" sz="13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28685" marB="956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300" cap="none" spc="0">
                          <a:solidFill>
                            <a:schemeClr val="tx1"/>
                          </a:solidFill>
                          <a:effectLst/>
                        </a:rPr>
                        <a:t>Mulig fremtidig reaktion </a:t>
                      </a:r>
                      <a:endParaRPr lang="da-DK" sz="13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28685" marB="956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300" cap="none" spc="0">
                          <a:solidFill>
                            <a:schemeClr val="tx1"/>
                          </a:solidFill>
                          <a:effectLst/>
                        </a:rPr>
                        <a:t>Ideer </a:t>
                      </a:r>
                      <a:endParaRPr lang="da-DK" sz="13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28685" marB="956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177866"/>
                  </a:ext>
                </a:extLst>
              </a:tr>
              <a:tr h="114772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300" cap="none" spc="0">
                          <a:solidFill>
                            <a:schemeClr val="tx1"/>
                          </a:solidFill>
                          <a:effectLst/>
                        </a:rPr>
                        <a:t>Formand </a:t>
                      </a:r>
                      <a:endParaRPr lang="da-DK" sz="13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28685" marB="956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300" cap="none" spc="0">
                          <a:solidFill>
                            <a:schemeClr val="tx1"/>
                          </a:solidFill>
                          <a:effectLst/>
                        </a:rPr>
                        <a:t>Godt produkt der gør arbejdet nemmere </a:t>
                      </a:r>
                      <a:endParaRPr lang="da-DK" sz="13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28685" marB="956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300" cap="none" spc="0">
                          <a:solidFill>
                            <a:schemeClr val="tx1"/>
                          </a:solidFill>
                          <a:effectLst/>
                        </a:rPr>
                        <a:t>Frygt for at programmet ikke vil løse hans udfordringer tilstrækkeligt / komplicerer det yderligere </a:t>
                      </a:r>
                      <a:endParaRPr lang="da-DK" sz="13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28685" marB="956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300" cap="none" spc="0">
                          <a:solidFill>
                            <a:schemeClr val="tx1"/>
                          </a:solidFill>
                          <a:effectLst/>
                        </a:rPr>
                        <a:t>Bliver frustreret hvis tingene ikke går som forventet. </a:t>
                      </a:r>
                      <a:endParaRPr lang="da-DK" sz="13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28685" marB="956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300" cap="none" spc="0">
                          <a:solidFill>
                            <a:schemeClr val="tx1"/>
                          </a:solidFill>
                          <a:effectLst/>
                        </a:rPr>
                        <a:t>- Negativ hvis tingene går galt. -Meget positiv hvis det går godt. </a:t>
                      </a:r>
                      <a:endParaRPr lang="da-DK" sz="13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28685" marB="956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300" cap="none" spc="0">
                          <a:solidFill>
                            <a:schemeClr val="tx1"/>
                          </a:solidFill>
                          <a:effectLst/>
                        </a:rPr>
                        <a:t>Kunne nægte at anvende programmet hvis ikke han har tiltro til det/manglende evner. </a:t>
                      </a:r>
                      <a:endParaRPr lang="da-DK" sz="13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28685" marB="956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300" cap="none" spc="0">
                          <a:solidFill>
                            <a:schemeClr val="tx1"/>
                          </a:solidFill>
                          <a:effectLst/>
                        </a:rPr>
                        <a:t>Holdes opdateret. Løbende test/involvering. </a:t>
                      </a:r>
                    </a:p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300" cap="none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da-DK" sz="13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28685" marB="956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121276"/>
                  </a:ext>
                </a:extLst>
              </a:tr>
              <a:tr h="138676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300" cap="none" spc="0">
                          <a:solidFill>
                            <a:schemeClr val="tx1"/>
                          </a:solidFill>
                          <a:effectLst/>
                        </a:rPr>
                        <a:t>Kasserer </a:t>
                      </a:r>
                      <a:endParaRPr lang="da-DK" sz="13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28685" marB="956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300" cap="none" spc="0">
                          <a:solidFill>
                            <a:schemeClr val="tx1"/>
                          </a:solidFill>
                          <a:effectLst/>
                        </a:rPr>
                        <a:t>Godt produkt der gør arbejdet nemmere. </a:t>
                      </a:r>
                    </a:p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300" cap="none" spc="0">
                          <a:solidFill>
                            <a:schemeClr val="tx1"/>
                          </a:solidFill>
                          <a:effectLst/>
                        </a:rPr>
                        <a:t>Fokus på pris / kvalitet </a:t>
                      </a:r>
                      <a:endParaRPr lang="da-DK" sz="13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28685" marB="956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300" cap="none" spc="0">
                          <a:solidFill>
                            <a:schemeClr val="tx1"/>
                          </a:solidFill>
                          <a:effectLst/>
                        </a:rPr>
                        <a:t>Frygt for spildte penge/større omkostninger end forventet. </a:t>
                      </a:r>
                      <a:endParaRPr lang="da-DK" sz="13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28685" marB="956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300" cap="none" spc="0">
                          <a:solidFill>
                            <a:schemeClr val="tx1"/>
                          </a:solidFill>
                          <a:effectLst/>
                        </a:rPr>
                        <a:t>Bliver frustreret hvis projektet tager længere tid/bruge flere ressourcer. </a:t>
                      </a:r>
                      <a:endParaRPr lang="da-DK" sz="13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28685" marB="956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300" cap="none" spc="0">
                          <a:solidFill>
                            <a:schemeClr val="tx1"/>
                          </a:solidFill>
                          <a:effectLst/>
                        </a:rPr>
                        <a:t>- Negativ budget/deadline overskrides. </a:t>
                      </a:r>
                    </a:p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300" cap="none" spc="0">
                          <a:solidFill>
                            <a:schemeClr val="tx1"/>
                          </a:solidFill>
                          <a:effectLst/>
                        </a:rPr>
                        <a:t>- Positiv hvis alt går som planlagt og de får en produktet der kan bruges. </a:t>
                      </a:r>
                      <a:endParaRPr lang="da-DK" sz="13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28685" marB="956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300" cap="none" spc="0">
                          <a:solidFill>
                            <a:schemeClr val="tx1"/>
                          </a:solidFill>
                          <a:effectLst/>
                        </a:rPr>
                        <a:t>Nægte at gøre projektet færdigt hvis budget/omkostning overskrides i for stort et omfang. </a:t>
                      </a:r>
                      <a:endParaRPr lang="da-DK" sz="13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28685" marB="956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300" cap="none" spc="0">
                          <a:solidFill>
                            <a:schemeClr val="tx1"/>
                          </a:solidFill>
                          <a:effectLst/>
                        </a:rPr>
                        <a:t>Holdes opdateret. Løbende test/involvering. </a:t>
                      </a:r>
                    </a:p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300" cap="none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da-DK" sz="13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28685" marB="956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668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019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D79AD243-9908-7C4F-9F7D-70BD9BDA0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068278"/>
              </p:ext>
            </p:extLst>
          </p:nvPr>
        </p:nvGraphicFramePr>
        <p:xfrm>
          <a:off x="795569" y="1161310"/>
          <a:ext cx="10586511" cy="4528512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889476">
                  <a:extLst>
                    <a:ext uri="{9D8B030D-6E8A-4147-A177-3AD203B41FA5}">
                      <a16:colId xmlns:a16="http://schemas.microsoft.com/office/drawing/2014/main" val="2360195172"/>
                    </a:ext>
                  </a:extLst>
                </a:gridCol>
                <a:gridCol w="1580645">
                  <a:extLst>
                    <a:ext uri="{9D8B030D-6E8A-4147-A177-3AD203B41FA5}">
                      <a16:colId xmlns:a16="http://schemas.microsoft.com/office/drawing/2014/main" val="2623953079"/>
                    </a:ext>
                  </a:extLst>
                </a:gridCol>
                <a:gridCol w="1399778">
                  <a:extLst>
                    <a:ext uri="{9D8B030D-6E8A-4147-A177-3AD203B41FA5}">
                      <a16:colId xmlns:a16="http://schemas.microsoft.com/office/drawing/2014/main" val="2580266007"/>
                    </a:ext>
                  </a:extLst>
                </a:gridCol>
                <a:gridCol w="1414313">
                  <a:extLst>
                    <a:ext uri="{9D8B030D-6E8A-4147-A177-3AD203B41FA5}">
                      <a16:colId xmlns:a16="http://schemas.microsoft.com/office/drawing/2014/main" val="1354571109"/>
                    </a:ext>
                  </a:extLst>
                </a:gridCol>
                <a:gridCol w="2715906">
                  <a:extLst>
                    <a:ext uri="{9D8B030D-6E8A-4147-A177-3AD203B41FA5}">
                      <a16:colId xmlns:a16="http://schemas.microsoft.com/office/drawing/2014/main" val="2878261715"/>
                    </a:ext>
                  </a:extLst>
                </a:gridCol>
                <a:gridCol w="1477293">
                  <a:extLst>
                    <a:ext uri="{9D8B030D-6E8A-4147-A177-3AD203B41FA5}">
                      <a16:colId xmlns:a16="http://schemas.microsoft.com/office/drawing/2014/main" val="623100062"/>
                    </a:ext>
                  </a:extLst>
                </a:gridCol>
                <a:gridCol w="1109100">
                  <a:extLst>
                    <a:ext uri="{9D8B030D-6E8A-4147-A177-3AD203B41FA5}">
                      <a16:colId xmlns:a16="http://schemas.microsoft.com/office/drawing/2014/main" val="130059447"/>
                    </a:ext>
                  </a:extLst>
                </a:gridCol>
              </a:tblGrid>
              <a:tr h="160538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Træner </a:t>
                      </a:r>
                      <a:endParaRPr lang="da-DK" sz="12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46509" marR="46509" marT="0" marB="930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Et program der er nemt at anvende og overskueligt. </a:t>
                      </a:r>
                      <a:endParaRPr lang="da-DK" sz="12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46509" marR="46509" marT="0" marB="930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Frygt for at der bliver rettet i tider/placering for deres respektive ansvarsområde. </a:t>
                      </a:r>
                      <a:endParaRPr lang="da-DK" sz="12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46509" marR="46509" marT="0" marB="930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Bliver frustreret hvis programmet er uoverskueligt. </a:t>
                      </a:r>
                    </a:p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da-DK" sz="12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46509" marR="46509" marT="0" marB="930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Negativ hvis programmet ikke er nemt at benytte. </a:t>
                      </a:r>
                    </a:p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Positiv hvis det er brugervenligt, let overskueligt så det ikke tager mere tid fra hans tid som træner. </a:t>
                      </a:r>
                      <a:endParaRPr lang="da-DK" sz="12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46509" marR="46509" marT="0" marB="930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Nægte at anvende programmet hvis det ikke er overskueligt </a:t>
                      </a:r>
                    </a:p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/mangler informationer  </a:t>
                      </a:r>
                      <a:endParaRPr lang="da-DK" sz="12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46509" marR="46509" marT="0" marB="930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Løbende test med relevante funktioner. </a:t>
                      </a:r>
                      <a:endParaRPr lang="da-DK" sz="12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46509" marR="46509" marT="0" marB="930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49116"/>
                  </a:ext>
                </a:extLst>
              </a:tr>
              <a:tr h="292312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Stræber centralen </a:t>
                      </a:r>
                      <a:endParaRPr lang="da-DK" sz="12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46509" marR="46509" marT="0" marB="930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Et rimelig godt produkt der opfylder kundens vigtigste krav.  </a:t>
                      </a:r>
                    </a:p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Et program der ikke crasher. </a:t>
                      </a:r>
                    </a:p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Blive færdige hurtigst muligt. </a:t>
                      </a:r>
                    </a:p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da-DK" sz="12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46509" marR="46509" marT="0" marB="930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Frygt for ikke at nå kundens vigtigste krav. </a:t>
                      </a:r>
                    </a:p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Frygt for at have misforstået kundens vigtigste krav. </a:t>
                      </a:r>
                      <a:endParaRPr lang="da-DK" sz="12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46509" marR="46509" marT="0" marB="930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Frustreret hvis tingene ikke går som forventet.  </a:t>
                      </a:r>
                    </a:p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Frustreret hvis der forekommer ændringer i krav. </a:t>
                      </a:r>
                      <a:endParaRPr lang="da-DK" sz="12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46509" marR="46509" marT="0" marB="930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Negativ hvis deadline overskrides. </a:t>
                      </a:r>
                    </a:p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Positiv hvis produktet bliver færdig til deadline.  </a:t>
                      </a:r>
                    </a:p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Positiv hvis programmet er godt og opfylder kundens vigtigste krav.  </a:t>
                      </a:r>
                      <a:endParaRPr lang="da-DK" sz="12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46509" marR="46509" marT="0" marB="930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Kunne nægte at færdiggøre programmet hvis der forekommer væsentlige ændringer til krav uden ekstra tid og større budget. </a:t>
                      </a:r>
                      <a:endParaRPr lang="da-DK" sz="12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46509" marR="46509" marT="0" marB="930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Løbende dialog med kunden.  </a:t>
                      </a:r>
                    </a:p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Løbende brugertest/</a:t>
                      </a:r>
                    </a:p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feedback </a:t>
                      </a:r>
                    </a:p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a-DK" sz="1200" cap="none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da-DK" sz="1200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46509" marR="46509" marT="0" marB="930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674815"/>
                  </a:ext>
                </a:extLst>
              </a:tr>
            </a:tbl>
          </a:graphicData>
        </a:graphic>
      </p:graphicFrame>
      <p:sp>
        <p:nvSpPr>
          <p:cNvPr id="4" name="Tekstfelt 3">
            <a:extLst>
              <a:ext uri="{FF2B5EF4-FFF2-40B4-BE49-F238E27FC236}">
                <a16:creationId xmlns:a16="http://schemas.microsoft.com/office/drawing/2014/main" id="{C6BB141A-A826-B34D-B454-F6F894FD91DB}"/>
              </a:ext>
            </a:extLst>
          </p:cNvPr>
          <p:cNvSpPr txBox="1"/>
          <p:nvPr/>
        </p:nvSpPr>
        <p:spPr>
          <a:xfrm>
            <a:off x="4857750" y="636019"/>
            <a:ext cx="418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Interessent analyse</a:t>
            </a:r>
          </a:p>
        </p:txBody>
      </p:sp>
    </p:spTree>
    <p:extLst>
      <p:ext uri="{BB962C8B-B14F-4D97-AF65-F5344CB8AC3E}">
        <p14:creationId xmlns:p14="http://schemas.microsoft.com/office/powerpoint/2010/main" val="1424247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.png" descr="Et billede, der indeholder tekst&#10;&#10;Automatisk genereret beskrivelse">
            <a:extLst>
              <a:ext uri="{FF2B5EF4-FFF2-40B4-BE49-F238E27FC236}">
                <a16:creationId xmlns:a16="http://schemas.microsoft.com/office/drawing/2014/main" id="{FE865E0D-2798-A842-975B-14DC5BA98FA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14642" y="216852"/>
            <a:ext cx="2528571" cy="1783397"/>
          </a:xfrm>
          <a:prstGeom prst="rect">
            <a:avLst/>
          </a:prstGeom>
          <a:ln/>
        </p:spPr>
      </p:pic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D4FD4DDA-77AB-FC4E-8A21-B5A0C6BDC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909708"/>
              </p:ext>
            </p:extLst>
          </p:nvPr>
        </p:nvGraphicFramePr>
        <p:xfrm>
          <a:off x="3156367" y="216853"/>
          <a:ext cx="8345071" cy="6269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601">
                  <a:extLst>
                    <a:ext uri="{9D8B030D-6E8A-4147-A177-3AD203B41FA5}">
                      <a16:colId xmlns:a16="http://schemas.microsoft.com/office/drawing/2014/main" val="3922834434"/>
                    </a:ext>
                  </a:extLst>
                </a:gridCol>
                <a:gridCol w="2082601">
                  <a:extLst>
                    <a:ext uri="{9D8B030D-6E8A-4147-A177-3AD203B41FA5}">
                      <a16:colId xmlns:a16="http://schemas.microsoft.com/office/drawing/2014/main" val="1461465846"/>
                    </a:ext>
                  </a:extLst>
                </a:gridCol>
                <a:gridCol w="2082601">
                  <a:extLst>
                    <a:ext uri="{9D8B030D-6E8A-4147-A177-3AD203B41FA5}">
                      <a16:colId xmlns:a16="http://schemas.microsoft.com/office/drawing/2014/main" val="2452079545"/>
                    </a:ext>
                  </a:extLst>
                </a:gridCol>
                <a:gridCol w="2097268">
                  <a:extLst>
                    <a:ext uri="{9D8B030D-6E8A-4147-A177-3AD203B41FA5}">
                      <a16:colId xmlns:a16="http://schemas.microsoft.com/office/drawing/2014/main" val="4237930792"/>
                    </a:ext>
                  </a:extLst>
                </a:gridCol>
              </a:tblGrid>
              <a:tr h="800384">
                <a:tc gridSpan="4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 dirty="0">
                          <a:effectLst/>
                        </a:rPr>
                        <a:t>Risikoanalyse </a:t>
                      </a:r>
                      <a:endParaRPr lang="da-DK" sz="900" dirty="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871143"/>
                  </a:ext>
                </a:extLst>
              </a:tr>
              <a:tr h="80038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>
                          <a:effectLst/>
                        </a:rPr>
                        <a:t>Risikomoment </a:t>
                      </a:r>
                      <a:endParaRPr lang="da-DK" sz="90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>
                          <a:effectLst/>
                        </a:rPr>
                        <a:t>Sandsynlighed </a:t>
                      </a:r>
                      <a:endParaRPr lang="da-DK" sz="90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>
                          <a:effectLst/>
                        </a:rPr>
                        <a:t>Konsekvens </a:t>
                      </a:r>
                      <a:endParaRPr lang="da-DK" sz="90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>
                          <a:effectLst/>
                        </a:rPr>
                        <a:t>Produkt </a:t>
                      </a:r>
                      <a:endParaRPr lang="da-DK" sz="90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52160011"/>
                  </a:ext>
                </a:extLst>
              </a:tr>
              <a:tr h="76165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>
                          <a:effectLst/>
                        </a:rPr>
                        <a:t>Nøglepersoner forlader projektet. </a:t>
                      </a:r>
                      <a:endParaRPr lang="da-DK" sz="90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 dirty="0">
                          <a:effectLst/>
                        </a:rPr>
                        <a:t>2 </a:t>
                      </a:r>
                      <a:endParaRPr lang="da-DK" sz="900" dirty="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>
                          <a:effectLst/>
                        </a:rPr>
                        <a:t>3 </a:t>
                      </a:r>
                      <a:endParaRPr lang="da-DK" sz="90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>
                          <a:effectLst/>
                        </a:rPr>
                        <a:t>6 </a:t>
                      </a:r>
                      <a:endParaRPr lang="da-DK" sz="90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57569801"/>
                  </a:ext>
                </a:extLst>
              </a:tr>
              <a:tr h="80038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>
                          <a:effectLst/>
                        </a:rPr>
                        <a:t>Fatale fejlestimater </a:t>
                      </a:r>
                      <a:endParaRPr lang="da-DK" sz="90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>
                          <a:effectLst/>
                        </a:rPr>
                        <a:t>3 </a:t>
                      </a:r>
                      <a:endParaRPr lang="da-DK" sz="90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>
                          <a:effectLst/>
                        </a:rPr>
                        <a:t>7 </a:t>
                      </a:r>
                      <a:endParaRPr lang="da-DK" sz="90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>
                          <a:effectLst/>
                        </a:rPr>
                        <a:t>21 </a:t>
                      </a:r>
                      <a:endParaRPr lang="da-DK" sz="90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52059385"/>
                  </a:ext>
                </a:extLst>
              </a:tr>
              <a:tr h="61965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>
                          <a:effectLst/>
                        </a:rPr>
                        <a:t>Mangelfuld testning </a:t>
                      </a:r>
                      <a:endParaRPr lang="da-DK" sz="90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>
                          <a:effectLst/>
                        </a:rPr>
                        <a:t>3 </a:t>
                      </a:r>
                      <a:endParaRPr lang="da-DK" sz="90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 dirty="0">
                          <a:effectLst/>
                        </a:rPr>
                        <a:t>7 </a:t>
                      </a:r>
                      <a:endParaRPr lang="da-DK" sz="900" dirty="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>
                          <a:effectLst/>
                        </a:rPr>
                        <a:t>21 </a:t>
                      </a:r>
                      <a:endParaRPr lang="da-DK" sz="90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42912214"/>
                  </a:ext>
                </a:extLst>
              </a:tr>
              <a:tr h="80038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>
                          <a:effectLst/>
                        </a:rPr>
                        <a:t>Sygdom </a:t>
                      </a:r>
                      <a:endParaRPr lang="da-DK" sz="90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>
                          <a:effectLst/>
                        </a:rPr>
                        <a:t>4 </a:t>
                      </a:r>
                      <a:endParaRPr lang="da-DK" sz="90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>
                          <a:effectLst/>
                        </a:rPr>
                        <a:t>3 </a:t>
                      </a:r>
                      <a:endParaRPr lang="da-DK" sz="90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>
                          <a:effectLst/>
                        </a:rPr>
                        <a:t>12 </a:t>
                      </a:r>
                      <a:endParaRPr lang="da-DK" sz="90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64522563"/>
                  </a:ext>
                </a:extLst>
              </a:tr>
              <a:tr h="78747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>
                          <a:effectLst/>
                        </a:rPr>
                        <a:t>Store ændringer til systemkrav </a:t>
                      </a:r>
                      <a:endParaRPr lang="da-DK" sz="90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>
                          <a:effectLst/>
                        </a:rPr>
                        <a:t>4 </a:t>
                      </a:r>
                      <a:endParaRPr lang="da-DK" sz="90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>
                          <a:effectLst/>
                        </a:rPr>
                        <a:t>7 </a:t>
                      </a:r>
                      <a:endParaRPr lang="da-DK" sz="90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>
                          <a:effectLst/>
                        </a:rPr>
                        <a:t>28 </a:t>
                      </a:r>
                      <a:endParaRPr lang="da-DK" sz="90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31405364"/>
                  </a:ext>
                </a:extLst>
              </a:tr>
              <a:tr h="89935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>
                          <a:effectLst/>
                        </a:rPr>
                        <a:t>Manglende uddannelse/introduktion </a:t>
                      </a:r>
                      <a:endParaRPr lang="da-DK" sz="90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>
                          <a:effectLst/>
                        </a:rPr>
                        <a:t>4 </a:t>
                      </a:r>
                      <a:endParaRPr lang="da-DK" sz="90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>
                          <a:effectLst/>
                        </a:rPr>
                        <a:t>3 </a:t>
                      </a:r>
                      <a:endParaRPr lang="da-DK" sz="90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1000"/>
                        </a:spcBef>
                      </a:pPr>
                      <a:r>
                        <a:rPr lang="da-DK" sz="900" dirty="0">
                          <a:effectLst/>
                        </a:rPr>
                        <a:t>12 </a:t>
                      </a:r>
                      <a:endParaRPr lang="da-DK" sz="900" dirty="0">
                        <a:effectLst/>
                        <a:latin typeface="Proxima Nova"/>
                        <a:ea typeface="Proxima Nova"/>
                        <a:cs typeface="Proxima Nov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74253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11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.png">
            <a:extLst>
              <a:ext uri="{FF2B5EF4-FFF2-40B4-BE49-F238E27FC236}">
                <a16:creationId xmlns:a16="http://schemas.microsoft.com/office/drawing/2014/main" id="{731B8474-6863-8B47-91D1-97FFABEEADC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8287" y="329882"/>
            <a:ext cx="2997200" cy="1566545"/>
          </a:xfrm>
          <a:prstGeom prst="rect">
            <a:avLst/>
          </a:prstGeom>
          <a:ln/>
        </p:spPr>
      </p:pic>
      <p:pic>
        <p:nvPicPr>
          <p:cNvPr id="3" name="image3.png">
            <a:extLst>
              <a:ext uri="{FF2B5EF4-FFF2-40B4-BE49-F238E27FC236}">
                <a16:creationId xmlns:a16="http://schemas.microsoft.com/office/drawing/2014/main" id="{DD05CD35-D8CB-DC4A-9661-E9455EE5CC2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00439" y="329882"/>
            <a:ext cx="8258174" cy="61982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69947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sk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Himmelsk</Template>
  <TotalTime>9</TotalTime>
  <Words>427</Words>
  <Application>Microsoft Macintosh PowerPoint</Application>
  <PresentationFormat>Widescreen</PresentationFormat>
  <Paragraphs>96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0" baseType="lpstr">
      <vt:lpstr>Proxima Nova</vt:lpstr>
      <vt:lpstr>Arial</vt:lpstr>
      <vt:lpstr>Calibri</vt:lpstr>
      <vt:lpstr>Calibri Light</vt:lpstr>
      <vt:lpstr>Himmelsk</vt:lpstr>
      <vt:lpstr>Delfinen Svømmeklub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Delfinen Svømmeklub</dc:title>
  <dc:creator>Maja Matboue</dc:creator>
  <cp:lastModifiedBy>Maja Matboue</cp:lastModifiedBy>
  <cp:revision>1</cp:revision>
  <dcterms:created xsi:type="dcterms:W3CDTF">2021-12-09T14:10:01Z</dcterms:created>
  <dcterms:modified xsi:type="dcterms:W3CDTF">2021-12-09T14:19:14Z</dcterms:modified>
</cp:coreProperties>
</file>