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8"/>
  </p:notesMasterIdLst>
  <p:sldIdLst>
    <p:sldId id="269" r:id="rId2"/>
    <p:sldId id="375" r:id="rId3"/>
    <p:sldId id="381" r:id="rId4"/>
    <p:sldId id="400" r:id="rId5"/>
    <p:sldId id="402" r:id="rId6"/>
    <p:sldId id="436" r:id="rId7"/>
    <p:sldId id="501" r:id="rId8"/>
    <p:sldId id="499" r:id="rId9"/>
    <p:sldId id="503" r:id="rId10"/>
    <p:sldId id="502" r:id="rId11"/>
    <p:sldId id="403" r:id="rId12"/>
    <p:sldId id="405" r:id="rId13"/>
    <p:sldId id="404" r:id="rId14"/>
    <p:sldId id="440" r:id="rId15"/>
    <p:sldId id="406" r:id="rId16"/>
    <p:sldId id="449" r:id="rId17"/>
    <p:sldId id="450" r:id="rId18"/>
    <p:sldId id="451" r:id="rId19"/>
    <p:sldId id="407" r:id="rId20"/>
    <p:sldId id="409" r:id="rId21"/>
    <p:sldId id="504" r:id="rId22"/>
    <p:sldId id="505" r:id="rId23"/>
    <p:sldId id="506" r:id="rId24"/>
    <p:sldId id="507" r:id="rId25"/>
    <p:sldId id="508" r:id="rId26"/>
    <p:sldId id="509" r:id="rId27"/>
    <p:sldId id="410" r:id="rId28"/>
    <p:sldId id="412" r:id="rId29"/>
    <p:sldId id="454" r:id="rId30"/>
    <p:sldId id="510" r:id="rId31"/>
    <p:sldId id="413" r:id="rId32"/>
    <p:sldId id="415" r:id="rId33"/>
    <p:sldId id="416" r:id="rId34"/>
    <p:sldId id="424" r:id="rId35"/>
    <p:sldId id="511" r:id="rId36"/>
    <p:sldId id="428" r:id="rId37"/>
    <p:sldId id="433" r:id="rId38"/>
    <p:sldId id="434" r:id="rId39"/>
    <p:sldId id="460" r:id="rId40"/>
    <p:sldId id="531" r:id="rId41"/>
    <p:sldId id="532" r:id="rId42"/>
    <p:sldId id="461" r:id="rId43"/>
    <p:sldId id="462" r:id="rId44"/>
    <p:sldId id="463" r:id="rId45"/>
    <p:sldId id="464" r:id="rId46"/>
    <p:sldId id="465" r:id="rId47"/>
    <p:sldId id="512" r:id="rId48"/>
    <p:sldId id="466" r:id="rId49"/>
    <p:sldId id="467" r:id="rId50"/>
    <p:sldId id="468" r:id="rId51"/>
    <p:sldId id="513" r:id="rId52"/>
    <p:sldId id="469" r:id="rId53"/>
    <p:sldId id="470" r:id="rId54"/>
    <p:sldId id="471" r:id="rId55"/>
    <p:sldId id="472" r:id="rId56"/>
    <p:sldId id="473" r:id="rId57"/>
    <p:sldId id="514" r:id="rId58"/>
    <p:sldId id="515" r:id="rId59"/>
    <p:sldId id="516" r:id="rId60"/>
    <p:sldId id="474" r:id="rId61"/>
    <p:sldId id="517" r:id="rId62"/>
    <p:sldId id="518" r:id="rId63"/>
    <p:sldId id="519" r:id="rId64"/>
    <p:sldId id="520" r:id="rId65"/>
    <p:sldId id="521" r:id="rId66"/>
    <p:sldId id="522" r:id="rId67"/>
    <p:sldId id="523" r:id="rId68"/>
    <p:sldId id="524" r:id="rId69"/>
    <p:sldId id="525" r:id="rId70"/>
    <p:sldId id="526" r:id="rId71"/>
    <p:sldId id="527" r:id="rId72"/>
    <p:sldId id="528" r:id="rId73"/>
    <p:sldId id="529" r:id="rId74"/>
    <p:sldId id="480" r:id="rId75"/>
    <p:sldId id="530" r:id="rId76"/>
    <p:sldId id="435"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Lst>
        </p14:section>
        <p14:section name="Form Elements" id="{16F38BA8-8431-4312-B2A0-D9C83D765B21}">
          <p14:sldIdLst>
            <p14:sldId id="381"/>
          </p14:sldIdLst>
        </p14:section>
        <p14:section name="The form Element" id="{60E06F2A-62B1-4B15-889B-64F78ED5730F}">
          <p14:sldIdLst>
            <p14:sldId id="400"/>
          </p14:sldIdLst>
        </p14:section>
        <p14:section name="The input Element" id="{2DB2C713-C446-4648-ACE3-22E79B4888EA}">
          <p14:sldIdLst>
            <p14:sldId id="402"/>
            <p14:sldId id="436"/>
            <p14:sldId id="501"/>
            <p14:sldId id="499"/>
            <p14:sldId id="503"/>
            <p14:sldId id="502"/>
          </p14:sldIdLst>
        </p14:section>
        <p14:section name="The label Element" id="{082F8040-0674-4D1F-B665-05F0D23E7E1D}">
          <p14:sldIdLst>
            <p14:sldId id="403"/>
            <p14:sldId id="405"/>
          </p14:sldIdLst>
        </p14:section>
        <p14:section name="The textarea Element" id="{026A29EB-065A-452A-A7A0-C3FA7F57C053}">
          <p14:sldIdLst>
            <p14:sldId id="404"/>
            <p14:sldId id="440"/>
          </p14:sldIdLst>
        </p14:section>
        <p14:section name="The fieldset Element" id="{39E60308-BCD1-41F9-AB32-E6588944DC85}">
          <p14:sldIdLst>
            <p14:sldId id="406"/>
            <p14:sldId id="449"/>
          </p14:sldIdLst>
        </p14:section>
        <p14:section name="The select Element" id="{D76B9848-961A-4D75-A57F-F2DB1FECD004}">
          <p14:sldIdLst>
            <p14:sldId id="450"/>
            <p14:sldId id="451"/>
          </p14:sldIdLst>
        </p14:section>
        <p14:section name="The button Element" id="{ED329BFB-5AA2-4236-B884-AFFD70DEB8DF}">
          <p14:sldIdLst>
            <p14:sldId id="407"/>
          </p14:sldIdLst>
        </p14:section>
        <p14:section name="Exercise 1: Creating a Simple Form" id="{DBD7EA18-AAC6-4853-8283-92ADF4115A9A}">
          <p14:sldIdLst>
            <p14:sldId id="409"/>
            <p14:sldId id="504"/>
            <p14:sldId id="505"/>
            <p14:sldId id="506"/>
            <p14:sldId id="507"/>
            <p14:sldId id="508"/>
            <p14:sldId id="509"/>
          </p14:sldIdLst>
        </p14:section>
        <p14:section name="Styling Form Elements" id="{9FA9CDF3-69EB-404C-8857-5ED8EF36B67B}">
          <p14:sldIdLst>
            <p14:sldId id="410"/>
          </p14:sldIdLst>
        </p14:section>
        <p14:section name="Label, Textbox, and Textarea" id="{B5D13853-7230-43B2-9BDB-93282971E80F}">
          <p14:sldIdLst>
            <p14:sldId id="412"/>
            <p14:sldId id="454"/>
            <p14:sldId id="510"/>
            <p14:sldId id="413"/>
          </p14:sldIdLst>
        </p14:section>
        <p14:section name="Buttons" id="{7630729D-897A-479B-A18A-C626ED24C2EE}">
          <p14:sldIdLst>
            <p14:sldId id="415"/>
            <p14:sldId id="416"/>
          </p14:sldIdLst>
        </p14:section>
        <p14:section name="Select Boxes" id="{2F80B666-7FAC-43E2-9588-EDDF42B0BE0E}">
          <p14:sldIdLst>
            <p14:sldId id="424"/>
            <p14:sldId id="511"/>
          </p14:sldIdLst>
        </p14:section>
        <p14:section name="Validation Styling" id="{DACE8634-EDC3-4CDB-8A9F-A77C536AAAD9}">
          <p14:sldIdLst>
            <p14:sldId id="428"/>
          </p14:sldIdLst>
        </p14:section>
        <p14:section name="Exercise 2: Creating a Form with Validation Styling" id="{AAC8B0AF-45EE-4E71-8F04-AB5DF3714C3E}">
          <p14:sldIdLst>
            <p14:sldId id="433"/>
            <p14:sldId id="434"/>
            <p14:sldId id="460"/>
            <p14:sldId id="531"/>
            <p14:sldId id="532"/>
            <p14:sldId id="461"/>
            <p14:sldId id="462"/>
            <p14:sldId id="463"/>
            <p14:sldId id="464"/>
            <p14:sldId id="465"/>
            <p14:sldId id="512"/>
          </p14:sldIdLst>
        </p14:section>
        <p14:section name="Video Store Forms" id="{B7D069BE-3748-4850-9BD2-9880D4FF5ED7}">
          <p14:sldIdLst>
            <p14:sldId id="466"/>
          </p14:sldIdLst>
        </p14:section>
        <p14:section name="Exercise 3: New Account Signup Form" id="{FBAAFF68-8E2D-4069-8D7E-7C76C190A881}">
          <p14:sldIdLst>
            <p14:sldId id="467"/>
            <p14:sldId id="468"/>
            <p14:sldId id="513"/>
            <p14:sldId id="469"/>
            <p14:sldId id="470"/>
            <p14:sldId id="471"/>
            <p14:sldId id="472"/>
            <p14:sldId id="473"/>
            <p14:sldId id="514"/>
            <p14:sldId id="515"/>
            <p14:sldId id="516"/>
          </p14:sldIdLst>
        </p14:section>
        <p14:section name="Exercise 4: Checkout Form" id="{DEDE62E3-3A5F-47DB-AAC1-BB98FBE383AB}">
          <p14:sldIdLst>
            <p14:sldId id="474"/>
            <p14:sldId id="517"/>
            <p14:sldId id="518"/>
            <p14:sldId id="519"/>
            <p14:sldId id="520"/>
            <p14:sldId id="521"/>
            <p14:sldId id="522"/>
            <p14:sldId id="523"/>
            <p14:sldId id="524"/>
            <p14:sldId id="525"/>
            <p14:sldId id="526"/>
            <p14:sldId id="527"/>
            <p14:sldId id="528"/>
            <p14:sldId id="529"/>
          </p14:sldIdLst>
        </p14:section>
        <p14:section name="Activity 1: Building an Online Property Portal Website Form" id="{1DEA2C75-2C13-4477-A64A-735340603E0E}">
          <p14:sldIdLst>
            <p14:sldId id="480"/>
            <p14:sldId id="530"/>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7" autoAdjust="0"/>
  </p:normalViewPr>
  <p:slideViewPr>
    <p:cSldViewPr snapToGrid="0">
      <p:cViewPr varScale="1">
        <p:scale>
          <a:sx n="89" d="100"/>
          <a:sy n="89" d="100"/>
        </p:scale>
        <p:origin x="621"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3/16/2022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BE304-FEA4-4938-A6BC-F6F5562CB43D}"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BE304-FEA4-4938-A6BC-F6F5562CB43D}"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BE304-FEA4-4938-A6BC-F6F5562CB43D}"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6.xml.rels><?xml version="1.0" encoding="UTF-8" standalone="yes"?>
<Relationships xmlns="http://schemas.openxmlformats.org/package/2006/relationships"><Relationship Id="rId2" Type="http://schemas.openxmlformats.org/officeDocument/2006/relationships/hyperlink" Target="https://packt.live/35n6tvJ"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dirty="0"/>
              <a:t>HTML and CSS</a:t>
            </a:r>
            <a:br>
              <a:rPr lang="en-US" sz="4000" dirty="0"/>
            </a:br>
            <a:r>
              <a:rPr lang="en-US" sz="2800" dirty="0"/>
              <a:t>Chapter 3: Forms</a:t>
            </a:r>
            <a:endParaRPr lang="en-US" sz="4000" dirty="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a:xfrm>
            <a:off x="581194" y="2495445"/>
            <a:ext cx="10993546" cy="633237"/>
          </a:xfrm>
        </p:spPr>
        <p:txBody>
          <a:bodyPr>
            <a:normAutofit lnSpcReduction="10000"/>
          </a:bodyPr>
          <a:lstStyle/>
          <a:p>
            <a:pPr algn="l"/>
            <a:r>
              <a:rPr lang="en-US" sz="1800" b="0" i="0" u="none" strike="noStrike" baseline="0" dirty="0">
                <a:latin typeface="OpenSans"/>
              </a:rPr>
              <a:t>By the end of this chapter, you will be able to use the correct HTML form elements to build an online form; customize form elements to improve the look and feel of your web forms</a:t>
            </a:r>
            <a:endParaRPr lang="en-US" dirty="0"/>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453387"/>
          </a:xfrm>
        </p:spPr>
        <p:txBody>
          <a:bodyPr numCol="2" anchor="t">
            <a:normAutofit/>
          </a:bodyPr>
          <a:lstStyle/>
          <a:p>
            <a:pPr marL="0" indent="0" algn="l">
              <a:buNone/>
            </a:pPr>
            <a:r>
              <a:rPr lang="en-US" sz="1800" b="0" i="0" u="none" strike="noStrike" baseline="0" dirty="0">
                <a:latin typeface="Lora-Regular"/>
              </a:rPr>
              <a:t>When using radio buttons, you will give all of them the same value for the </a:t>
            </a:r>
            <a:r>
              <a:rPr lang="en-US" sz="1800" b="1" i="0" u="none" strike="noStrike" baseline="0" dirty="0">
                <a:latin typeface="Inconsolata-Bold"/>
              </a:rPr>
              <a:t>name </a:t>
            </a:r>
            <a:r>
              <a:rPr lang="en-US" sz="1800" b="0" i="0" u="none" strike="noStrike" baseline="0" dirty="0">
                <a:latin typeface="Lora-Regular"/>
              </a:rPr>
              <a:t>attribute since there can only be one value selected. You will, however, need to give each radio button a unique </a:t>
            </a:r>
            <a:r>
              <a:rPr lang="en-US" sz="1800" b="1" i="0" u="none" strike="noStrike" baseline="0" dirty="0">
                <a:latin typeface="Inconsolata-Bold"/>
              </a:rPr>
              <a:t>value </a:t>
            </a:r>
            <a:r>
              <a:rPr lang="en-US" sz="1800" b="0" i="0" u="none" strike="noStrike" baseline="0" dirty="0">
                <a:latin typeface="Lora-Regular"/>
              </a:rPr>
              <a:t>attribute, as shown in the following code snippet:</a:t>
            </a:r>
            <a:endParaRPr lang="en-US" dirty="0">
              <a:latin typeface="Lora-Regular"/>
            </a:endParaRPr>
          </a:p>
          <a:p>
            <a:pPr marL="0" indent="0" algn="l">
              <a:buNone/>
            </a:pPr>
            <a:endParaRPr lang="en-US" sz="1800"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324000" lvl="1" indent="0">
              <a:buNone/>
            </a:pPr>
            <a:r>
              <a:rPr lang="en-US" sz="1800" b="0" i="0" u="none" strike="noStrike" baseline="0" dirty="0">
                <a:latin typeface="Lora-Regular"/>
              </a:rPr>
              <a:t>The following figure shows the output for the preceding code: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In contrast to checkboxes, with radio buttons, the user can select only one value. A common use case for radio buttons is when selecting a delivery option when ordering online.</a:t>
            </a:r>
            <a:endParaRPr lang="en-US" sz="1800" dirty="0">
              <a:latin typeface="Lora-Regular"/>
            </a:endParaRPr>
          </a:p>
        </p:txBody>
      </p:sp>
      <p:sp>
        <p:nvSpPr>
          <p:cNvPr id="12" name="TextBox 11">
            <a:extLst>
              <a:ext uri="{FF2B5EF4-FFF2-40B4-BE49-F238E27FC236}">
                <a16:creationId xmlns:a16="http://schemas.microsoft.com/office/drawing/2014/main" id="{4EB03821-163A-4D14-9438-58BF5C0FFDC0}"/>
              </a:ext>
            </a:extLst>
          </p:cNvPr>
          <p:cNvSpPr txBox="1"/>
          <p:nvPr/>
        </p:nvSpPr>
        <p:spPr>
          <a:xfrm>
            <a:off x="6897216" y="4442926"/>
            <a:ext cx="3525373" cy="523220"/>
          </a:xfrm>
          <a:prstGeom prst="rect">
            <a:avLst/>
          </a:prstGeom>
          <a:noFill/>
        </p:spPr>
        <p:txBody>
          <a:bodyPr wrap="square">
            <a:spAutoFit/>
          </a:bodyPr>
          <a:lstStyle/>
          <a:p>
            <a:r>
              <a:rPr lang="en-US" sz="1400" b="1" i="0" u="none" strike="noStrike" baseline="0" dirty="0">
                <a:latin typeface="OpenSans-Semibold"/>
              </a:rPr>
              <a:t>Figure 4.5: Radio buttons shown in the browser</a:t>
            </a:r>
            <a:endParaRPr lang="en-US" sz="1400" b="1" dirty="0"/>
          </a:p>
        </p:txBody>
      </p:sp>
      <p:pic>
        <p:nvPicPr>
          <p:cNvPr id="9" name="Picture 8">
            <a:extLst>
              <a:ext uri="{FF2B5EF4-FFF2-40B4-BE49-F238E27FC236}">
                <a16:creationId xmlns:a16="http://schemas.microsoft.com/office/drawing/2014/main" id="{D88C1C8B-B330-4BCC-8D5E-13E5492667EA}"/>
              </a:ext>
            </a:extLst>
          </p:cNvPr>
          <p:cNvPicPr>
            <a:picLocks noChangeAspect="1"/>
          </p:cNvPicPr>
          <p:nvPr/>
        </p:nvPicPr>
        <p:blipFill>
          <a:blip r:embed="rId2"/>
          <a:stretch>
            <a:fillRect/>
          </a:stretch>
        </p:blipFill>
        <p:spPr>
          <a:xfrm>
            <a:off x="703248" y="3874994"/>
            <a:ext cx="5091898" cy="2678206"/>
          </a:xfrm>
          <a:prstGeom prst="rect">
            <a:avLst/>
          </a:prstGeom>
        </p:spPr>
      </p:pic>
      <p:pic>
        <p:nvPicPr>
          <p:cNvPr id="11" name="Picture 10">
            <a:extLst>
              <a:ext uri="{FF2B5EF4-FFF2-40B4-BE49-F238E27FC236}">
                <a16:creationId xmlns:a16="http://schemas.microsoft.com/office/drawing/2014/main" id="{5178951F-EF1B-4FA4-AF89-5AD223A0401A}"/>
              </a:ext>
            </a:extLst>
          </p:cNvPr>
          <p:cNvPicPr>
            <a:picLocks noChangeAspect="1"/>
          </p:cNvPicPr>
          <p:nvPr/>
        </p:nvPicPr>
        <p:blipFill>
          <a:blip r:embed="rId3"/>
          <a:stretch>
            <a:fillRect/>
          </a:stretch>
        </p:blipFill>
        <p:spPr>
          <a:xfrm>
            <a:off x="8121028" y="3188681"/>
            <a:ext cx="1147482" cy="1021976"/>
          </a:xfrm>
          <a:prstGeom prst="rect">
            <a:avLst/>
          </a:prstGeom>
        </p:spPr>
      </p:pic>
    </p:spTree>
    <p:extLst>
      <p:ext uri="{BB962C8B-B14F-4D97-AF65-F5344CB8AC3E}">
        <p14:creationId xmlns:p14="http://schemas.microsoft.com/office/powerpoint/2010/main" val="289187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label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383741"/>
          </a:xfrm>
        </p:spPr>
        <p:txBody>
          <a:bodyPr anchor="t">
            <a:normAutofit/>
          </a:bodyPr>
          <a:lstStyle/>
          <a:p>
            <a:pPr marL="0" indent="0" algn="l">
              <a:buNone/>
            </a:pPr>
            <a:r>
              <a:rPr lang="en-US" sz="1700" b="0" i="0" u="none" strike="noStrike" baseline="0" dirty="0">
                <a:latin typeface="Lora-Regular"/>
              </a:rPr>
              <a:t>Now that we know how to create text inputs, checkboxes, and radio buttons, we need to look at the </a:t>
            </a:r>
            <a:r>
              <a:rPr lang="en-US" sz="1700" b="1" i="0" u="none" strike="noStrike" baseline="0" dirty="0">
                <a:latin typeface="Inconsolata-Bold"/>
              </a:rPr>
              <a:t>label </a:t>
            </a:r>
            <a:r>
              <a:rPr lang="en-US" sz="1700" b="0" i="0" u="none" strike="noStrike" baseline="0" dirty="0">
                <a:latin typeface="Lora-Regular"/>
              </a:rPr>
              <a:t>element. In the previous examples, you might have noticed that we had text associated with the input fields either before or after an </a:t>
            </a:r>
            <a:r>
              <a:rPr lang="en-US" sz="1700" b="1" i="0" u="none" strike="noStrike" baseline="0" dirty="0">
                <a:latin typeface="Inconsolata-Bold"/>
              </a:rPr>
              <a:t>input </a:t>
            </a:r>
            <a:r>
              <a:rPr lang="en-US" sz="1700" b="0" i="0" u="none" strike="noStrike" baseline="0" dirty="0">
                <a:latin typeface="Lora-Regular"/>
              </a:rPr>
              <a:t>element. The </a:t>
            </a:r>
            <a:r>
              <a:rPr lang="en-US" sz="1700" b="1" i="0" u="none" strike="noStrike" baseline="0" dirty="0">
                <a:latin typeface="Inconsolata-Bold"/>
              </a:rPr>
              <a:t>label </a:t>
            </a:r>
            <a:r>
              <a:rPr lang="en-US" sz="1700" b="0" i="0" u="none" strike="noStrike" baseline="0" dirty="0">
                <a:latin typeface="Lora-Regular"/>
              </a:rPr>
              <a:t>element allows us to associate a piece of text with a </a:t>
            </a:r>
            <a:r>
              <a:rPr lang="en-US" sz="1700" b="1" i="0" u="none" strike="noStrike" baseline="0" dirty="0">
                <a:latin typeface="Inconsolata-Bold"/>
              </a:rPr>
              <a:t>form </a:t>
            </a:r>
            <a:r>
              <a:rPr lang="en-US" sz="1700" b="0" i="0" u="none" strike="noStrike" baseline="0" dirty="0">
                <a:latin typeface="Lora-Regular"/>
              </a:rPr>
              <a:t>element and allows us to select the </a:t>
            </a:r>
            <a:r>
              <a:rPr lang="en-US" sz="1700" b="1" i="0" u="none" strike="noStrike" baseline="0" dirty="0">
                <a:latin typeface="Inconsolata-Bold"/>
              </a:rPr>
              <a:t>form </a:t>
            </a:r>
            <a:r>
              <a:rPr lang="en-US" sz="1700" b="0" i="0" u="none" strike="noStrike" baseline="0" dirty="0">
                <a:latin typeface="Lora-Regular"/>
              </a:rPr>
              <a:t>element by clicking on the text. If we were to just include some text, as we did in </a:t>
            </a:r>
            <a:r>
              <a:rPr lang="en-US" sz="1700" b="0" i="1" u="none" strike="noStrike" baseline="0" dirty="0">
                <a:latin typeface="Lora-Italic"/>
              </a:rPr>
              <a:t>Figure 4.1</a:t>
            </a:r>
            <a:r>
              <a:rPr lang="en-US" sz="1700" b="0" i="0" u="none" strike="noStrike" baseline="0" dirty="0">
                <a:latin typeface="Lora-Regular"/>
              </a:rPr>
              <a:t>, we would lose this benefit and make our form less accessible for screen reader users since there would not be an associated </a:t>
            </a:r>
            <a:r>
              <a:rPr lang="en-US" sz="1700" b="1" i="0" u="none" strike="noStrike" baseline="0" dirty="0">
                <a:latin typeface="Inconsolata-Bold"/>
              </a:rPr>
              <a:t>label </a:t>
            </a:r>
            <a:r>
              <a:rPr lang="en-US" sz="1700" b="0" i="0" u="none" strike="noStrike" baseline="0" dirty="0">
                <a:latin typeface="Lora-Regular"/>
              </a:rPr>
              <a:t>to call out when presenting a form element. The </a:t>
            </a:r>
            <a:r>
              <a:rPr lang="en-US" sz="1700" b="1" i="0" u="none" strike="noStrike" baseline="0" dirty="0">
                <a:latin typeface="Inconsolata-Bold"/>
              </a:rPr>
              <a:t>label </a:t>
            </a:r>
            <a:r>
              <a:rPr lang="en-US" sz="1700" b="0" i="0" u="none" strike="noStrike" baseline="0" dirty="0">
                <a:latin typeface="Lora-Regular"/>
              </a:rPr>
              <a:t>element has an attribute called </a:t>
            </a:r>
            <a:r>
              <a:rPr lang="en-US" sz="1700" b="1" i="0" u="none" strike="noStrike" baseline="0" dirty="0">
                <a:latin typeface="Inconsolata-Bold"/>
              </a:rPr>
              <a:t>for</a:t>
            </a:r>
            <a:r>
              <a:rPr lang="en-US" sz="1700" b="0" i="0" u="none" strike="noStrike" baseline="0" dirty="0">
                <a:latin typeface="Lora-Regular"/>
              </a:rPr>
              <a:t>, which we need to give the </a:t>
            </a:r>
            <a:r>
              <a:rPr lang="en-US" sz="1700" b="1" i="0" u="none" strike="noStrike" baseline="0" dirty="0">
                <a:latin typeface="Inconsolata-Bold"/>
              </a:rPr>
              <a:t>id </a:t>
            </a:r>
            <a:r>
              <a:rPr lang="en-US" sz="1700" b="0" i="0" u="none" strike="noStrike" baseline="0" dirty="0">
                <a:latin typeface="Lora-Regular"/>
              </a:rPr>
              <a:t>for the element we wish to associate the label with. The following code snippet shows this in action:</a:t>
            </a:r>
            <a:endParaRPr lang="en-US" sz="1700" dirty="0"/>
          </a:p>
        </p:txBody>
      </p:sp>
      <p:pic>
        <p:nvPicPr>
          <p:cNvPr id="5" name="Picture 4">
            <a:extLst>
              <a:ext uri="{FF2B5EF4-FFF2-40B4-BE49-F238E27FC236}">
                <a16:creationId xmlns:a16="http://schemas.microsoft.com/office/drawing/2014/main" id="{99BD5732-6790-4C2F-BC47-AD4236591B17}"/>
              </a:ext>
            </a:extLst>
          </p:cNvPr>
          <p:cNvPicPr>
            <a:picLocks noChangeAspect="1"/>
          </p:cNvPicPr>
          <p:nvPr/>
        </p:nvPicPr>
        <p:blipFill>
          <a:blip r:embed="rId2"/>
          <a:stretch>
            <a:fillRect/>
          </a:stretch>
        </p:blipFill>
        <p:spPr>
          <a:xfrm>
            <a:off x="2507528" y="4199964"/>
            <a:ext cx="7107811" cy="2534316"/>
          </a:xfrm>
          <a:prstGeom prst="rect">
            <a:avLst/>
          </a:prstGeom>
        </p:spPr>
      </p:pic>
    </p:spTree>
    <p:extLst>
      <p:ext uri="{BB962C8B-B14F-4D97-AF65-F5344CB8AC3E}">
        <p14:creationId xmlns:p14="http://schemas.microsoft.com/office/powerpoint/2010/main" val="10113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label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t">
            <a:normAutofit/>
          </a:bodyPr>
          <a:lstStyle/>
          <a:p>
            <a:pPr marL="0" indent="0" algn="l">
              <a:buNone/>
            </a:pPr>
            <a:r>
              <a:rPr lang="en-US" sz="1800" b="0" i="0" u="none" strike="noStrike" baseline="0" dirty="0">
                <a:latin typeface="Lora-Regular"/>
              </a:rPr>
              <a:t>The following figure shows the output for the preceding code:</a:t>
            </a:r>
            <a:endParaRPr lang="en-US" sz="1800" dirty="0"/>
          </a:p>
        </p:txBody>
      </p:sp>
      <p:pic>
        <p:nvPicPr>
          <p:cNvPr id="5" name="Picture 4">
            <a:extLst>
              <a:ext uri="{FF2B5EF4-FFF2-40B4-BE49-F238E27FC236}">
                <a16:creationId xmlns:a16="http://schemas.microsoft.com/office/drawing/2014/main" id="{E7784F9D-A92A-4169-88B4-13AD22E7EBFF}"/>
              </a:ext>
            </a:extLst>
          </p:cNvPr>
          <p:cNvPicPr>
            <a:picLocks noChangeAspect="1"/>
          </p:cNvPicPr>
          <p:nvPr/>
        </p:nvPicPr>
        <p:blipFill>
          <a:blip r:embed="rId2"/>
          <a:stretch>
            <a:fillRect/>
          </a:stretch>
        </p:blipFill>
        <p:spPr>
          <a:xfrm>
            <a:off x="4743449" y="3147865"/>
            <a:ext cx="2705100" cy="1504950"/>
          </a:xfrm>
          <a:prstGeom prst="rect">
            <a:avLst/>
          </a:prstGeom>
        </p:spPr>
      </p:pic>
      <p:sp>
        <p:nvSpPr>
          <p:cNvPr id="11" name="TextBox 10">
            <a:extLst>
              <a:ext uri="{FF2B5EF4-FFF2-40B4-BE49-F238E27FC236}">
                <a16:creationId xmlns:a16="http://schemas.microsoft.com/office/drawing/2014/main" id="{FBAAC9E5-E703-4735-B232-38A42430AB76}"/>
              </a:ext>
            </a:extLst>
          </p:cNvPr>
          <p:cNvSpPr txBox="1"/>
          <p:nvPr/>
        </p:nvSpPr>
        <p:spPr>
          <a:xfrm>
            <a:off x="4093590" y="4963466"/>
            <a:ext cx="4484801" cy="307777"/>
          </a:xfrm>
          <a:prstGeom prst="rect">
            <a:avLst/>
          </a:prstGeom>
          <a:noFill/>
        </p:spPr>
        <p:txBody>
          <a:bodyPr wrap="square">
            <a:spAutoFit/>
          </a:bodyPr>
          <a:lstStyle/>
          <a:p>
            <a:r>
              <a:rPr lang="en-US" sz="1400" b="1" i="0" u="none" strike="noStrike" baseline="0" dirty="0">
                <a:latin typeface="OpenSans-Semibold"/>
              </a:rPr>
              <a:t>Figure 4.6: Text inputs with labels shown in the browser</a:t>
            </a:r>
            <a:endParaRPr lang="en-US" sz="1400" b="1" dirty="0"/>
          </a:p>
        </p:txBody>
      </p:sp>
    </p:spTree>
    <p:extLst>
      <p:ext uri="{BB962C8B-B14F-4D97-AF65-F5344CB8AC3E}">
        <p14:creationId xmlns:p14="http://schemas.microsoft.com/office/powerpoint/2010/main" val="258675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a:t>
            </a:r>
            <a:r>
              <a:rPr lang="en-US" dirty="0" err="1"/>
              <a:t>textarea</a:t>
            </a:r>
            <a:r>
              <a:rPr lang="en-US" dirty="0"/>
              <a: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2831183"/>
          </a:xfrm>
        </p:spPr>
        <p:txBody>
          <a:bodyPr numCol="1" anchor="t">
            <a:normAutofit/>
          </a:bodyPr>
          <a:lstStyle/>
          <a:p>
            <a:pPr marL="0" indent="0" algn="l">
              <a:buNone/>
            </a:pPr>
            <a:r>
              <a:rPr lang="en-US" sz="1800" b="0" i="0" u="none" strike="noStrike" baseline="0" dirty="0">
                <a:latin typeface="Lora-Regular"/>
              </a:rPr>
              <a:t>Imagine you are creating a "comments" section for a community web page. You might want a user to comment on a video or a blog post. However, using a text input is not ideal for long text messages. In such scenarios, when you want to allow the user to add more than one line of text, you can use the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 to capture larger amounts of text. You can specify the size of the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with the </a:t>
            </a:r>
            <a:r>
              <a:rPr lang="en-US" sz="1800" b="1" i="0" u="none" strike="noStrike" baseline="0" dirty="0">
                <a:latin typeface="Inconsolata-Bold"/>
              </a:rPr>
              <a:t>rows </a:t>
            </a:r>
            <a:r>
              <a:rPr lang="en-US" sz="1800" b="0" i="0" u="none" strike="noStrike" baseline="0" dirty="0">
                <a:latin typeface="Lora-Regular"/>
              </a:rPr>
              <a:t>and </a:t>
            </a:r>
            <a:r>
              <a:rPr lang="en-US" sz="1800" b="1" i="0" u="none" strike="noStrike" baseline="0" dirty="0">
                <a:latin typeface="Inconsolata-Bold"/>
              </a:rPr>
              <a:t>cols </a:t>
            </a:r>
            <a:r>
              <a:rPr lang="en-US" sz="1800" b="0" i="0" u="none" strike="noStrike" baseline="0" dirty="0">
                <a:latin typeface="Lora-Regular"/>
              </a:rPr>
              <a:t>attributes. The following code snippet shows how to include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within a form:</a:t>
            </a:r>
            <a:endParaRPr lang="en-US" sz="1800" dirty="0"/>
          </a:p>
        </p:txBody>
      </p:sp>
      <p:pic>
        <p:nvPicPr>
          <p:cNvPr id="5" name="Picture 4">
            <a:extLst>
              <a:ext uri="{FF2B5EF4-FFF2-40B4-BE49-F238E27FC236}">
                <a16:creationId xmlns:a16="http://schemas.microsoft.com/office/drawing/2014/main" id="{4DE06F12-A0AC-4827-98B0-9660987E08E0}"/>
              </a:ext>
            </a:extLst>
          </p:cNvPr>
          <p:cNvPicPr>
            <a:picLocks noChangeAspect="1"/>
          </p:cNvPicPr>
          <p:nvPr/>
        </p:nvPicPr>
        <p:blipFill rotWithShape="1">
          <a:blip r:embed="rId2"/>
          <a:srcRect/>
          <a:stretch/>
        </p:blipFill>
        <p:spPr>
          <a:xfrm>
            <a:off x="3173505" y="3594846"/>
            <a:ext cx="6347187" cy="479612"/>
          </a:xfrm>
          <a:prstGeom prst="rect">
            <a:avLst/>
          </a:prstGeom>
        </p:spPr>
      </p:pic>
      <p:pic>
        <p:nvPicPr>
          <p:cNvPr id="8" name="Picture 7">
            <a:extLst>
              <a:ext uri="{FF2B5EF4-FFF2-40B4-BE49-F238E27FC236}">
                <a16:creationId xmlns:a16="http://schemas.microsoft.com/office/drawing/2014/main" id="{427FB21B-CE17-4293-8A57-07A4603DA71E}"/>
              </a:ext>
            </a:extLst>
          </p:cNvPr>
          <p:cNvPicPr>
            <a:picLocks noChangeAspect="1"/>
          </p:cNvPicPr>
          <p:nvPr/>
        </p:nvPicPr>
        <p:blipFill rotWithShape="1">
          <a:blip r:embed="rId3"/>
          <a:srcRect r="1415"/>
          <a:stretch/>
        </p:blipFill>
        <p:spPr>
          <a:xfrm>
            <a:off x="3173504" y="4074458"/>
            <a:ext cx="6347187" cy="2611148"/>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1013800"/>
          </a:xfrm>
        </p:spPr>
        <p:txBody>
          <a:bodyPr numCol="1" anchor="ctr">
            <a:normAutofit/>
          </a:bodyPr>
          <a:lstStyle/>
          <a:p>
            <a:pPr marL="0" indent="0" algn="l">
              <a:buNone/>
            </a:pPr>
            <a:r>
              <a:rPr lang="en-US" sz="1800" b="0" i="0" u="none" strike="noStrike" baseline="0" dirty="0">
                <a:latin typeface="Lora-Regular"/>
              </a:rPr>
              <a:t>The following figure shows the output for the preceding code:</a:t>
            </a:r>
            <a:endParaRPr lang="en-US" sz="1800" dirty="0"/>
          </a:p>
        </p:txBody>
      </p:sp>
      <p:pic>
        <p:nvPicPr>
          <p:cNvPr id="5" name="Picture 4">
            <a:extLst>
              <a:ext uri="{FF2B5EF4-FFF2-40B4-BE49-F238E27FC236}">
                <a16:creationId xmlns:a16="http://schemas.microsoft.com/office/drawing/2014/main" id="{44FDB4E2-3575-4ACB-BC4A-5BA167359256}"/>
              </a:ext>
            </a:extLst>
          </p:cNvPr>
          <p:cNvPicPr>
            <a:picLocks noChangeAspect="1"/>
          </p:cNvPicPr>
          <p:nvPr/>
        </p:nvPicPr>
        <p:blipFill>
          <a:blip r:embed="rId2"/>
          <a:stretch>
            <a:fillRect/>
          </a:stretch>
        </p:blipFill>
        <p:spPr>
          <a:xfrm>
            <a:off x="4817864" y="3027209"/>
            <a:ext cx="2653553" cy="2976282"/>
          </a:xfrm>
          <a:prstGeom prst="rect">
            <a:avLst/>
          </a:prstGeom>
        </p:spPr>
      </p:pic>
      <p:sp>
        <p:nvSpPr>
          <p:cNvPr id="9" name="TextBox 8">
            <a:extLst>
              <a:ext uri="{FF2B5EF4-FFF2-40B4-BE49-F238E27FC236}">
                <a16:creationId xmlns:a16="http://schemas.microsoft.com/office/drawing/2014/main" id="{C8A922FA-E8A7-4079-AEB3-594F44D1E891}"/>
              </a:ext>
            </a:extLst>
          </p:cNvPr>
          <p:cNvSpPr txBox="1"/>
          <p:nvPr/>
        </p:nvSpPr>
        <p:spPr>
          <a:xfrm>
            <a:off x="4463757" y="6155844"/>
            <a:ext cx="3361765" cy="307777"/>
          </a:xfrm>
          <a:prstGeom prst="rect">
            <a:avLst/>
          </a:prstGeom>
          <a:noFill/>
        </p:spPr>
        <p:txBody>
          <a:bodyPr wrap="square">
            <a:spAutoFit/>
          </a:bodyPr>
          <a:lstStyle/>
          <a:p>
            <a:r>
              <a:rPr lang="en-US" sz="1400" b="1" i="0" u="none" strike="noStrike" baseline="0" dirty="0">
                <a:latin typeface="OpenSans-Semibold"/>
              </a:rPr>
              <a:t>Figure 4.7: </a:t>
            </a:r>
            <a:r>
              <a:rPr lang="en-US" sz="1400" b="1" i="0" u="none" strike="noStrike" baseline="0" dirty="0" err="1">
                <a:latin typeface="OpenSans-Semibold"/>
              </a:rPr>
              <a:t>Textarea</a:t>
            </a:r>
            <a:r>
              <a:rPr lang="en-US" sz="1400" b="1" i="0" u="none" strike="noStrike" baseline="0" dirty="0">
                <a:latin typeface="OpenSans-Semibold"/>
              </a:rPr>
              <a:t> shown in the browser</a:t>
            </a:r>
            <a:endParaRPr lang="en-US" sz="1400" b="1" dirty="0"/>
          </a:p>
        </p:txBody>
      </p:sp>
    </p:spTree>
    <p:extLst>
      <p:ext uri="{BB962C8B-B14F-4D97-AF65-F5344CB8AC3E}">
        <p14:creationId xmlns:p14="http://schemas.microsoft.com/office/powerpoint/2010/main" val="141790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The </a:t>
            </a:r>
            <a:r>
              <a:rPr kumimoji="0" lang="en-US" sz="2800" b="0" i="0" u="none" strike="noStrike" kern="1200" cap="all" spc="0" normalizeH="0" baseline="0" noProof="0" dirty="0" err="1">
                <a:ln>
                  <a:noFill/>
                </a:ln>
                <a:solidFill>
                  <a:prstClr val="white"/>
                </a:solidFill>
                <a:effectLst/>
                <a:uLnTx/>
                <a:uFillTx/>
                <a:latin typeface="OpenSans-Semibold"/>
                <a:ea typeface="+mj-ea"/>
                <a:cs typeface="+mj-cs"/>
              </a:rPr>
              <a:t>fieldset</a:t>
            </a:r>
            <a:r>
              <a:rPr kumimoji="0" lang="en-US" sz="2800" b="0" i="0" u="none" strike="noStrike" kern="1200" cap="all" spc="0" normalizeH="0" baseline="0" noProof="0" dirty="0">
                <a:ln>
                  <a:noFill/>
                </a:ln>
                <a:solidFill>
                  <a:prstClr val="white"/>
                </a:solidFill>
                <a:effectLst/>
                <a:uLnTx/>
                <a:uFillTx/>
                <a:latin typeface="OpenSans-Semibold"/>
                <a:ea typeface="+mj-ea"/>
                <a:cs typeface="+mj-cs"/>
              </a:rPr>
              <a:t> Element</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3" y="2017060"/>
            <a:ext cx="5514808" cy="4628838"/>
          </a:xfrm>
        </p:spPr>
        <p:txBody>
          <a:bodyPr numCol="1" anchor="ctr">
            <a:normAutofit/>
          </a:bodyPr>
          <a:lstStyle/>
          <a:p>
            <a:pPr marL="0" indent="0" algn="l">
              <a:buNone/>
            </a:pPr>
            <a:r>
              <a:rPr lang="en-US" sz="1800" b="0" i="0" u="none" strike="noStrike" baseline="0" dirty="0">
                <a:latin typeface="Lora-Regular"/>
              </a:rPr>
              <a:t>HTML provides us with a semantic tag to group related form elements and it is called the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element. This element is mostly used with larger forms when you want to group related form elements together. You will probably have used online forms that make use of the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element without realizing it. A common use case is when you have a large form with a section for personal details and a section for delivery details. Both of these sections of the form would be wrapped in a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element. The following shows how we could include more than one form using </a:t>
            </a:r>
            <a:r>
              <a:rPr lang="en-US" sz="1800" b="1" i="0" u="none" strike="noStrike" baseline="0" dirty="0" err="1">
                <a:latin typeface="Inconsolata-Bold"/>
              </a:rPr>
              <a:t>fieldset</a:t>
            </a:r>
            <a:r>
              <a:rPr lang="en-US" sz="1800" b="0" i="0" u="none" strike="noStrike" baseline="0" dirty="0">
                <a:latin typeface="Lora-Regular"/>
              </a:rPr>
              <a:t>:</a:t>
            </a:r>
            <a:endParaRPr lang="en-US" sz="1800" dirty="0"/>
          </a:p>
        </p:txBody>
      </p:sp>
      <p:pic>
        <p:nvPicPr>
          <p:cNvPr id="5" name="Picture 4">
            <a:extLst>
              <a:ext uri="{FF2B5EF4-FFF2-40B4-BE49-F238E27FC236}">
                <a16:creationId xmlns:a16="http://schemas.microsoft.com/office/drawing/2014/main" id="{54B62157-878A-4083-948E-E8970C61B671}"/>
              </a:ext>
            </a:extLst>
          </p:cNvPr>
          <p:cNvPicPr>
            <a:picLocks noChangeAspect="1"/>
          </p:cNvPicPr>
          <p:nvPr/>
        </p:nvPicPr>
        <p:blipFill>
          <a:blip r:embed="rId2"/>
          <a:stretch>
            <a:fillRect/>
          </a:stretch>
        </p:blipFill>
        <p:spPr>
          <a:xfrm>
            <a:off x="6315075" y="1892160"/>
            <a:ext cx="5212080" cy="1276293"/>
          </a:xfrm>
          <a:prstGeom prst="rect">
            <a:avLst/>
          </a:prstGeom>
        </p:spPr>
      </p:pic>
      <p:pic>
        <p:nvPicPr>
          <p:cNvPr id="8" name="Picture 7">
            <a:extLst>
              <a:ext uri="{FF2B5EF4-FFF2-40B4-BE49-F238E27FC236}">
                <a16:creationId xmlns:a16="http://schemas.microsoft.com/office/drawing/2014/main" id="{5270E8C3-15FD-451B-823A-7DF7B278BF94}"/>
              </a:ext>
            </a:extLst>
          </p:cNvPr>
          <p:cNvPicPr>
            <a:picLocks noChangeAspect="1"/>
          </p:cNvPicPr>
          <p:nvPr/>
        </p:nvPicPr>
        <p:blipFill>
          <a:blip r:embed="rId3"/>
          <a:stretch>
            <a:fillRect/>
          </a:stretch>
        </p:blipFill>
        <p:spPr>
          <a:xfrm>
            <a:off x="6315075" y="3168453"/>
            <a:ext cx="5212080" cy="3635091"/>
          </a:xfrm>
          <a:prstGeom prst="rect">
            <a:avLst/>
          </a:prstGeom>
        </p:spPr>
      </p:pic>
    </p:spTree>
    <p:extLst>
      <p:ext uri="{BB962C8B-B14F-4D97-AF65-F5344CB8AC3E}">
        <p14:creationId xmlns:p14="http://schemas.microsoft.com/office/powerpoint/2010/main" val="147015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The </a:t>
            </a:r>
            <a:r>
              <a:rPr kumimoji="0" lang="en-US" sz="2800" b="0" i="0" u="none" strike="noStrike" kern="1200" cap="all" spc="0" normalizeH="0" baseline="0" noProof="0" dirty="0" err="1">
                <a:ln>
                  <a:noFill/>
                </a:ln>
                <a:solidFill>
                  <a:prstClr val="white"/>
                </a:solidFill>
                <a:effectLst/>
                <a:uLnTx/>
                <a:uFillTx/>
                <a:latin typeface="OpenSans-Semibold"/>
                <a:ea typeface="+mj-ea"/>
                <a:cs typeface="+mj-cs"/>
              </a:rPr>
              <a:t>fieldset</a:t>
            </a:r>
            <a:r>
              <a:rPr kumimoji="0" lang="en-US" sz="2800" b="0" i="0" u="none" strike="noStrike" kern="1200" cap="all" spc="0" normalizeH="0" baseline="0" noProof="0" dirty="0">
                <a:ln>
                  <a:noFill/>
                </a:ln>
                <a:solidFill>
                  <a:prstClr val="white"/>
                </a:solidFill>
                <a:effectLst/>
                <a:uLnTx/>
                <a:uFillTx/>
                <a:latin typeface="OpenSans-Semibold"/>
                <a:ea typeface="+mj-ea"/>
                <a:cs typeface="+mj-cs"/>
              </a:rPr>
              <a:t> Element</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7086433" cy="4068357"/>
          </a:xfrm>
        </p:spPr>
        <p:txBody>
          <a:bodyPr numCol="1" anchor="ctr">
            <a:normAutofit/>
          </a:bodyPr>
          <a:lstStyle/>
          <a:p>
            <a:pPr marL="0" indent="0" algn="l">
              <a:buNone/>
            </a:pPr>
            <a:r>
              <a:rPr lang="en-US" sz="1800" b="0" i="0" u="none" strike="noStrike" baseline="0" dirty="0">
                <a:latin typeface="Lora-Regular"/>
              </a:rPr>
              <a:t>The following figure shows the output for the preceding code:</a:t>
            </a:r>
            <a:endParaRPr lang="en-US" sz="1800" dirty="0"/>
          </a:p>
        </p:txBody>
      </p:sp>
      <p:pic>
        <p:nvPicPr>
          <p:cNvPr id="6" name="Picture 5">
            <a:extLst>
              <a:ext uri="{FF2B5EF4-FFF2-40B4-BE49-F238E27FC236}">
                <a16:creationId xmlns:a16="http://schemas.microsoft.com/office/drawing/2014/main" id="{63A288A1-22CF-4038-9A91-6CC36655E939}"/>
              </a:ext>
            </a:extLst>
          </p:cNvPr>
          <p:cNvPicPr>
            <a:picLocks noChangeAspect="1"/>
          </p:cNvPicPr>
          <p:nvPr/>
        </p:nvPicPr>
        <p:blipFill>
          <a:blip r:embed="rId2"/>
          <a:stretch>
            <a:fillRect/>
          </a:stretch>
        </p:blipFill>
        <p:spPr>
          <a:xfrm>
            <a:off x="7762875" y="2198426"/>
            <a:ext cx="3467660" cy="4068357"/>
          </a:xfrm>
          <a:prstGeom prst="rect">
            <a:avLst/>
          </a:prstGeom>
        </p:spPr>
      </p:pic>
      <p:sp>
        <p:nvSpPr>
          <p:cNvPr id="8" name="TextBox 7">
            <a:extLst>
              <a:ext uri="{FF2B5EF4-FFF2-40B4-BE49-F238E27FC236}">
                <a16:creationId xmlns:a16="http://schemas.microsoft.com/office/drawing/2014/main" id="{15984212-B1EB-4F62-85EC-FEE87CBBF027}"/>
              </a:ext>
            </a:extLst>
          </p:cNvPr>
          <p:cNvSpPr txBox="1"/>
          <p:nvPr/>
        </p:nvSpPr>
        <p:spPr>
          <a:xfrm>
            <a:off x="7453592" y="6400683"/>
            <a:ext cx="4086225" cy="307777"/>
          </a:xfrm>
          <a:prstGeom prst="rect">
            <a:avLst/>
          </a:prstGeom>
          <a:noFill/>
        </p:spPr>
        <p:txBody>
          <a:bodyPr wrap="square">
            <a:spAutoFit/>
          </a:bodyPr>
          <a:lstStyle/>
          <a:p>
            <a:r>
              <a:rPr lang="en-US" sz="1400" b="1" i="0" u="none" strike="noStrike" baseline="0" dirty="0">
                <a:latin typeface="OpenSans-Semibold"/>
              </a:rPr>
              <a:t>Figure 4.8: Form with </a:t>
            </a:r>
            <a:r>
              <a:rPr lang="en-US" sz="1400" b="1" i="0" u="none" strike="noStrike" baseline="0" dirty="0" err="1">
                <a:latin typeface="OpenSans-Semibold"/>
              </a:rPr>
              <a:t>fieldset</a:t>
            </a:r>
            <a:r>
              <a:rPr lang="en-US" sz="1400" b="1" i="0" u="none" strike="noStrike" baseline="0" dirty="0">
                <a:latin typeface="OpenSans-Semibold"/>
              </a:rPr>
              <a:t> shown in the browser</a:t>
            </a:r>
            <a:endParaRPr lang="en-US" sz="1400" b="1" dirty="0"/>
          </a:p>
        </p:txBody>
      </p:sp>
    </p:spTree>
    <p:extLst>
      <p:ext uri="{BB962C8B-B14F-4D97-AF65-F5344CB8AC3E}">
        <p14:creationId xmlns:p14="http://schemas.microsoft.com/office/powerpoint/2010/main" val="249703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The select Element</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dirty="0">
                <a:latin typeface="Lora-Regular"/>
              </a:rPr>
              <a:t>HTML provides us with the </a:t>
            </a:r>
            <a:r>
              <a:rPr lang="en-US" sz="1800" b="1" i="0" u="none" strike="noStrike" baseline="0" dirty="0">
                <a:latin typeface="Inconsolata-Bold"/>
              </a:rPr>
              <a:t>select </a:t>
            </a:r>
            <a:r>
              <a:rPr lang="en-US" sz="1800" b="0" i="0" u="none" strike="noStrike" baseline="0" dirty="0">
                <a:latin typeface="Lora-Regular"/>
              </a:rPr>
              <a:t>element for creating select boxes. These are typically used when you have a long list of options and you want the user to select only one. Some common examples include lists of countries, addresses, and year of birth. Inside the </a:t>
            </a:r>
            <a:r>
              <a:rPr lang="en-US" sz="1800" b="1" i="0" u="none" strike="noStrike" baseline="0" dirty="0">
                <a:latin typeface="Inconsolata-Bold"/>
              </a:rPr>
              <a:t>select </a:t>
            </a:r>
            <a:r>
              <a:rPr lang="en-US" sz="1800" b="0" i="0" u="none" strike="noStrike" baseline="0" dirty="0">
                <a:latin typeface="Lora-Regular"/>
              </a:rPr>
              <a:t>element, you provide a list of options inside of an </a:t>
            </a:r>
            <a:r>
              <a:rPr lang="en-US" sz="1800" b="1" i="0" u="none" strike="noStrike" baseline="0" dirty="0">
                <a:latin typeface="Inconsolata-Bold"/>
              </a:rPr>
              <a:t>option </a:t>
            </a:r>
            <a:r>
              <a:rPr lang="en-US" sz="1800" b="0" i="0" u="none" strike="noStrike" baseline="0" dirty="0">
                <a:latin typeface="Lora-Regular"/>
              </a:rPr>
              <a:t>element. The following shows an example of how this looks in HTML:</a:t>
            </a:r>
            <a:endParaRPr lang="en-US" sz="1800" dirty="0"/>
          </a:p>
        </p:txBody>
      </p:sp>
      <p:pic>
        <p:nvPicPr>
          <p:cNvPr id="5" name="Picture 4">
            <a:extLst>
              <a:ext uri="{FF2B5EF4-FFF2-40B4-BE49-F238E27FC236}">
                <a16:creationId xmlns:a16="http://schemas.microsoft.com/office/drawing/2014/main" id="{CF65E297-3B23-4BF9-9184-8B204F403EEE}"/>
              </a:ext>
            </a:extLst>
          </p:cNvPr>
          <p:cNvPicPr>
            <a:picLocks noChangeAspect="1"/>
          </p:cNvPicPr>
          <p:nvPr/>
        </p:nvPicPr>
        <p:blipFill>
          <a:blip r:embed="rId2"/>
          <a:stretch>
            <a:fillRect/>
          </a:stretch>
        </p:blipFill>
        <p:spPr>
          <a:xfrm>
            <a:off x="3286125" y="3501527"/>
            <a:ext cx="6438900" cy="3057525"/>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dirty="0">
                <a:ln>
                  <a:noFill/>
                </a:ln>
                <a:solidFill>
                  <a:prstClr val="white"/>
                </a:solidFill>
                <a:effectLst/>
                <a:uLnTx/>
                <a:uFillTx/>
                <a:latin typeface="OpenSans-Semibold"/>
                <a:ea typeface="+mj-ea"/>
                <a:cs typeface="+mj-cs"/>
              </a:rPr>
              <a:t>The select Element</a:t>
            </a:r>
            <a:endParaRPr lang="en-US" dirty="0"/>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11029615" cy="4610100"/>
          </a:xfrm>
        </p:spPr>
        <p:txBody>
          <a:bodyPr numCol="2" anchor="t">
            <a:normAutofit/>
          </a:bodyPr>
          <a:lstStyle/>
          <a:p>
            <a:pPr marL="0" indent="0">
              <a:buNone/>
            </a:pPr>
            <a:r>
              <a:rPr lang="en-US" b="0" i="0" u="none" strike="noStrike" baseline="0" dirty="0">
                <a:latin typeface="Lora-Regular"/>
              </a:rPr>
              <a:t>The following figure shows the output for the preceding code</a:t>
            </a:r>
            <a:r>
              <a:rPr lang="en-US" sz="2000" b="0" i="0" u="none" strike="noStrike" baseline="0" dirty="0">
                <a:latin typeface="Lora-Regular"/>
              </a:rPr>
              <a:t>:</a:t>
            </a:r>
          </a:p>
          <a:p>
            <a:pPr marL="0" indent="0">
              <a:buNone/>
            </a:pPr>
            <a:endParaRPr lang="en-US" sz="2000" dirty="0">
              <a:latin typeface="Lora-Regular"/>
            </a:endParaRPr>
          </a:p>
          <a:p>
            <a:pPr marL="0" indent="0">
              <a:buNone/>
            </a:pPr>
            <a:endParaRPr lang="en-US" sz="2000" dirty="0">
              <a:latin typeface="Lora-Regular"/>
            </a:endParaRPr>
          </a:p>
          <a:p>
            <a:pPr marL="0" indent="0">
              <a:buNone/>
            </a:pPr>
            <a:endParaRPr lang="en-US" sz="2000" dirty="0">
              <a:latin typeface="Lora-Regular"/>
            </a:endParaRPr>
          </a:p>
          <a:p>
            <a:pPr marL="0" indent="0">
              <a:buNone/>
            </a:pPr>
            <a:endParaRPr lang="en-US" sz="2000" dirty="0">
              <a:latin typeface="Lora-Regular"/>
            </a:endParaRPr>
          </a:p>
          <a:p>
            <a:pPr marL="0" indent="0">
              <a:buNone/>
            </a:pPr>
            <a:endParaRPr lang="en-US" sz="2000" dirty="0">
              <a:latin typeface="Lora-Regular"/>
            </a:endParaRPr>
          </a:p>
          <a:p>
            <a:pPr marL="0" indent="0">
              <a:buNone/>
            </a:pPr>
            <a:endParaRPr lang="en-US" sz="2000" dirty="0">
              <a:latin typeface="Lora-Regular"/>
            </a:endParaRPr>
          </a:p>
          <a:p>
            <a:pPr marL="0" indent="0">
              <a:buNone/>
            </a:pPr>
            <a:endParaRPr lang="en-US" sz="2000" dirty="0">
              <a:latin typeface="Lora-Regular"/>
            </a:endParaRPr>
          </a:p>
          <a:p>
            <a:pPr marL="0" indent="0">
              <a:buNone/>
            </a:pPr>
            <a:endParaRPr lang="en-US" sz="2000" dirty="0">
              <a:latin typeface="Lora-Regular"/>
            </a:endParaRPr>
          </a:p>
          <a:p>
            <a:pPr marL="0" indent="0" algn="l">
              <a:buNone/>
            </a:pPr>
            <a:r>
              <a:rPr lang="en-US" sz="1800" b="0" i="0" u="none" strike="noStrike" baseline="0" dirty="0">
                <a:latin typeface="Lora-Regular"/>
              </a:rPr>
              <a:t>By clicking on the blue arrows on the right-hand side of the select box, we will get the options displayed in the following figure:</a:t>
            </a:r>
            <a:endParaRPr lang="en-US" sz="2000" dirty="0">
              <a:latin typeface="Lora-Regular"/>
            </a:endParaRPr>
          </a:p>
        </p:txBody>
      </p:sp>
      <p:pic>
        <p:nvPicPr>
          <p:cNvPr id="6" name="Picture 5">
            <a:extLst>
              <a:ext uri="{FF2B5EF4-FFF2-40B4-BE49-F238E27FC236}">
                <a16:creationId xmlns:a16="http://schemas.microsoft.com/office/drawing/2014/main" id="{819DD40D-287E-4814-ACCB-8AE2D5F769FE}"/>
              </a:ext>
            </a:extLst>
          </p:cNvPr>
          <p:cNvPicPr>
            <a:picLocks noChangeAspect="1"/>
          </p:cNvPicPr>
          <p:nvPr/>
        </p:nvPicPr>
        <p:blipFill>
          <a:blip r:embed="rId2"/>
          <a:stretch>
            <a:fillRect/>
          </a:stretch>
        </p:blipFill>
        <p:spPr>
          <a:xfrm>
            <a:off x="1479737" y="3808723"/>
            <a:ext cx="2545976" cy="1084729"/>
          </a:xfrm>
          <a:prstGeom prst="rect">
            <a:avLst/>
          </a:prstGeom>
        </p:spPr>
      </p:pic>
      <p:sp>
        <p:nvSpPr>
          <p:cNvPr id="8" name="TextBox 7">
            <a:extLst>
              <a:ext uri="{FF2B5EF4-FFF2-40B4-BE49-F238E27FC236}">
                <a16:creationId xmlns:a16="http://schemas.microsoft.com/office/drawing/2014/main" id="{EC67915D-D453-46E2-855F-B0DAABDB92E7}"/>
              </a:ext>
            </a:extLst>
          </p:cNvPr>
          <p:cNvSpPr txBox="1"/>
          <p:nvPr/>
        </p:nvSpPr>
        <p:spPr>
          <a:xfrm>
            <a:off x="681037" y="5215846"/>
            <a:ext cx="4143375" cy="307777"/>
          </a:xfrm>
          <a:prstGeom prst="rect">
            <a:avLst/>
          </a:prstGeom>
          <a:noFill/>
        </p:spPr>
        <p:txBody>
          <a:bodyPr wrap="square">
            <a:spAutoFit/>
          </a:bodyPr>
          <a:lstStyle/>
          <a:p>
            <a:r>
              <a:rPr lang="en-US" sz="1400" b="1" i="0" u="none" strike="noStrike" baseline="0" dirty="0">
                <a:latin typeface="OpenSans-Semibold"/>
              </a:rPr>
              <a:t>Figure 4.9: Select box closed, shown in the browser</a:t>
            </a:r>
            <a:endParaRPr lang="en-US" sz="1400" b="1" dirty="0"/>
          </a:p>
        </p:txBody>
      </p:sp>
      <p:pic>
        <p:nvPicPr>
          <p:cNvPr id="10" name="Picture 9">
            <a:extLst>
              <a:ext uri="{FF2B5EF4-FFF2-40B4-BE49-F238E27FC236}">
                <a16:creationId xmlns:a16="http://schemas.microsoft.com/office/drawing/2014/main" id="{E6986633-3E05-4B93-A249-F5FF23977056}"/>
              </a:ext>
            </a:extLst>
          </p:cNvPr>
          <p:cNvPicPr>
            <a:picLocks noChangeAspect="1"/>
          </p:cNvPicPr>
          <p:nvPr/>
        </p:nvPicPr>
        <p:blipFill>
          <a:blip r:embed="rId3"/>
          <a:stretch>
            <a:fillRect/>
          </a:stretch>
        </p:blipFill>
        <p:spPr>
          <a:xfrm>
            <a:off x="7250121" y="3590048"/>
            <a:ext cx="2733675" cy="1933575"/>
          </a:xfrm>
          <a:prstGeom prst="rect">
            <a:avLst/>
          </a:prstGeom>
        </p:spPr>
      </p:pic>
      <p:sp>
        <p:nvSpPr>
          <p:cNvPr id="12" name="TextBox 11">
            <a:extLst>
              <a:ext uri="{FF2B5EF4-FFF2-40B4-BE49-F238E27FC236}">
                <a16:creationId xmlns:a16="http://schemas.microsoft.com/office/drawing/2014/main" id="{9566D0DB-BB0B-4D97-B28A-09ABAD7A06AE}"/>
              </a:ext>
            </a:extLst>
          </p:cNvPr>
          <p:cNvSpPr txBox="1"/>
          <p:nvPr/>
        </p:nvSpPr>
        <p:spPr>
          <a:xfrm>
            <a:off x="6545270" y="5823277"/>
            <a:ext cx="4143375" cy="307777"/>
          </a:xfrm>
          <a:prstGeom prst="rect">
            <a:avLst/>
          </a:prstGeom>
          <a:noFill/>
        </p:spPr>
        <p:txBody>
          <a:bodyPr wrap="square">
            <a:spAutoFit/>
          </a:bodyPr>
          <a:lstStyle/>
          <a:p>
            <a:r>
              <a:rPr lang="en-US" sz="1400" b="1" i="0" u="none" strike="noStrike" baseline="0" dirty="0">
                <a:latin typeface="OpenSans-Semibold"/>
              </a:rPr>
              <a:t>Figure 4.10: Select box open, shown in the browser</a:t>
            </a:r>
            <a:endParaRPr lang="en-US" sz="1400" b="1" dirty="0"/>
          </a:p>
        </p:txBody>
      </p:sp>
    </p:spTree>
    <p:extLst>
      <p:ext uri="{BB962C8B-B14F-4D97-AF65-F5344CB8AC3E}">
        <p14:creationId xmlns:p14="http://schemas.microsoft.com/office/powerpoint/2010/main" val="4748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dirty="0"/>
              <a:t>The button Element</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chor="ctr">
            <a:normAutofit/>
          </a:bodyPr>
          <a:lstStyle/>
          <a:p>
            <a:pPr marL="0" indent="0" algn="l">
              <a:buNone/>
            </a:pPr>
            <a:r>
              <a:rPr lang="en-US" sz="1800" b="0" i="0" u="none" strike="noStrike" baseline="0" dirty="0">
                <a:latin typeface="Lora-Regular"/>
              </a:rPr>
              <a:t>Finally, now that we have a range of form elements we can use for building web forms, we now just need to know how to submit a form. The </a:t>
            </a:r>
            <a:r>
              <a:rPr lang="en-US" sz="1800" b="1" i="0" u="none" strike="noStrike" baseline="0" dirty="0">
                <a:latin typeface="Inconsolata-Bold"/>
              </a:rPr>
              <a:t>button </a:t>
            </a:r>
            <a:r>
              <a:rPr lang="en-US" sz="1800" b="0" i="0" u="none" strike="noStrike" baseline="0" dirty="0">
                <a:latin typeface="Lora-Regular"/>
              </a:rPr>
              <a:t>element requires a </a:t>
            </a:r>
            <a:r>
              <a:rPr lang="en-US" sz="1800" b="1" i="0" u="none" strike="noStrike" baseline="0" dirty="0">
                <a:latin typeface="Inconsolata-Bold"/>
              </a:rPr>
              <a:t>type </a:t>
            </a:r>
            <a:r>
              <a:rPr lang="en-US" sz="1800" b="0" i="0" u="none" strike="noStrike" baseline="0" dirty="0">
                <a:latin typeface="Lora-Regular"/>
              </a:rPr>
              <a:t>attribute that can have three different values. Firstly, the </a:t>
            </a:r>
            <a:r>
              <a:rPr lang="en-US" sz="1800" b="1" i="0" u="none" strike="noStrike" baseline="0" dirty="0">
                <a:latin typeface="Inconsolata-Bold"/>
              </a:rPr>
              <a:t>button </a:t>
            </a:r>
            <a:r>
              <a:rPr lang="en-US" sz="1800" b="0" i="0" u="none" strike="noStrike" baseline="0" dirty="0">
                <a:latin typeface="Lora-Regular"/>
              </a:rPr>
              <a:t>value, which has no default behavior; the </a:t>
            </a:r>
            <a:r>
              <a:rPr lang="en-US" sz="1800" b="1" i="0" u="none" strike="noStrike" baseline="0" dirty="0">
                <a:latin typeface="Inconsolata-Bold"/>
              </a:rPr>
              <a:t>"reset" </a:t>
            </a:r>
            <a:r>
              <a:rPr lang="en-US" sz="1800" b="0" i="0" u="none" strike="noStrike" baseline="0" dirty="0">
                <a:latin typeface="Lora-Regular"/>
              </a:rPr>
              <a:t>value, which, once clicked, will reset all form values; and finally, the </a:t>
            </a:r>
            <a:r>
              <a:rPr lang="en-US" sz="1800" b="1" i="0" u="none" strike="noStrike" baseline="0" dirty="0">
                <a:latin typeface="Inconsolata-Bold"/>
              </a:rPr>
              <a:t>"submit" </a:t>
            </a:r>
            <a:r>
              <a:rPr lang="en-US" sz="1800" b="0" i="0" u="none" strike="noStrike" baseline="0" dirty="0">
                <a:latin typeface="Lora-Regular"/>
              </a:rPr>
              <a:t>value, which will submit the form once clicked. For this, we use the </a:t>
            </a:r>
            <a:r>
              <a:rPr lang="en-US" sz="1800" b="1" i="0" u="none" strike="noStrike" baseline="0" dirty="0">
                <a:latin typeface="Inconsolata-Bold"/>
              </a:rPr>
              <a:t>button </a:t>
            </a:r>
            <a:r>
              <a:rPr lang="en-US" sz="1800" b="0" i="0" u="none" strike="noStrike" baseline="0" dirty="0">
                <a:latin typeface="Lora-Regular"/>
              </a:rPr>
              <a:t>element and give a value of </a:t>
            </a:r>
            <a:r>
              <a:rPr lang="en-US" sz="1800" b="1" i="0" u="none" strike="noStrike" baseline="0" dirty="0">
                <a:latin typeface="Inconsolata-Bold"/>
              </a:rPr>
              <a:t>"submit" </a:t>
            </a:r>
            <a:r>
              <a:rPr lang="en-US" sz="1800" b="0" i="0" u="none" strike="noStrike" baseline="0" dirty="0">
                <a:latin typeface="Lora-Regular"/>
              </a:rPr>
              <a:t>in the </a:t>
            </a:r>
            <a:r>
              <a:rPr lang="en-US" sz="1800" b="1" i="0" u="none" strike="noStrike" baseline="0" dirty="0">
                <a:latin typeface="Inconsolata-Bold"/>
              </a:rPr>
              <a:t>type </a:t>
            </a:r>
            <a:r>
              <a:rPr lang="en-US" sz="1800" b="0" i="0" u="none" strike="noStrike" baseline="0" dirty="0">
                <a:latin typeface="Lora-Regular"/>
              </a:rPr>
              <a:t>attribute:</a:t>
            </a:r>
          </a:p>
          <a:p>
            <a:pPr marL="0" indent="0" algn="l">
              <a:buNone/>
            </a:pPr>
            <a:endParaRPr lang="en-US" sz="1800" b="0" i="0" u="none" strike="noStrike" baseline="0" dirty="0">
              <a:latin typeface="Lora-Regular"/>
            </a:endParaRPr>
          </a:p>
          <a:p>
            <a:pPr marL="0" indent="0" algn="l">
              <a:buNone/>
            </a:pPr>
            <a:endParaRPr lang="en-US" dirty="0">
              <a:latin typeface="Lora-Regular"/>
            </a:endParaRPr>
          </a:p>
          <a:p>
            <a:pPr marL="0" indent="0" algn="l">
              <a:buNone/>
            </a:pPr>
            <a:endParaRPr lang="en-US" dirty="0"/>
          </a:p>
        </p:txBody>
      </p:sp>
      <p:pic>
        <p:nvPicPr>
          <p:cNvPr id="5" name="Picture 4">
            <a:extLst>
              <a:ext uri="{FF2B5EF4-FFF2-40B4-BE49-F238E27FC236}">
                <a16:creationId xmlns:a16="http://schemas.microsoft.com/office/drawing/2014/main" id="{CF068611-4A85-415E-B019-2964CF8B7856}"/>
              </a:ext>
            </a:extLst>
          </p:cNvPr>
          <p:cNvPicPr>
            <a:picLocks noChangeAspect="1"/>
          </p:cNvPicPr>
          <p:nvPr/>
        </p:nvPicPr>
        <p:blipFill>
          <a:blip r:embed="rId2"/>
          <a:stretch>
            <a:fillRect/>
          </a:stretch>
        </p:blipFill>
        <p:spPr>
          <a:xfrm>
            <a:off x="2724149" y="5057775"/>
            <a:ext cx="6743700" cy="419100"/>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lnSpcReduction="10000"/>
          </a:bodyPr>
          <a:lstStyle/>
          <a:p>
            <a:pPr marL="0" indent="0" algn="l">
              <a:buNone/>
            </a:pPr>
            <a:r>
              <a:rPr lang="en-US" sz="1800" b="0" i="0" u="none" strike="noStrike" baseline="0" dirty="0">
                <a:latin typeface="Lora-Regular"/>
              </a:rPr>
              <a:t>In the previous chapters, we studied how to build web pages that contain static </a:t>
            </a:r>
            <a:r>
              <a:rPr lang="en-US" sz="1800" b="0" i="0" u="none" strike="noStrike" baseline="0" dirty="0" err="1">
                <a:latin typeface="Lora-Regular"/>
              </a:rPr>
              <a:t>textbased</a:t>
            </a:r>
            <a:r>
              <a:rPr lang="en-US" sz="1800" b="0" i="0" u="none" strike="noStrike" baseline="0" dirty="0">
                <a:latin typeface="Lora-Regular"/>
              </a:rPr>
              <a:t> content. From this chapter onward, we will learn how to make web pages much more interesting, starting with forms.</a:t>
            </a:r>
          </a:p>
          <a:p>
            <a:pPr marL="0" indent="0" algn="l">
              <a:buNone/>
            </a:pPr>
            <a:r>
              <a:rPr lang="en-US" sz="1800" b="0" i="0" u="none" strike="noStrike" baseline="0" dirty="0">
                <a:latin typeface="Lora-Regular"/>
              </a:rPr>
              <a:t>Forms allow users to actually interact with a website. They enable users to sign up for services, order products online, and so on. Forms are arguably one of the most crucial aspects of business websites, as without forms no transactions can take place online. Businesses require online forms to capture user details when creating new user accounts, for instance, to allow users to select flight details when booking a holiday online. Without forms, many online businesses would not be able to function. With this in mind, developing complex forms is an essential skill to add to your toolbelt as a web developer.</a:t>
            </a:r>
          </a:p>
          <a:p>
            <a:pPr marL="0" indent="0" algn="l">
              <a:buNone/>
            </a:pPr>
            <a:r>
              <a:rPr lang="en-US" sz="1800" b="0" i="0" u="none" strike="noStrike" baseline="0" dirty="0">
                <a:latin typeface="Lora-Regular"/>
              </a:rPr>
              <a:t>In this chapter, we will take a look at the most common elements that are used to build forms with HTML. These HTML elements include text inputs, radio buttons, checkboxes, text areas, submit buttons, and so on. Once we've gained an understanding of the most commonly used form elements, we will look at styling concerns. This will include techniques to make our form elements look visually appealing to a wide range of users. We will put all of this into practice by building different online forms.</a:t>
            </a:r>
            <a:endParaRPr lang="en-US" dirty="0"/>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dirty="0">
                <a:latin typeface="Lora-Regular"/>
              </a:rPr>
              <a:t>In this exercise, we will write the HTML to create a simple web form. Our aim will be to produce the following web form:</a:t>
            </a:r>
            <a:endParaRPr lang="en-US" dirty="0"/>
          </a:p>
        </p:txBody>
      </p:sp>
      <p:pic>
        <p:nvPicPr>
          <p:cNvPr id="5" name="Picture 4">
            <a:extLst>
              <a:ext uri="{FF2B5EF4-FFF2-40B4-BE49-F238E27FC236}">
                <a16:creationId xmlns:a16="http://schemas.microsoft.com/office/drawing/2014/main" id="{62DF74FE-73DE-47F4-B3A5-E85419533E32}"/>
              </a:ext>
            </a:extLst>
          </p:cNvPr>
          <p:cNvPicPr>
            <a:picLocks noChangeAspect="1"/>
          </p:cNvPicPr>
          <p:nvPr/>
        </p:nvPicPr>
        <p:blipFill>
          <a:blip r:embed="rId2"/>
          <a:stretch>
            <a:fillRect/>
          </a:stretch>
        </p:blipFill>
        <p:spPr>
          <a:xfrm>
            <a:off x="4589928" y="2689673"/>
            <a:ext cx="3012141" cy="3565429"/>
          </a:xfrm>
          <a:prstGeom prst="rect">
            <a:avLst/>
          </a:prstGeom>
        </p:spPr>
      </p:pic>
      <p:sp>
        <p:nvSpPr>
          <p:cNvPr id="7" name="TextBox 6">
            <a:extLst>
              <a:ext uri="{FF2B5EF4-FFF2-40B4-BE49-F238E27FC236}">
                <a16:creationId xmlns:a16="http://schemas.microsoft.com/office/drawing/2014/main" id="{54E2EB64-AA41-4420-94B7-3B214A6274F0}"/>
              </a:ext>
            </a:extLst>
          </p:cNvPr>
          <p:cNvSpPr txBox="1"/>
          <p:nvPr/>
        </p:nvSpPr>
        <p:spPr>
          <a:xfrm>
            <a:off x="4086225" y="6435349"/>
            <a:ext cx="4248150" cy="307777"/>
          </a:xfrm>
          <a:prstGeom prst="rect">
            <a:avLst/>
          </a:prstGeom>
          <a:noFill/>
        </p:spPr>
        <p:txBody>
          <a:bodyPr wrap="square">
            <a:spAutoFit/>
          </a:bodyPr>
          <a:lstStyle/>
          <a:p>
            <a:r>
              <a:rPr lang="en-US" sz="1400" b="1" i="0" u="none" strike="noStrike" baseline="0" dirty="0">
                <a:latin typeface="OpenSans-Semibold"/>
              </a:rPr>
              <a:t>Figure 4.11: A simple web form shown in the browser</a:t>
            </a:r>
            <a:endParaRPr lang="en-US" sz="1400" b="1" dirty="0"/>
          </a:p>
        </p:txBody>
      </p:sp>
    </p:spTree>
    <p:extLst>
      <p:ext uri="{BB962C8B-B14F-4D97-AF65-F5344CB8AC3E}">
        <p14:creationId xmlns:p14="http://schemas.microsoft.com/office/powerpoint/2010/main" val="138436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dirty="0">
                <a:latin typeface="Lora-Regular"/>
              </a:rPr>
              <a:t>Let's complete the exercise with the following steps:</a:t>
            </a:r>
          </a:p>
          <a:p>
            <a:pPr marL="324000" lvl="1" indent="0">
              <a:buNone/>
            </a:pPr>
            <a:r>
              <a:rPr lang="en-US" sz="1800" b="0" i="0" u="none" strike="noStrike" baseline="0" dirty="0">
                <a:latin typeface="Lora-Regular"/>
              </a:rPr>
              <a:t>1. First, start by creating a new file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called </a:t>
            </a:r>
            <a:r>
              <a:rPr lang="en-US" sz="1800" b="1" i="0" u="none" strike="noStrike" baseline="0" dirty="0">
                <a:latin typeface="Inconsolata-Bold"/>
              </a:rPr>
              <a:t>simple-form.html </a:t>
            </a:r>
            <a:r>
              <a:rPr lang="en-US" sz="1800" b="0" i="0" u="none" strike="noStrike" baseline="0" dirty="0">
                <a:latin typeface="Lora-Regular"/>
              </a:rPr>
              <a:t>and use the following code as your starting point:</a:t>
            </a:r>
            <a:endParaRPr lang="en-US" sz="1800" dirty="0"/>
          </a:p>
        </p:txBody>
      </p:sp>
      <p:pic>
        <p:nvPicPr>
          <p:cNvPr id="6" name="Picture 5">
            <a:extLst>
              <a:ext uri="{FF2B5EF4-FFF2-40B4-BE49-F238E27FC236}">
                <a16:creationId xmlns:a16="http://schemas.microsoft.com/office/drawing/2014/main" id="{99F2CF4D-FCA5-4CB9-AE2E-4F591500E682}"/>
              </a:ext>
            </a:extLst>
          </p:cNvPr>
          <p:cNvPicPr>
            <a:picLocks noChangeAspect="1"/>
          </p:cNvPicPr>
          <p:nvPr/>
        </p:nvPicPr>
        <p:blipFill>
          <a:blip r:embed="rId2"/>
          <a:stretch>
            <a:fillRect/>
          </a:stretch>
        </p:blipFill>
        <p:spPr>
          <a:xfrm>
            <a:off x="2624136" y="3398806"/>
            <a:ext cx="6943726" cy="3133969"/>
          </a:xfrm>
          <a:prstGeom prst="rect">
            <a:avLst/>
          </a:prstGeom>
        </p:spPr>
      </p:pic>
    </p:spTree>
    <p:extLst>
      <p:ext uri="{BB962C8B-B14F-4D97-AF65-F5344CB8AC3E}">
        <p14:creationId xmlns:p14="http://schemas.microsoft.com/office/powerpoint/2010/main" val="256120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dirty="0">
                <a:latin typeface="Lora-Regular"/>
              </a:rPr>
              <a:t>2. First, we will add the HTML for the </a:t>
            </a:r>
            <a:r>
              <a:rPr lang="en-US" sz="1800" b="1" i="0" u="none" strike="noStrike" baseline="0" dirty="0">
                <a:latin typeface="Inconsolata-Bold"/>
              </a:rPr>
              <a:t>title </a:t>
            </a:r>
            <a:r>
              <a:rPr lang="en-US" sz="1800" b="0" i="0" u="none" strike="noStrike" baseline="0" dirty="0">
                <a:latin typeface="Lora-Regular"/>
              </a:rPr>
              <a:t>and </a:t>
            </a:r>
            <a:r>
              <a:rPr lang="en-US" sz="1800" b="1" i="0" u="none" strike="noStrike" baseline="0" dirty="0">
                <a:latin typeface="Inconsolata-Bold"/>
              </a:rPr>
              <a:t>first name </a:t>
            </a:r>
            <a:r>
              <a:rPr lang="en-US" sz="1800" b="0" i="0" u="none" strike="noStrike" baseline="0" dirty="0">
                <a:latin typeface="Lora-Regular"/>
              </a:rPr>
              <a:t>fields between the opening and closing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elements:</a:t>
            </a:r>
            <a:endParaRPr lang="en-US" sz="1800" dirty="0"/>
          </a:p>
        </p:txBody>
      </p:sp>
      <p:pic>
        <p:nvPicPr>
          <p:cNvPr id="5" name="Picture 4">
            <a:extLst>
              <a:ext uri="{FF2B5EF4-FFF2-40B4-BE49-F238E27FC236}">
                <a16:creationId xmlns:a16="http://schemas.microsoft.com/office/drawing/2014/main" id="{423EA9D7-5141-4E6F-9266-5780D416AEAC}"/>
              </a:ext>
            </a:extLst>
          </p:cNvPr>
          <p:cNvPicPr>
            <a:picLocks noChangeAspect="1"/>
          </p:cNvPicPr>
          <p:nvPr/>
        </p:nvPicPr>
        <p:blipFill>
          <a:blip r:embed="rId2"/>
          <a:stretch>
            <a:fillRect/>
          </a:stretch>
        </p:blipFill>
        <p:spPr>
          <a:xfrm>
            <a:off x="2405062" y="2824162"/>
            <a:ext cx="7877175" cy="3819525"/>
          </a:xfrm>
          <a:prstGeom prst="rect">
            <a:avLst/>
          </a:prstGeom>
        </p:spPr>
      </p:pic>
    </p:spTree>
    <p:extLst>
      <p:ext uri="{BB962C8B-B14F-4D97-AF65-F5344CB8AC3E}">
        <p14:creationId xmlns:p14="http://schemas.microsoft.com/office/powerpoint/2010/main" val="249266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dirty="0">
                <a:latin typeface="Lora-Regular"/>
              </a:rPr>
              <a:t>3. Next, we will add the HTML for the </a:t>
            </a:r>
            <a:r>
              <a:rPr lang="en-US" sz="1800" b="1" i="0" u="none" strike="noStrike" baseline="0" dirty="0">
                <a:latin typeface="Inconsolata-Bold"/>
              </a:rPr>
              <a:t>last name </a:t>
            </a:r>
            <a:r>
              <a:rPr lang="en-US" sz="1800" b="0" i="0" u="none" strike="noStrike" baseline="0" dirty="0">
                <a:latin typeface="Lora-Regular"/>
              </a:rPr>
              <a:t>field. We will add this after the closing </a:t>
            </a:r>
            <a:r>
              <a:rPr lang="en-US" sz="1800" b="1" i="0" u="none" strike="noStrike" baseline="0" dirty="0">
                <a:latin typeface="Inconsolata-Bold"/>
              </a:rPr>
              <a:t>div </a:t>
            </a:r>
            <a:r>
              <a:rPr lang="en-US" sz="1800" b="0" i="0" u="none" strike="noStrike" baseline="0" dirty="0">
                <a:latin typeface="Lora-Regular"/>
              </a:rPr>
              <a:t>element, which wraps the HTML for the </a:t>
            </a:r>
            <a:r>
              <a:rPr lang="en-US" sz="1800" b="1" i="0" u="none" strike="noStrike" baseline="0" dirty="0">
                <a:latin typeface="Inconsolata-Bold"/>
              </a:rPr>
              <a:t>first name </a:t>
            </a:r>
            <a:r>
              <a:rPr lang="en-US" sz="1800" b="0" i="0" u="none" strike="noStrike" baseline="0" dirty="0">
                <a:latin typeface="Lora-Regular"/>
              </a:rPr>
              <a:t>field:</a:t>
            </a:r>
            <a:endParaRPr lang="en-US" sz="1800" dirty="0"/>
          </a:p>
        </p:txBody>
      </p:sp>
      <p:pic>
        <p:nvPicPr>
          <p:cNvPr id="5" name="Picture 4">
            <a:extLst>
              <a:ext uri="{FF2B5EF4-FFF2-40B4-BE49-F238E27FC236}">
                <a16:creationId xmlns:a16="http://schemas.microsoft.com/office/drawing/2014/main" id="{7C56E212-49F9-4E8E-B810-53C5487099EA}"/>
              </a:ext>
            </a:extLst>
          </p:cNvPr>
          <p:cNvPicPr>
            <a:picLocks noChangeAspect="1"/>
          </p:cNvPicPr>
          <p:nvPr/>
        </p:nvPicPr>
        <p:blipFill>
          <a:blip r:embed="rId2"/>
          <a:stretch>
            <a:fillRect/>
          </a:stretch>
        </p:blipFill>
        <p:spPr>
          <a:xfrm>
            <a:off x="1741779" y="3128683"/>
            <a:ext cx="8708441" cy="2568388"/>
          </a:xfrm>
          <a:prstGeom prst="rect">
            <a:avLst/>
          </a:prstGeom>
        </p:spPr>
      </p:pic>
    </p:spTree>
    <p:extLst>
      <p:ext uri="{BB962C8B-B14F-4D97-AF65-F5344CB8AC3E}">
        <p14:creationId xmlns:p14="http://schemas.microsoft.com/office/powerpoint/2010/main" val="130184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dirty="0">
                <a:latin typeface="Lora-Regular"/>
              </a:rPr>
              <a:t>4. Now we will add the HTML for the </a:t>
            </a:r>
            <a:r>
              <a:rPr lang="en-US" sz="1800" b="1" i="0" u="none" strike="noStrike" baseline="0" dirty="0">
                <a:latin typeface="Inconsolata-Bold"/>
              </a:rPr>
              <a:t>message </a:t>
            </a:r>
            <a:r>
              <a:rPr lang="en-US" sz="1800" b="0" i="0" u="none" strike="noStrike" baseline="0" dirty="0">
                <a:latin typeface="Lora-Regular"/>
              </a:rPr>
              <a:t>field. Notice how this will be a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 instead of an </a:t>
            </a:r>
            <a:r>
              <a:rPr lang="en-US" sz="1800" b="1" i="0" u="none" strike="noStrike" baseline="0" dirty="0">
                <a:latin typeface="Inconsolata-Bold"/>
              </a:rPr>
              <a:t>input </a:t>
            </a:r>
            <a:r>
              <a:rPr lang="en-US" sz="1800" b="0" i="0" u="none" strike="noStrike" baseline="0" dirty="0">
                <a:latin typeface="Lora-Regular"/>
              </a:rPr>
              <a:t>element to allow the user to enter more than one line of text:</a:t>
            </a:r>
            <a:endParaRPr lang="en-US" sz="1800" dirty="0"/>
          </a:p>
        </p:txBody>
      </p:sp>
      <p:pic>
        <p:nvPicPr>
          <p:cNvPr id="5" name="Picture 4">
            <a:extLst>
              <a:ext uri="{FF2B5EF4-FFF2-40B4-BE49-F238E27FC236}">
                <a16:creationId xmlns:a16="http://schemas.microsoft.com/office/drawing/2014/main" id="{84CB41AF-70A7-450F-9795-9E3A44F3CD52}"/>
              </a:ext>
            </a:extLst>
          </p:cNvPr>
          <p:cNvPicPr>
            <a:picLocks noChangeAspect="1"/>
          </p:cNvPicPr>
          <p:nvPr/>
        </p:nvPicPr>
        <p:blipFill>
          <a:blip r:embed="rId2"/>
          <a:stretch>
            <a:fillRect/>
          </a:stretch>
        </p:blipFill>
        <p:spPr>
          <a:xfrm>
            <a:off x="2162174" y="3069744"/>
            <a:ext cx="7867650" cy="3086100"/>
          </a:xfrm>
          <a:prstGeom prst="rect">
            <a:avLst/>
          </a:prstGeom>
        </p:spPr>
      </p:pic>
    </p:spTree>
    <p:extLst>
      <p:ext uri="{BB962C8B-B14F-4D97-AF65-F5344CB8AC3E}">
        <p14:creationId xmlns:p14="http://schemas.microsoft.com/office/powerpoint/2010/main" val="424638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dirty="0">
                <a:latin typeface="Lora-Regular"/>
              </a:rPr>
              <a:t>5. Finally, we need to add the </a:t>
            </a:r>
            <a:r>
              <a:rPr lang="en-US" sz="1800" b="1" i="0" u="none" strike="noStrike" baseline="0" dirty="0">
                <a:latin typeface="Inconsolata-Bold"/>
              </a:rPr>
              <a:t>submit </a:t>
            </a:r>
            <a:r>
              <a:rPr lang="en-US" sz="1800" b="0" i="0" u="none" strike="noStrike" baseline="0" dirty="0">
                <a:latin typeface="Lora-Regular"/>
              </a:rPr>
              <a:t>button as follows:</a:t>
            </a:r>
            <a:endParaRPr lang="en-US" sz="1800" dirty="0"/>
          </a:p>
        </p:txBody>
      </p:sp>
      <p:pic>
        <p:nvPicPr>
          <p:cNvPr id="6" name="Picture 5">
            <a:extLst>
              <a:ext uri="{FF2B5EF4-FFF2-40B4-BE49-F238E27FC236}">
                <a16:creationId xmlns:a16="http://schemas.microsoft.com/office/drawing/2014/main" id="{29650744-FFCC-4509-A381-5CEF1A3089A2}"/>
              </a:ext>
            </a:extLst>
          </p:cNvPr>
          <p:cNvPicPr>
            <a:picLocks noChangeAspect="1"/>
          </p:cNvPicPr>
          <p:nvPr/>
        </p:nvPicPr>
        <p:blipFill>
          <a:blip r:embed="rId2"/>
          <a:stretch>
            <a:fillRect/>
          </a:stretch>
        </p:blipFill>
        <p:spPr>
          <a:xfrm>
            <a:off x="2176461" y="2831619"/>
            <a:ext cx="7839075" cy="3295650"/>
          </a:xfrm>
          <a:prstGeom prst="rect">
            <a:avLst/>
          </a:prstGeom>
        </p:spPr>
      </p:pic>
    </p:spTree>
    <p:extLst>
      <p:ext uri="{BB962C8B-B14F-4D97-AF65-F5344CB8AC3E}">
        <p14:creationId xmlns:p14="http://schemas.microsoft.com/office/powerpoint/2010/main" val="3129246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3" y="2076450"/>
            <a:ext cx="6429208" cy="4456325"/>
          </a:xfrm>
        </p:spPr>
        <p:txBody>
          <a:bodyPr anchor="ctr">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0" i="0" u="none" strike="noStrike" baseline="0" dirty="0">
                <a:latin typeface="Lora-Regular"/>
              </a:rPr>
              <a:t>, 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form in your browser.</a:t>
            </a:r>
          </a:p>
          <a:p>
            <a:pPr marL="0" indent="0" algn="l">
              <a:buNone/>
            </a:pPr>
            <a:r>
              <a:rPr lang="en-US" sz="1800" b="0" i="0" u="none" strike="noStrike" baseline="0" dirty="0">
                <a:latin typeface="Lora-Regular"/>
              </a:rPr>
              <a:t>You should now have a form that looks like the following figure: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r>
              <a:rPr lang="en-US" sz="1800" b="0" i="0" u="none" strike="noStrike" baseline="0" dirty="0">
                <a:latin typeface="Lora-Regular"/>
              </a:rPr>
              <a:t>Now that we have become acquainted with the most commonly used HTML form elements, we will now look at how to style them.</a:t>
            </a:r>
            <a:endParaRPr lang="en-US" sz="1800" dirty="0"/>
          </a:p>
        </p:txBody>
      </p:sp>
      <p:pic>
        <p:nvPicPr>
          <p:cNvPr id="5" name="Picture 4">
            <a:extLst>
              <a:ext uri="{FF2B5EF4-FFF2-40B4-BE49-F238E27FC236}">
                <a16:creationId xmlns:a16="http://schemas.microsoft.com/office/drawing/2014/main" id="{EE560629-59F1-4049-B8F6-50F53184F617}"/>
              </a:ext>
            </a:extLst>
          </p:cNvPr>
          <p:cNvPicPr>
            <a:picLocks noChangeAspect="1"/>
          </p:cNvPicPr>
          <p:nvPr/>
        </p:nvPicPr>
        <p:blipFill>
          <a:blip r:embed="rId2"/>
          <a:stretch>
            <a:fillRect/>
          </a:stretch>
        </p:blipFill>
        <p:spPr>
          <a:xfrm>
            <a:off x="7874934" y="2076450"/>
            <a:ext cx="3355041" cy="4135088"/>
          </a:xfrm>
          <a:prstGeom prst="rect">
            <a:avLst/>
          </a:prstGeom>
        </p:spPr>
      </p:pic>
      <p:sp>
        <p:nvSpPr>
          <p:cNvPr id="8" name="TextBox 7">
            <a:extLst>
              <a:ext uri="{FF2B5EF4-FFF2-40B4-BE49-F238E27FC236}">
                <a16:creationId xmlns:a16="http://schemas.microsoft.com/office/drawing/2014/main" id="{0DA1EF88-6EF2-4855-A058-C0C61CA5B90A}"/>
              </a:ext>
            </a:extLst>
          </p:cNvPr>
          <p:cNvSpPr txBox="1"/>
          <p:nvPr/>
        </p:nvSpPr>
        <p:spPr>
          <a:xfrm>
            <a:off x="7571253" y="6264255"/>
            <a:ext cx="3962401" cy="307777"/>
          </a:xfrm>
          <a:prstGeom prst="rect">
            <a:avLst/>
          </a:prstGeom>
          <a:noFill/>
        </p:spPr>
        <p:txBody>
          <a:bodyPr wrap="square">
            <a:spAutoFit/>
          </a:bodyPr>
          <a:lstStyle/>
          <a:p>
            <a:r>
              <a:rPr lang="en-US" sz="1400" b="1" i="0" u="none" strike="noStrike" baseline="0" dirty="0">
                <a:latin typeface="OpenSans-Semibold"/>
              </a:rPr>
              <a:t>Figure 4.12: Submit button shown in the browser</a:t>
            </a:r>
            <a:endParaRPr lang="en-US" sz="1400" b="1" dirty="0"/>
          </a:p>
        </p:txBody>
      </p:sp>
    </p:spTree>
    <p:extLst>
      <p:ext uri="{BB962C8B-B14F-4D97-AF65-F5344CB8AC3E}">
        <p14:creationId xmlns:p14="http://schemas.microsoft.com/office/powerpoint/2010/main" val="285428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dirty="0"/>
              <a:t>Styling Form Elements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306029"/>
          </a:xfrm>
        </p:spPr>
        <p:txBody>
          <a:bodyPr>
            <a:normAutofit/>
          </a:bodyPr>
          <a:lstStyle/>
          <a:p>
            <a:pPr marL="0" indent="0" algn="l">
              <a:buNone/>
            </a:pPr>
            <a:r>
              <a:rPr lang="en-US" sz="1800" b="0" i="0" u="none" strike="noStrike" baseline="0" dirty="0">
                <a:latin typeface="Lora-Regular"/>
              </a:rPr>
              <a:t>In the examples in the previous section, the forms do not look very visually appealing by default, but luckily, we have the ability to improve the look and feel of our forms using CSS.</a:t>
            </a:r>
          </a:p>
          <a:p>
            <a:pPr marL="0" indent="0" algn="l">
              <a:buNone/>
            </a:pPr>
            <a:r>
              <a:rPr lang="en-US" sz="1800" b="0" i="0" u="none" strike="noStrike" baseline="0" dirty="0">
                <a:latin typeface="Lora-Regular"/>
              </a:rPr>
              <a:t>In this section, we will look at styling the following:</a:t>
            </a:r>
          </a:p>
          <a:p>
            <a:pPr marL="879750" lvl="2" indent="-285750">
              <a:buFont typeface="Arial" panose="020B0604020202020204" pitchFamily="34" charset="0"/>
              <a:buChar char="•"/>
            </a:pPr>
            <a:r>
              <a:rPr lang="en-US" sz="1800" b="0" i="0" u="none" strike="noStrike" baseline="0" dirty="0">
                <a:latin typeface="Lora-Regular"/>
              </a:rPr>
              <a:t>Textbox</a:t>
            </a:r>
          </a:p>
          <a:p>
            <a:pPr marL="879750" lvl="2" indent="-285750">
              <a:buFont typeface="Arial" panose="020B0604020202020204" pitchFamily="34" charset="0"/>
              <a:buChar char="•"/>
            </a:pPr>
            <a:r>
              <a:rPr lang="en-US" sz="1800" b="0" i="0" u="none" strike="noStrike" baseline="0" dirty="0" err="1">
                <a:latin typeface="Lora-Regular"/>
              </a:rPr>
              <a:t>Textarea</a:t>
            </a:r>
            <a:endParaRPr lang="en-US" sz="1800" b="0" i="0" u="none" strike="noStrike" baseline="0" dirty="0">
              <a:latin typeface="Lora-Regular"/>
            </a:endParaRPr>
          </a:p>
          <a:p>
            <a:pPr marL="879750" lvl="2" indent="-285750">
              <a:buFont typeface="Arial" panose="020B0604020202020204" pitchFamily="34" charset="0"/>
              <a:buChar char="•"/>
            </a:pPr>
            <a:r>
              <a:rPr lang="en-US" sz="1800" b="0" i="0" u="none" strike="noStrike" baseline="0" dirty="0">
                <a:latin typeface="Lora-Regular"/>
              </a:rPr>
              <a:t>Label</a:t>
            </a:r>
          </a:p>
          <a:p>
            <a:pPr marL="879750" lvl="2" indent="-285750">
              <a:buFont typeface="Arial" panose="020B0604020202020204" pitchFamily="34" charset="0"/>
              <a:buChar char="•"/>
            </a:pPr>
            <a:r>
              <a:rPr lang="en-US" sz="1800" b="0" i="0" u="none" strike="noStrike" baseline="0" dirty="0">
                <a:latin typeface="Lora-Regular"/>
              </a:rPr>
              <a:t>Button</a:t>
            </a:r>
          </a:p>
          <a:p>
            <a:pPr marL="879750" lvl="2" indent="-285750">
              <a:buFont typeface="Arial" panose="020B0604020202020204" pitchFamily="34" charset="0"/>
              <a:buChar char="•"/>
            </a:pPr>
            <a:r>
              <a:rPr lang="en-US" sz="1800" b="0" i="0" u="none" strike="noStrike" baseline="0" dirty="0">
                <a:latin typeface="Lora-Regular"/>
              </a:rPr>
              <a:t>Select box</a:t>
            </a:r>
          </a:p>
          <a:p>
            <a:pPr marL="879750" lvl="2" indent="-285750">
              <a:buFont typeface="Arial" panose="020B0604020202020204" pitchFamily="34" charset="0"/>
              <a:buChar char="•"/>
            </a:pPr>
            <a:r>
              <a:rPr lang="en-US" sz="1800" b="0" i="0" u="none" strike="noStrike" baseline="0" dirty="0">
                <a:latin typeface="Lora-Regular"/>
              </a:rPr>
              <a:t>Validation styling</a:t>
            </a:r>
            <a:endParaRPr lang="en-US" sz="1800" dirty="0"/>
          </a:p>
        </p:txBody>
      </p:sp>
    </p:spTree>
    <p:extLst>
      <p:ext uri="{BB962C8B-B14F-4D97-AF65-F5344CB8AC3E}">
        <p14:creationId xmlns:p14="http://schemas.microsoft.com/office/powerpoint/2010/main" val="2248868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Label, Textbox, and </a:t>
            </a:r>
            <a:r>
              <a:rPr lang="en-US" dirty="0" err="1"/>
              <a:t>Textarea</a:t>
            </a:r>
            <a:endParaRPr lang="en-US" dirty="0"/>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1925971"/>
            <a:ext cx="11029616" cy="4770663"/>
          </a:xfrm>
        </p:spPr>
        <p:txBody>
          <a:bodyPr numCol="1" anchor="ctr">
            <a:normAutofit/>
          </a:bodyPr>
          <a:lstStyle/>
          <a:p>
            <a:pPr marL="0" indent="0" algn="l">
              <a:buNone/>
            </a:pPr>
            <a:r>
              <a:rPr lang="en-US" sz="1800" b="0" i="0" u="none" strike="noStrike" baseline="0" dirty="0">
                <a:latin typeface="Lora-Regular"/>
              </a:rPr>
              <a:t>The first form elements we will look at styling are the </a:t>
            </a:r>
            <a:r>
              <a:rPr lang="en-US" sz="1800" b="1" i="0" u="none" strike="noStrike" baseline="0" dirty="0">
                <a:latin typeface="Inconsolata-Bold"/>
              </a:rPr>
              <a:t>label</a:t>
            </a:r>
            <a:r>
              <a:rPr lang="en-US" sz="1800" b="0" i="0" u="none" strike="noStrike" baseline="0" dirty="0">
                <a:latin typeface="Lora-Regular"/>
              </a:rPr>
              <a:t>, textboxes, and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elements. These are probably the most common form elements and it is very straightforward to improve the look and feel of these elements with minimal code. </a:t>
            </a:r>
          </a:p>
          <a:p>
            <a:pPr marL="0" indent="0" algn="l">
              <a:buNone/>
            </a:pPr>
            <a:r>
              <a:rPr lang="en-US" sz="1800" b="0" i="0" u="none" strike="noStrike" baseline="0" dirty="0">
                <a:latin typeface="Lora-Regular"/>
              </a:rPr>
              <a:t>To style labels, you will typically just adjust the font you use and the size of the text. It is common to have the </a:t>
            </a:r>
            <a:r>
              <a:rPr lang="en-US" sz="1800" b="1" i="0" u="none" strike="noStrike" baseline="0" dirty="0">
                <a:latin typeface="Inconsolata-Bold"/>
              </a:rPr>
              <a:t>label </a:t>
            </a:r>
            <a:r>
              <a:rPr lang="en-US" sz="1800" b="0" i="0" u="none" strike="noStrike" baseline="0" dirty="0">
                <a:latin typeface="Lora-Regular"/>
              </a:rPr>
              <a:t>element sit either on top of its associated form element or to the left.</a:t>
            </a:r>
          </a:p>
          <a:p>
            <a:pPr marL="0" indent="0" algn="l">
              <a:buNone/>
            </a:pPr>
            <a:r>
              <a:rPr lang="en-US" sz="1800" b="0" i="0" u="none" strike="noStrike" baseline="0" dirty="0">
                <a:latin typeface="Lora-Regular"/>
              </a:rPr>
              <a:t>For textboxes and </a:t>
            </a:r>
            <a:r>
              <a:rPr lang="en-US" sz="1800" b="0" i="0" u="none" strike="noStrike" baseline="0" dirty="0" err="1">
                <a:latin typeface="Lora-Regular"/>
              </a:rPr>
              <a:t>textareas</a:t>
            </a:r>
            <a:r>
              <a:rPr lang="en-US" sz="1800" b="0" i="0" u="none" strike="noStrike" baseline="0" dirty="0">
                <a:latin typeface="Lora-Regular"/>
              </a:rPr>
              <a:t>, typically, you will be interested in changing the size of these elements. It is common to remove the default border around these elements. Another common stylistic addition to textboxes and </a:t>
            </a:r>
            <a:r>
              <a:rPr lang="en-US" sz="1800" b="0" i="0" u="none" strike="noStrike" baseline="0" dirty="0" err="1">
                <a:latin typeface="Lora-Regular"/>
              </a:rPr>
              <a:t>textareas</a:t>
            </a:r>
            <a:r>
              <a:rPr lang="en-US" sz="1800" b="0" i="0" u="none" strike="noStrike" baseline="0" dirty="0">
                <a:latin typeface="Lora-Regular"/>
              </a:rPr>
              <a:t> is to add a placeholder attribute that provides the user with some text that helps them decide what needs to be typed into the textbox or </a:t>
            </a:r>
            <a:r>
              <a:rPr lang="en-US" sz="1800" b="0" i="0" u="none" strike="noStrike" baseline="0" dirty="0" err="1">
                <a:latin typeface="Lora-Regular"/>
              </a:rPr>
              <a:t>textarea</a:t>
            </a:r>
            <a:r>
              <a:rPr lang="en-US" sz="1800" b="0" i="0" u="none" strike="noStrike" baseline="0" dirty="0">
                <a:latin typeface="Lora-Regular"/>
              </a:rPr>
              <a:t>.</a:t>
            </a:r>
            <a:endParaRPr lang="en-US" dirty="0"/>
          </a:p>
        </p:txBody>
      </p:sp>
    </p:spTree>
    <p:extLst>
      <p:ext uri="{BB962C8B-B14F-4D97-AF65-F5344CB8AC3E}">
        <p14:creationId xmlns:p14="http://schemas.microsoft.com/office/powerpoint/2010/main" val="1440591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Label, Textbox, and </a:t>
            </a:r>
            <a:r>
              <a:rPr lang="en-US" dirty="0" err="1"/>
              <a:t>Textarea</a:t>
            </a:r>
            <a:endParaRPr lang="en-US" dirty="0"/>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2034988"/>
            <a:ext cx="11029616" cy="4652683"/>
          </a:xfrm>
        </p:spPr>
        <p:txBody>
          <a:bodyPr numCol="1" anchor="t">
            <a:normAutofit/>
          </a:bodyPr>
          <a:lstStyle/>
          <a:p>
            <a:pPr marL="0" indent="0" algn="l">
              <a:buNone/>
            </a:pPr>
            <a:r>
              <a:rPr lang="en-US" sz="1800" b="0" i="0" u="none" strike="noStrike" baseline="0" dirty="0">
                <a:latin typeface="Lora-Regular"/>
              </a:rPr>
              <a:t>To illustrate an example of how to style these elements, we will start with the following markup, noting the addition of placeholder attributes:</a:t>
            </a:r>
            <a:endParaRPr lang="en-US" dirty="0"/>
          </a:p>
        </p:txBody>
      </p:sp>
      <p:pic>
        <p:nvPicPr>
          <p:cNvPr id="6" name="Picture 5">
            <a:extLst>
              <a:ext uri="{FF2B5EF4-FFF2-40B4-BE49-F238E27FC236}">
                <a16:creationId xmlns:a16="http://schemas.microsoft.com/office/drawing/2014/main" id="{F7B97215-72DC-4E3F-B4E5-0A241B929022}"/>
              </a:ext>
            </a:extLst>
          </p:cNvPr>
          <p:cNvPicPr>
            <a:picLocks noChangeAspect="1"/>
          </p:cNvPicPr>
          <p:nvPr/>
        </p:nvPicPr>
        <p:blipFill rotWithShape="1">
          <a:blip r:embed="rId2"/>
          <a:srcRect b="20925"/>
          <a:stretch/>
        </p:blipFill>
        <p:spPr>
          <a:xfrm>
            <a:off x="2346430" y="2725082"/>
            <a:ext cx="7175903" cy="3433741"/>
          </a:xfrm>
          <a:prstGeom prst="rect">
            <a:avLst/>
          </a:prstGeom>
        </p:spPr>
      </p:pic>
      <p:sp>
        <p:nvSpPr>
          <p:cNvPr id="7" name="TextBox 6">
            <a:extLst>
              <a:ext uri="{FF2B5EF4-FFF2-40B4-BE49-F238E27FC236}">
                <a16:creationId xmlns:a16="http://schemas.microsoft.com/office/drawing/2014/main" id="{951431DA-55ED-4D1E-9578-F9C7ADE3D72F}"/>
              </a:ext>
            </a:extLst>
          </p:cNvPr>
          <p:cNvSpPr txBox="1"/>
          <p:nvPr/>
        </p:nvSpPr>
        <p:spPr>
          <a:xfrm>
            <a:off x="4133851" y="6238581"/>
            <a:ext cx="3109506" cy="369332"/>
          </a:xfrm>
          <a:prstGeom prst="rect">
            <a:avLst/>
          </a:prstGeom>
          <a:noFill/>
        </p:spPr>
        <p:txBody>
          <a:bodyPr wrap="none" rtlCol="0">
            <a:spAutoFit/>
          </a:bodyPr>
          <a:lstStyle/>
          <a:p>
            <a:r>
              <a:rPr lang="en-US" dirty="0"/>
              <a:t>Continue to the other slide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3420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dirty="0"/>
              <a:t>Form Elements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45810"/>
          </a:xfrm>
        </p:spPr>
        <p:txBody>
          <a:bodyPr>
            <a:normAutofit/>
          </a:bodyPr>
          <a:lstStyle/>
          <a:p>
            <a:pPr marL="0" indent="0" algn="l">
              <a:buNone/>
            </a:pPr>
            <a:r>
              <a:rPr lang="en-US" sz="1800" b="0" i="0" u="none" strike="noStrike" baseline="0" dirty="0">
                <a:latin typeface="Lora-Regular"/>
              </a:rPr>
              <a:t>HTML provides us with a variety of elements that are used for building forms. While browsing the web, you must have noticed that online forms typically have similar elements. Most forms will contain input fields such as text inputs, checkboxes, and select boxes.</a:t>
            </a:r>
          </a:p>
          <a:p>
            <a:pPr marL="0" indent="0" algn="l">
              <a:buNone/>
            </a:pPr>
            <a:r>
              <a:rPr lang="en-US" sz="1800" b="0" i="0" u="none" strike="noStrike" baseline="0" dirty="0">
                <a:latin typeface="Lora-Regular"/>
              </a:rPr>
              <a:t>In this section, we will look at the following HTML form elements:</a:t>
            </a:r>
          </a:p>
          <a:p>
            <a:pPr marL="879750" lvl="2" indent="-285750">
              <a:buFont typeface="Arial" panose="020B0604020202020204" pitchFamily="34" charset="0"/>
              <a:buChar char="•"/>
            </a:pPr>
            <a:r>
              <a:rPr lang="en-US" sz="1800" b="1" i="0" u="none" strike="noStrike" baseline="0" dirty="0">
                <a:latin typeface="Inconsolata-Bold"/>
              </a:rPr>
              <a:t>form</a:t>
            </a:r>
          </a:p>
          <a:p>
            <a:pPr marL="879750" lvl="2" indent="-285750">
              <a:buFont typeface="Arial" panose="020B0604020202020204" pitchFamily="34" charset="0"/>
              <a:buChar char="•"/>
            </a:pPr>
            <a:r>
              <a:rPr lang="en-US" sz="1800" b="1" i="0" u="none" strike="noStrike" baseline="0" dirty="0">
                <a:latin typeface="Inconsolata-Bold"/>
              </a:rPr>
              <a:t>input</a:t>
            </a:r>
          </a:p>
          <a:p>
            <a:pPr marL="879750" lvl="2" indent="-285750">
              <a:buFont typeface="Arial" panose="020B0604020202020204" pitchFamily="34" charset="0"/>
              <a:buChar char="•"/>
            </a:pPr>
            <a:r>
              <a:rPr lang="en-US" sz="1800" b="1" i="0" u="none" strike="noStrike" baseline="0" dirty="0">
                <a:latin typeface="Inconsolata-Bold"/>
              </a:rPr>
              <a:t>label</a:t>
            </a:r>
          </a:p>
          <a:p>
            <a:pPr marL="879750" lvl="2" indent="-285750">
              <a:buFont typeface="Arial" panose="020B0604020202020204" pitchFamily="34" charset="0"/>
              <a:buChar char="•"/>
            </a:pPr>
            <a:r>
              <a:rPr lang="en-US" sz="1800" b="1" i="0" u="none" strike="noStrike" baseline="0" dirty="0" err="1">
                <a:latin typeface="Inconsolata-Bold"/>
              </a:rPr>
              <a:t>textarea</a:t>
            </a:r>
            <a:endParaRPr lang="en-US" sz="1800" b="1" i="0" u="none" strike="noStrike" baseline="0" dirty="0">
              <a:latin typeface="Inconsolata-Bold"/>
            </a:endParaRPr>
          </a:p>
          <a:p>
            <a:pPr marL="879750" lvl="2" indent="-285750">
              <a:buFont typeface="Arial" panose="020B0604020202020204" pitchFamily="34" charset="0"/>
              <a:buChar char="•"/>
            </a:pPr>
            <a:r>
              <a:rPr lang="en-US" sz="1800" b="1" i="0" u="none" strike="noStrike" baseline="0" dirty="0" err="1">
                <a:latin typeface="Inconsolata-Bold"/>
              </a:rPr>
              <a:t>fieldset</a:t>
            </a:r>
            <a:endParaRPr lang="en-US" sz="1800" b="1" i="0" u="none" strike="noStrike" baseline="0" dirty="0">
              <a:latin typeface="Inconsolata-Bold"/>
            </a:endParaRPr>
          </a:p>
          <a:p>
            <a:pPr marL="879750" lvl="2" indent="-285750">
              <a:buFont typeface="Arial" panose="020B0604020202020204" pitchFamily="34" charset="0"/>
              <a:buChar char="•"/>
            </a:pPr>
            <a:r>
              <a:rPr lang="en-US" sz="1800" b="1" i="0" u="none" strike="noStrike" baseline="0" dirty="0">
                <a:latin typeface="Inconsolata-Bold"/>
              </a:rPr>
              <a:t>select</a:t>
            </a:r>
          </a:p>
          <a:p>
            <a:pPr marL="879750" lvl="2" indent="-285750">
              <a:buFont typeface="Arial" panose="020B0604020202020204" pitchFamily="34" charset="0"/>
              <a:buChar char="•"/>
            </a:pPr>
            <a:r>
              <a:rPr lang="en-US" sz="1800" b="1" i="0" u="none" strike="noStrike" baseline="0" dirty="0">
                <a:latin typeface="Inconsolata-Bold"/>
              </a:rPr>
              <a:t>button</a:t>
            </a:r>
            <a:endParaRPr lang="en-US" sz="1800" dirty="0"/>
          </a:p>
        </p:txBody>
      </p:sp>
    </p:spTree>
    <p:extLst>
      <p:ext uri="{BB962C8B-B14F-4D97-AF65-F5344CB8AC3E}">
        <p14:creationId xmlns:p14="http://schemas.microsoft.com/office/powerpoint/2010/main" val="69492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3D82-19BD-4955-B70A-194CDEA10B8A}"/>
              </a:ext>
            </a:extLst>
          </p:cNvPr>
          <p:cNvSpPr>
            <a:spLocks noGrp="1"/>
          </p:cNvSpPr>
          <p:nvPr>
            <p:ph type="title"/>
          </p:nvPr>
        </p:nvSpPr>
        <p:spPr/>
        <p:txBody>
          <a:bodyPr/>
          <a:lstStyle/>
          <a:p>
            <a:r>
              <a:rPr lang="en-US" dirty="0"/>
              <a:t>Label, Textbox, and </a:t>
            </a:r>
            <a:r>
              <a:rPr lang="en-US" dirty="0" err="1"/>
              <a:t>Textarea</a:t>
            </a:r>
            <a:endParaRPr lang="en-US" dirty="0"/>
          </a:p>
        </p:txBody>
      </p:sp>
      <p:pic>
        <p:nvPicPr>
          <p:cNvPr id="7" name="Picture 6">
            <a:extLst>
              <a:ext uri="{FF2B5EF4-FFF2-40B4-BE49-F238E27FC236}">
                <a16:creationId xmlns:a16="http://schemas.microsoft.com/office/drawing/2014/main" id="{795A23B1-B3E4-4336-8955-54A9F1B95CF4}"/>
              </a:ext>
            </a:extLst>
          </p:cNvPr>
          <p:cNvPicPr>
            <a:picLocks noChangeAspect="1"/>
          </p:cNvPicPr>
          <p:nvPr/>
        </p:nvPicPr>
        <p:blipFill rotWithShape="1">
          <a:blip r:embed="rId2"/>
          <a:srcRect t="4900" r="910"/>
          <a:stretch/>
        </p:blipFill>
        <p:spPr>
          <a:xfrm>
            <a:off x="2300287" y="4676775"/>
            <a:ext cx="7777163" cy="1784481"/>
          </a:xfrm>
          <a:prstGeom prst="rect">
            <a:avLst/>
          </a:prstGeom>
        </p:spPr>
      </p:pic>
      <p:pic>
        <p:nvPicPr>
          <p:cNvPr id="9" name="Picture 8">
            <a:extLst>
              <a:ext uri="{FF2B5EF4-FFF2-40B4-BE49-F238E27FC236}">
                <a16:creationId xmlns:a16="http://schemas.microsoft.com/office/drawing/2014/main" id="{9EBFBE98-247D-4261-9117-41FA5F143F64}"/>
              </a:ext>
            </a:extLst>
          </p:cNvPr>
          <p:cNvPicPr>
            <a:picLocks noChangeAspect="1"/>
          </p:cNvPicPr>
          <p:nvPr/>
        </p:nvPicPr>
        <p:blipFill rotWithShape="1">
          <a:blip r:embed="rId3"/>
          <a:srcRect r="668"/>
          <a:stretch/>
        </p:blipFill>
        <p:spPr>
          <a:xfrm>
            <a:off x="2300286" y="2181225"/>
            <a:ext cx="7777164" cy="2495550"/>
          </a:xfrm>
          <a:prstGeom prst="rect">
            <a:avLst/>
          </a:prstGeom>
        </p:spPr>
      </p:pic>
    </p:spTree>
    <p:extLst>
      <p:ext uri="{BB962C8B-B14F-4D97-AF65-F5344CB8AC3E}">
        <p14:creationId xmlns:p14="http://schemas.microsoft.com/office/powerpoint/2010/main" val="726299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dirty="0"/>
              <a:t>CSS Text Properties</a:t>
            </a:r>
          </a:p>
        </p:txBody>
      </p:sp>
      <p:sp>
        <p:nvSpPr>
          <p:cNvPr id="4" name="Content Placeholder 3">
            <a:extLst>
              <a:ext uri="{FF2B5EF4-FFF2-40B4-BE49-F238E27FC236}">
                <a16:creationId xmlns:a16="http://schemas.microsoft.com/office/drawing/2014/main" id="{B0DB11E7-9ADB-49F1-9E26-15D4D9DC8D87}"/>
              </a:ext>
            </a:extLst>
          </p:cNvPr>
          <p:cNvSpPr>
            <a:spLocks noGrp="1"/>
          </p:cNvSpPr>
          <p:nvPr>
            <p:ph idx="1"/>
          </p:nvPr>
        </p:nvSpPr>
        <p:spPr>
          <a:xfrm>
            <a:off x="581193" y="2180496"/>
            <a:ext cx="6810208" cy="4334604"/>
          </a:xfrm>
        </p:spPr>
        <p:txBody>
          <a:bodyPr/>
          <a:lstStyle/>
          <a:p>
            <a:pPr marL="0" indent="0" algn="l">
              <a:buNone/>
            </a:pPr>
            <a:r>
              <a:rPr lang="en-US" sz="1800" b="0" i="0" u="none" strike="noStrike" baseline="0" dirty="0">
                <a:latin typeface="Lora-Regular"/>
              </a:rPr>
              <a:t>In the preceding CSS, you will notice that we have applied a font family to all text elements. We have set the label text size to 20px and added a bottom margin to the </a:t>
            </a:r>
            <a:r>
              <a:rPr lang="en-US" sz="1800" b="1" i="0" u="none" strike="noStrike" baseline="0" dirty="0">
                <a:latin typeface="Inconsolata-Bold"/>
              </a:rPr>
              <a:t>div </a:t>
            </a:r>
            <a:r>
              <a:rPr lang="en-US" sz="1800" b="0" i="0" u="none" strike="noStrike" baseline="0" dirty="0">
                <a:latin typeface="Lora-Regular"/>
              </a:rPr>
              <a:t>elements so that the form elements are nicely spaced, vertically. Finally, we have removed the default border applied to the </a:t>
            </a:r>
            <a:r>
              <a:rPr lang="en-US" sz="1800" b="1" i="0" u="none" strike="noStrike" baseline="0" dirty="0">
                <a:latin typeface="Inconsolata-Bold"/>
              </a:rPr>
              <a:t>input </a:t>
            </a:r>
            <a:r>
              <a:rPr lang="en-US" sz="1800" b="0" i="0" u="none" strike="noStrike" baseline="0" dirty="0">
                <a:latin typeface="Lora-Regular"/>
              </a:rPr>
              <a:t>and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elements, replacing it with just a border on the bottom.</a:t>
            </a:r>
          </a:p>
          <a:p>
            <a:pPr marL="0" indent="0" algn="l">
              <a:buNone/>
            </a:pPr>
            <a:r>
              <a:rPr lang="en-US" sz="1800" b="0" i="0" u="none" strike="noStrike" baseline="0" dirty="0">
                <a:latin typeface="Lora-Regular"/>
              </a:rPr>
              <a:t>With just minimal CSS, we have improved the look and feel of our form drastically, as can be seen in the following screenshot:</a:t>
            </a:r>
            <a:endParaRPr lang="en-US" dirty="0"/>
          </a:p>
        </p:txBody>
      </p:sp>
      <p:pic>
        <p:nvPicPr>
          <p:cNvPr id="7" name="Picture 6">
            <a:extLst>
              <a:ext uri="{FF2B5EF4-FFF2-40B4-BE49-F238E27FC236}">
                <a16:creationId xmlns:a16="http://schemas.microsoft.com/office/drawing/2014/main" id="{C3C32C96-4925-4EDB-9A81-D47F0C1A6AA4}"/>
              </a:ext>
            </a:extLst>
          </p:cNvPr>
          <p:cNvPicPr>
            <a:picLocks noChangeAspect="1"/>
          </p:cNvPicPr>
          <p:nvPr/>
        </p:nvPicPr>
        <p:blipFill>
          <a:blip r:embed="rId2"/>
          <a:stretch>
            <a:fillRect/>
          </a:stretch>
        </p:blipFill>
        <p:spPr>
          <a:xfrm>
            <a:off x="7994023" y="2180496"/>
            <a:ext cx="3177681" cy="4334604"/>
          </a:xfrm>
          <a:prstGeom prst="rect">
            <a:avLst/>
          </a:prstGeom>
        </p:spPr>
      </p:pic>
      <p:sp>
        <p:nvSpPr>
          <p:cNvPr id="9" name="TextBox 8">
            <a:extLst>
              <a:ext uri="{FF2B5EF4-FFF2-40B4-BE49-F238E27FC236}">
                <a16:creationId xmlns:a16="http://schemas.microsoft.com/office/drawing/2014/main" id="{6ED547FB-8854-4DE3-BE73-BA28692C1D7E}"/>
              </a:ext>
            </a:extLst>
          </p:cNvPr>
          <p:cNvSpPr txBox="1"/>
          <p:nvPr/>
        </p:nvSpPr>
        <p:spPr>
          <a:xfrm>
            <a:off x="7391401" y="6515100"/>
            <a:ext cx="4667250" cy="307777"/>
          </a:xfrm>
          <a:prstGeom prst="rect">
            <a:avLst/>
          </a:prstGeom>
          <a:noFill/>
        </p:spPr>
        <p:txBody>
          <a:bodyPr wrap="square">
            <a:spAutoFit/>
          </a:bodyPr>
          <a:lstStyle/>
          <a:p>
            <a:r>
              <a:rPr lang="en-US" sz="1400" b="1" i="0" u="none" strike="noStrike" baseline="0" dirty="0">
                <a:latin typeface="OpenSans-Semibold"/>
              </a:rPr>
              <a:t>Figure 4.13: Styled labels, textboxes, and </a:t>
            </a:r>
            <a:r>
              <a:rPr lang="en-US" sz="1400" b="1" i="0" u="none" strike="noStrike" baseline="0" dirty="0" err="1">
                <a:latin typeface="OpenSans-Semibold"/>
              </a:rPr>
              <a:t>textarea</a:t>
            </a:r>
            <a:r>
              <a:rPr lang="en-US" sz="1400" b="1" i="0" u="none" strike="noStrike" baseline="0" dirty="0">
                <a:latin typeface="OpenSans-Semibold"/>
              </a:rPr>
              <a:t> elements</a:t>
            </a:r>
            <a:endParaRPr lang="en-US" sz="1400" b="1" dirty="0"/>
          </a:p>
        </p:txBody>
      </p:sp>
    </p:spTree>
    <p:extLst>
      <p:ext uri="{BB962C8B-B14F-4D97-AF65-F5344CB8AC3E}">
        <p14:creationId xmlns:p14="http://schemas.microsoft.com/office/powerpoint/2010/main" val="2817901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Buttons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085976"/>
            <a:ext cx="11029615" cy="3772824"/>
          </a:xfrm>
        </p:spPr>
        <p:txBody>
          <a:bodyPr anchor="t"/>
          <a:lstStyle/>
          <a:p>
            <a:pPr marL="0" indent="0" algn="l">
              <a:buNone/>
            </a:pPr>
            <a:r>
              <a:rPr lang="en-US" sz="1800" b="0" i="0" u="none" strike="noStrike" baseline="0" dirty="0">
                <a:latin typeface="Lora-Regular"/>
              </a:rPr>
              <a:t>We will now look into styling the buttons that are used to submit a web form. Typically, you will see buttons with various different background colors and with different sizes applied when viewing websites with forms. Out of the box, the </a:t>
            </a:r>
            <a:r>
              <a:rPr lang="en-US" sz="1800" b="1" i="0" u="none" strike="noStrike" baseline="0" dirty="0">
                <a:latin typeface="Inconsolata-Bold"/>
              </a:rPr>
              <a:t>button </a:t>
            </a:r>
            <a:r>
              <a:rPr lang="en-US" sz="1800" b="0" i="0" u="none" strike="noStrike" baseline="0" dirty="0">
                <a:latin typeface="Lora-Regular"/>
              </a:rPr>
              <a:t>element looks pretty ugly and so you will rarely see buttons without some CSS applied to them. The following is an example of how you could style a </a:t>
            </a:r>
            <a:r>
              <a:rPr lang="en-US" sz="1800" b="1" i="0" u="none" strike="noStrike" baseline="0" dirty="0">
                <a:latin typeface="Inconsolata-Bold"/>
              </a:rPr>
              <a:t>submit </a:t>
            </a:r>
            <a:r>
              <a:rPr lang="en-US" sz="1800" b="0" i="0" u="none" strike="noStrike" baseline="0" dirty="0">
                <a:latin typeface="Lora-Regular"/>
              </a:rPr>
              <a:t>button:</a:t>
            </a:r>
            <a:endParaRPr lang="en-US" dirty="0"/>
          </a:p>
        </p:txBody>
      </p:sp>
      <p:pic>
        <p:nvPicPr>
          <p:cNvPr id="5" name="Picture 4">
            <a:extLst>
              <a:ext uri="{FF2B5EF4-FFF2-40B4-BE49-F238E27FC236}">
                <a16:creationId xmlns:a16="http://schemas.microsoft.com/office/drawing/2014/main" id="{24470D29-E9B7-431B-8251-85150ED6FEBF}"/>
              </a:ext>
            </a:extLst>
          </p:cNvPr>
          <p:cNvPicPr>
            <a:picLocks noChangeAspect="1"/>
          </p:cNvPicPr>
          <p:nvPr/>
        </p:nvPicPr>
        <p:blipFill>
          <a:blip r:embed="rId2"/>
          <a:stretch>
            <a:fillRect/>
          </a:stretch>
        </p:blipFill>
        <p:spPr>
          <a:xfrm>
            <a:off x="2152649" y="3571875"/>
            <a:ext cx="7886700" cy="3086100"/>
          </a:xfrm>
          <a:prstGeom prst="rect">
            <a:avLst/>
          </a:prstGeom>
        </p:spPr>
      </p:pic>
    </p:spTree>
    <p:extLst>
      <p:ext uri="{BB962C8B-B14F-4D97-AF65-F5344CB8AC3E}">
        <p14:creationId xmlns:p14="http://schemas.microsoft.com/office/powerpoint/2010/main" val="1045791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dirty="0"/>
              <a:t>CSS Font Properties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057400"/>
            <a:ext cx="11029615" cy="4386753"/>
          </a:xfrm>
        </p:spPr>
        <p:txBody>
          <a:bodyPr anchor="t"/>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The preceding CSS sets a background color, removes the border that is added to buttons by default, applies some styling to the button text, and finally, sets a width and height:</a:t>
            </a:r>
            <a:endParaRPr lang="en-US" sz="1800" dirty="0"/>
          </a:p>
        </p:txBody>
      </p:sp>
      <p:pic>
        <p:nvPicPr>
          <p:cNvPr id="6" name="Picture 5">
            <a:extLst>
              <a:ext uri="{FF2B5EF4-FFF2-40B4-BE49-F238E27FC236}">
                <a16:creationId xmlns:a16="http://schemas.microsoft.com/office/drawing/2014/main" id="{DD6F7960-C440-4EEB-B9DC-5AEC48FF5EC7}"/>
              </a:ext>
            </a:extLst>
          </p:cNvPr>
          <p:cNvPicPr>
            <a:picLocks noChangeAspect="1"/>
          </p:cNvPicPr>
          <p:nvPr/>
        </p:nvPicPr>
        <p:blipFill>
          <a:blip r:embed="rId2"/>
          <a:stretch>
            <a:fillRect/>
          </a:stretch>
        </p:blipFill>
        <p:spPr>
          <a:xfrm>
            <a:off x="4249269" y="3673848"/>
            <a:ext cx="3693459" cy="977153"/>
          </a:xfrm>
          <a:prstGeom prst="rect">
            <a:avLst/>
          </a:prstGeom>
        </p:spPr>
      </p:pic>
      <p:sp>
        <p:nvSpPr>
          <p:cNvPr id="8" name="TextBox 7">
            <a:extLst>
              <a:ext uri="{FF2B5EF4-FFF2-40B4-BE49-F238E27FC236}">
                <a16:creationId xmlns:a16="http://schemas.microsoft.com/office/drawing/2014/main" id="{EC6A6799-5D04-4AE9-BDE3-AD4F152F4D44}"/>
              </a:ext>
            </a:extLst>
          </p:cNvPr>
          <p:cNvSpPr txBox="1"/>
          <p:nvPr/>
        </p:nvSpPr>
        <p:spPr>
          <a:xfrm>
            <a:off x="4662485" y="4838556"/>
            <a:ext cx="2867025" cy="307777"/>
          </a:xfrm>
          <a:prstGeom prst="rect">
            <a:avLst/>
          </a:prstGeom>
          <a:noFill/>
        </p:spPr>
        <p:txBody>
          <a:bodyPr wrap="square">
            <a:spAutoFit/>
          </a:bodyPr>
          <a:lstStyle/>
          <a:p>
            <a:r>
              <a:rPr lang="en-US" sz="1400" b="1" i="0" u="none" strike="noStrike" baseline="0" dirty="0">
                <a:latin typeface="OpenSans-Semibold"/>
              </a:rPr>
              <a:t>Figure 4.14: A styled submit button</a:t>
            </a:r>
            <a:endParaRPr lang="en-US" sz="1400" b="1" dirty="0"/>
          </a:p>
        </p:txBody>
      </p:sp>
    </p:spTree>
    <p:extLst>
      <p:ext uri="{BB962C8B-B14F-4D97-AF65-F5344CB8AC3E}">
        <p14:creationId xmlns:p14="http://schemas.microsoft.com/office/powerpoint/2010/main" val="2247424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Select Boxes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3" y="2076450"/>
            <a:ext cx="5276682" cy="4457700"/>
          </a:xfrm>
        </p:spPr>
        <p:txBody>
          <a:bodyPr anchor="ctr"/>
          <a:lstStyle/>
          <a:p>
            <a:pPr marL="0" indent="0" algn="l">
              <a:buNone/>
            </a:pPr>
            <a:r>
              <a:rPr lang="en-US" sz="1800" b="0" i="0" u="none" strike="noStrike" baseline="0" dirty="0">
                <a:latin typeface="Lora-Regular"/>
              </a:rPr>
              <a:t>The last form element we will look at for styling is the </a:t>
            </a:r>
            <a:r>
              <a:rPr lang="en-US" sz="1800" b="1" i="0" u="none" strike="noStrike" baseline="0" dirty="0">
                <a:latin typeface="Inconsolata-Bold"/>
              </a:rPr>
              <a:t>select </a:t>
            </a:r>
            <a:r>
              <a:rPr lang="en-US" sz="1800" b="0" i="0" u="none" strike="noStrike" baseline="0" dirty="0">
                <a:latin typeface="Lora-Regular"/>
              </a:rPr>
              <a:t>box. Typically, these are styled with the intention of making the </a:t>
            </a:r>
            <a:r>
              <a:rPr lang="en-US" sz="1800" b="1" i="0" u="none" strike="noStrike" baseline="0" dirty="0">
                <a:latin typeface="Inconsolata-Bold"/>
              </a:rPr>
              <a:t>select </a:t>
            </a:r>
            <a:r>
              <a:rPr lang="en-US" sz="1800" b="0" i="0" u="none" strike="noStrike" baseline="0" dirty="0">
                <a:latin typeface="Lora-Regular"/>
              </a:rPr>
              <a:t>box look similar to a textbox within a form. It is common for developers to add a custom styled downward-pointing arrow to the right-hand side of the </a:t>
            </a:r>
            <a:r>
              <a:rPr lang="en-US" sz="1800" b="1" i="0" u="none" strike="noStrike" baseline="0" dirty="0">
                <a:latin typeface="Inconsolata-Bold"/>
              </a:rPr>
              <a:t>select </a:t>
            </a:r>
            <a:r>
              <a:rPr lang="en-US" sz="1800" b="0" i="0" u="none" strike="noStrike" baseline="0" dirty="0">
                <a:latin typeface="Lora-Regular"/>
              </a:rPr>
              <a:t>box. The following is an example of how you could style a </a:t>
            </a:r>
            <a:r>
              <a:rPr lang="en-US" sz="1800" b="1" i="0" u="none" strike="noStrike" baseline="0" dirty="0">
                <a:latin typeface="Inconsolata-Bold"/>
              </a:rPr>
              <a:t>select </a:t>
            </a:r>
            <a:r>
              <a:rPr lang="en-US" sz="1800" b="0" i="0" u="none" strike="noStrike" baseline="0" dirty="0">
                <a:latin typeface="Lora-Regular"/>
              </a:rPr>
              <a:t>box:</a:t>
            </a:r>
            <a:endParaRPr lang="en-US" dirty="0"/>
          </a:p>
        </p:txBody>
      </p:sp>
      <p:pic>
        <p:nvPicPr>
          <p:cNvPr id="6" name="Picture 5">
            <a:extLst>
              <a:ext uri="{FF2B5EF4-FFF2-40B4-BE49-F238E27FC236}">
                <a16:creationId xmlns:a16="http://schemas.microsoft.com/office/drawing/2014/main" id="{262AB164-7799-4387-A723-5F830F14D380}"/>
              </a:ext>
            </a:extLst>
          </p:cNvPr>
          <p:cNvPicPr>
            <a:picLocks noChangeAspect="1"/>
          </p:cNvPicPr>
          <p:nvPr/>
        </p:nvPicPr>
        <p:blipFill>
          <a:blip r:embed="rId2"/>
          <a:stretch>
            <a:fillRect/>
          </a:stretch>
        </p:blipFill>
        <p:spPr>
          <a:xfrm>
            <a:off x="6204502" y="1921689"/>
            <a:ext cx="5406305" cy="4767221"/>
          </a:xfrm>
          <a:prstGeom prst="rect">
            <a:avLst/>
          </a:prstGeom>
        </p:spPr>
      </p:pic>
    </p:spTree>
    <p:extLst>
      <p:ext uri="{BB962C8B-B14F-4D97-AF65-F5344CB8AC3E}">
        <p14:creationId xmlns:p14="http://schemas.microsoft.com/office/powerpoint/2010/main" val="165175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dirty="0"/>
              <a:t>Select Boxes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3" y="1914525"/>
            <a:ext cx="11105982" cy="4619625"/>
          </a:xfrm>
        </p:spPr>
        <p:txBody>
          <a:bodyPr anchor="t"/>
          <a:lstStyle/>
          <a:p>
            <a:pPr marL="0" indent="0" algn="l">
              <a:buNone/>
            </a:pPr>
            <a:r>
              <a:rPr lang="en-US" sz="1800" b="0" i="0" u="none" strike="noStrike" baseline="0" dirty="0">
                <a:latin typeface="Lora-Regular"/>
              </a:rPr>
              <a:t>The preceding CSS contains styling that essentially overrides what a </a:t>
            </a:r>
            <a:r>
              <a:rPr lang="en-US" sz="1800" b="1" i="0" u="none" strike="noStrike" baseline="0" dirty="0">
                <a:latin typeface="Inconsolata-Bold"/>
              </a:rPr>
              <a:t>select </a:t>
            </a:r>
            <a:r>
              <a:rPr lang="en-US" sz="1800" b="0" i="0" u="none" strike="noStrike" baseline="0" dirty="0">
                <a:latin typeface="Lora-Regular"/>
              </a:rPr>
              <a:t>box looks like in the browser by default. Firstly, we need to remove the default background color, cancel the border, and apply just the bottom border. We also remove the custom </a:t>
            </a:r>
            <a:r>
              <a:rPr lang="en-US" sz="1800" b="1" i="0" u="none" strike="noStrike" baseline="0" dirty="0">
                <a:latin typeface="Inconsolata-Bold"/>
              </a:rPr>
              <a:t>box-shadow </a:t>
            </a:r>
            <a:r>
              <a:rPr lang="en-US" sz="1800" b="0" i="0" u="none" strike="noStrike" baseline="0" dirty="0">
                <a:latin typeface="Lora-Regular"/>
              </a:rPr>
              <a:t>property, which is also applied to select boxes by default. Finally, to add a custom select box icon, we use the </a:t>
            </a:r>
            <a:r>
              <a:rPr lang="en-US" sz="1800" b="1" i="0" u="none" strike="noStrike" baseline="0" dirty="0">
                <a:latin typeface="Inconsolata-Bold"/>
              </a:rPr>
              <a:t>after </a:t>
            </a:r>
            <a:r>
              <a:rPr lang="en-US" sz="1800" b="0" i="0" u="none" strike="noStrike" baseline="0" dirty="0">
                <a:latin typeface="Lora-Regular"/>
              </a:rPr>
              <a:t>pseudo selector to add the '&lt; &gt;' characters:</a:t>
            </a:r>
          </a:p>
          <a:p>
            <a:pPr marL="0" indent="0" algn="l">
              <a:buNone/>
            </a:pPr>
            <a:endParaRPr lang="en-US" dirty="0">
              <a:latin typeface="Lora-Regular"/>
            </a:endParaRPr>
          </a:p>
          <a:p>
            <a:pPr marL="0" indent="0" algn="l">
              <a:buNone/>
            </a:pPr>
            <a:r>
              <a:rPr lang="en-US" dirty="0">
                <a:latin typeface="Lora-Regular"/>
              </a:rPr>
              <a:t>													</a:t>
            </a:r>
            <a:r>
              <a:rPr lang="en-US" sz="1800" b="0" i="0" u="none" strike="noStrike" baseline="0" dirty="0">
                <a:latin typeface="Lora-Regular"/>
              </a:rPr>
              <a:t>The following figure shows the output:</a:t>
            </a:r>
            <a:endParaRPr lang="en-US" dirty="0"/>
          </a:p>
        </p:txBody>
      </p:sp>
      <p:pic>
        <p:nvPicPr>
          <p:cNvPr id="5" name="Picture 4">
            <a:extLst>
              <a:ext uri="{FF2B5EF4-FFF2-40B4-BE49-F238E27FC236}">
                <a16:creationId xmlns:a16="http://schemas.microsoft.com/office/drawing/2014/main" id="{143A34DB-D8F7-470D-995F-88B60C02D47E}"/>
              </a:ext>
            </a:extLst>
          </p:cNvPr>
          <p:cNvPicPr>
            <a:picLocks noChangeAspect="1"/>
          </p:cNvPicPr>
          <p:nvPr/>
        </p:nvPicPr>
        <p:blipFill>
          <a:blip r:embed="rId2"/>
          <a:stretch>
            <a:fillRect/>
          </a:stretch>
        </p:blipFill>
        <p:spPr>
          <a:xfrm>
            <a:off x="581192" y="3429000"/>
            <a:ext cx="5353048" cy="1052766"/>
          </a:xfrm>
          <a:prstGeom prst="rect">
            <a:avLst/>
          </a:prstGeom>
        </p:spPr>
      </p:pic>
      <p:pic>
        <p:nvPicPr>
          <p:cNvPr id="8" name="Picture 7">
            <a:extLst>
              <a:ext uri="{FF2B5EF4-FFF2-40B4-BE49-F238E27FC236}">
                <a16:creationId xmlns:a16="http://schemas.microsoft.com/office/drawing/2014/main" id="{8215FE42-31D3-4BC9-80D7-0DB82AF47F10}"/>
              </a:ext>
            </a:extLst>
          </p:cNvPr>
          <p:cNvPicPr>
            <a:picLocks noChangeAspect="1"/>
          </p:cNvPicPr>
          <p:nvPr/>
        </p:nvPicPr>
        <p:blipFill>
          <a:blip r:embed="rId3"/>
          <a:stretch>
            <a:fillRect/>
          </a:stretch>
        </p:blipFill>
        <p:spPr>
          <a:xfrm>
            <a:off x="581192" y="4421252"/>
            <a:ext cx="5353048" cy="2382106"/>
          </a:xfrm>
          <a:prstGeom prst="rect">
            <a:avLst/>
          </a:prstGeom>
        </p:spPr>
      </p:pic>
      <p:pic>
        <p:nvPicPr>
          <p:cNvPr id="10" name="Picture 9">
            <a:extLst>
              <a:ext uri="{FF2B5EF4-FFF2-40B4-BE49-F238E27FC236}">
                <a16:creationId xmlns:a16="http://schemas.microsoft.com/office/drawing/2014/main" id="{2EF2A239-2C04-4CED-8CB7-C63BF7975860}"/>
              </a:ext>
            </a:extLst>
          </p:cNvPr>
          <p:cNvPicPr>
            <a:picLocks noChangeAspect="1"/>
          </p:cNvPicPr>
          <p:nvPr/>
        </p:nvPicPr>
        <p:blipFill>
          <a:blip r:embed="rId4"/>
          <a:stretch>
            <a:fillRect/>
          </a:stretch>
        </p:blipFill>
        <p:spPr>
          <a:xfrm>
            <a:off x="6963978" y="4809564"/>
            <a:ext cx="3693459" cy="591671"/>
          </a:xfrm>
          <a:prstGeom prst="rect">
            <a:avLst/>
          </a:prstGeom>
        </p:spPr>
      </p:pic>
      <p:sp>
        <p:nvSpPr>
          <p:cNvPr id="12" name="TextBox 11">
            <a:extLst>
              <a:ext uri="{FF2B5EF4-FFF2-40B4-BE49-F238E27FC236}">
                <a16:creationId xmlns:a16="http://schemas.microsoft.com/office/drawing/2014/main" id="{E00664BE-093F-4925-BE21-1B7E3406224E}"/>
              </a:ext>
            </a:extLst>
          </p:cNvPr>
          <p:cNvSpPr txBox="1"/>
          <p:nvPr/>
        </p:nvSpPr>
        <p:spPr>
          <a:xfrm>
            <a:off x="7562932" y="5599804"/>
            <a:ext cx="2495550" cy="307777"/>
          </a:xfrm>
          <a:prstGeom prst="rect">
            <a:avLst/>
          </a:prstGeom>
          <a:noFill/>
        </p:spPr>
        <p:txBody>
          <a:bodyPr wrap="square">
            <a:spAutoFit/>
          </a:bodyPr>
          <a:lstStyle/>
          <a:p>
            <a:r>
              <a:rPr lang="en-US" sz="1400" b="1" i="0" u="none" strike="noStrike" baseline="0" dirty="0">
                <a:latin typeface="OpenSans-Semibold"/>
              </a:rPr>
              <a:t>Figure 4.15: Styled select box</a:t>
            </a:r>
            <a:endParaRPr lang="en-US" sz="1400" b="1" dirty="0"/>
          </a:p>
        </p:txBody>
      </p:sp>
    </p:spTree>
    <p:extLst>
      <p:ext uri="{BB962C8B-B14F-4D97-AF65-F5344CB8AC3E}">
        <p14:creationId xmlns:p14="http://schemas.microsoft.com/office/powerpoint/2010/main" val="4358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dirty="0"/>
              <a:t>Validation Styling</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057400"/>
            <a:ext cx="11029616" cy="4544545"/>
          </a:xfrm>
        </p:spPr>
        <p:txBody>
          <a:bodyPr anchor="ctr">
            <a:normAutofit/>
          </a:bodyPr>
          <a:lstStyle/>
          <a:p>
            <a:pPr marL="0" indent="0" algn="l">
              <a:buNone/>
            </a:pPr>
            <a:r>
              <a:rPr lang="en-US" sz="1800" b="0" i="0" u="none" strike="noStrike" baseline="0" dirty="0">
                <a:solidFill>
                  <a:srgbClr val="000000"/>
                </a:solidFill>
                <a:latin typeface="Lora-Regular"/>
              </a:rPr>
              <a:t>In real-world scenarios, simply formatting and styling the form appropriately is not enough. As a web user, you may encounter cases where form validation is performed before submitting a form. For example, while registering on a website, a user may accidentally submit a form before it is filled in completely or submit an incorrectly filled in form. Validation styling comes into play when you want to highlight the fact that a form is incomplete or incorrectly filled in.</a:t>
            </a:r>
          </a:p>
          <a:p>
            <a:pPr marL="0" indent="0" algn="l">
              <a:buNone/>
            </a:pPr>
            <a:r>
              <a:rPr lang="en-US" sz="1800" b="0" i="0" u="none" strike="noStrike" baseline="0" dirty="0">
                <a:solidFill>
                  <a:srgbClr val="000000"/>
                </a:solidFill>
                <a:latin typeface="Lora-Regular"/>
              </a:rPr>
              <a:t>You will probably have experienced form validation on web forms you have used in the past. HTML provides us with a </a:t>
            </a:r>
            <a:r>
              <a:rPr lang="en-US" sz="1800" b="1" i="0" u="none" strike="noStrike" baseline="0" dirty="0">
                <a:solidFill>
                  <a:srgbClr val="000000"/>
                </a:solidFill>
                <a:latin typeface="Inconsolata-Bold"/>
              </a:rPr>
              <a:t>required </a:t>
            </a:r>
            <a:r>
              <a:rPr lang="en-US" sz="1800" b="0" i="0" u="none" strike="noStrike" baseline="0" dirty="0">
                <a:solidFill>
                  <a:srgbClr val="000000"/>
                </a:solidFill>
                <a:latin typeface="Lora-Regular"/>
              </a:rPr>
              <a:t>attribute, which we can apply to any form elements that we require input for. The </a:t>
            </a:r>
            <a:r>
              <a:rPr lang="en-US" sz="1800" b="1" i="0" u="none" strike="noStrike" baseline="0" dirty="0">
                <a:solidFill>
                  <a:srgbClr val="000000"/>
                </a:solidFill>
                <a:latin typeface="Inconsolata-Bold"/>
              </a:rPr>
              <a:t>required </a:t>
            </a:r>
            <a:r>
              <a:rPr lang="en-US" sz="1800" b="0" i="0" u="none" strike="noStrike" baseline="0" dirty="0">
                <a:solidFill>
                  <a:srgbClr val="000000"/>
                </a:solidFill>
                <a:latin typeface="Lora-Regular"/>
              </a:rPr>
              <a:t>attribute plays an important role in contact forms; for example, on the </a:t>
            </a:r>
            <a:r>
              <a:rPr lang="en-US" sz="1800" b="0" i="0" u="none" strike="noStrike" baseline="0" dirty="0" err="1">
                <a:solidFill>
                  <a:srgbClr val="000000"/>
                </a:solidFill>
                <a:latin typeface="Lora-Regular"/>
              </a:rPr>
              <a:t>Packt</a:t>
            </a:r>
            <a:r>
              <a:rPr lang="en-US" sz="1800" b="0" i="0" u="none" strike="noStrike" baseline="0" dirty="0">
                <a:solidFill>
                  <a:srgbClr val="000000"/>
                </a:solidFill>
                <a:latin typeface="Lora-Regular"/>
              </a:rPr>
              <a:t> website's contact form (</a:t>
            </a:r>
            <a:r>
              <a:rPr lang="en-US" sz="1800" b="0" i="0" u="none" strike="noStrike" baseline="0" dirty="0">
                <a:solidFill>
                  <a:srgbClr val="0070C0"/>
                </a:solidFill>
                <a:latin typeface="Lora-Regular"/>
                <a:hlinkClick r:id="rId2">
                  <a:extLst>
                    <a:ext uri="{A12FA001-AC4F-418D-AE19-62706E023703}">
                      <ahyp:hlinkClr xmlns:ahyp="http://schemas.microsoft.com/office/drawing/2018/hyperlinkcolor" val="tx"/>
                    </a:ext>
                  </a:extLst>
                </a:hlinkClick>
              </a:rPr>
              <a:t>https://packt.live/35n6tvJ</a:t>
            </a:r>
            <a:r>
              <a:rPr lang="en-US" sz="1800" b="0" i="0" u="none" strike="noStrike" baseline="0" dirty="0">
                <a:solidFill>
                  <a:srgbClr val="000000"/>
                </a:solidFill>
                <a:latin typeface="Lora-Regular"/>
              </a:rPr>
              <a:t>), you will notice that the name and email fields are required and the user cannot submit the form until a value for each is added.</a:t>
            </a:r>
          </a:p>
          <a:p>
            <a:pPr marL="0" indent="0" algn="l">
              <a:buNone/>
            </a:pPr>
            <a:r>
              <a:rPr lang="en-US" sz="1800" b="0" i="0" u="none" strike="noStrike" baseline="0" dirty="0">
                <a:solidFill>
                  <a:srgbClr val="000000"/>
                </a:solidFill>
                <a:latin typeface="Lora-Regular"/>
              </a:rPr>
              <a:t>This is in contrast with some form elements where the input is optional. With CSS, we can use the </a:t>
            </a:r>
            <a:r>
              <a:rPr lang="en-US" sz="1800" b="1" i="0" u="none" strike="noStrike" baseline="0" dirty="0">
                <a:solidFill>
                  <a:srgbClr val="000000"/>
                </a:solidFill>
                <a:latin typeface="Inconsolata-Bold"/>
              </a:rPr>
              <a:t>:valid </a:t>
            </a:r>
            <a:r>
              <a:rPr lang="en-US" sz="1800" b="0" i="0" u="none" strike="noStrike" baseline="0" dirty="0">
                <a:solidFill>
                  <a:srgbClr val="000000"/>
                </a:solidFill>
                <a:latin typeface="Lora-Regular"/>
              </a:rPr>
              <a:t>and </a:t>
            </a:r>
            <a:r>
              <a:rPr lang="en-US" sz="1800" b="1" i="0" u="none" strike="noStrike" baseline="0" dirty="0">
                <a:solidFill>
                  <a:srgbClr val="000000"/>
                </a:solidFill>
                <a:latin typeface="Inconsolata-Bold"/>
              </a:rPr>
              <a:t>:invalid </a:t>
            </a:r>
            <a:r>
              <a:rPr lang="en-US" sz="1800" b="0" i="0" u="none" strike="noStrike" baseline="0" dirty="0">
                <a:solidFill>
                  <a:srgbClr val="000000"/>
                </a:solidFill>
                <a:latin typeface="Lora-Regular"/>
              </a:rPr>
              <a:t>pseudo selectors in order to style elements based on valid or invalid form values. We will now do an exercise that will walk us through an example of validation styles in action.</a:t>
            </a:r>
            <a:endParaRPr lang="en-US" sz="1800" dirty="0"/>
          </a:p>
        </p:txBody>
      </p:sp>
    </p:spTree>
    <p:extLst>
      <p:ext uri="{BB962C8B-B14F-4D97-AF65-F5344CB8AC3E}">
        <p14:creationId xmlns:p14="http://schemas.microsoft.com/office/powerpoint/2010/main" val="1000529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80496"/>
            <a:ext cx="8087564" cy="4446547"/>
          </a:xfrm>
        </p:spPr>
        <p:txBody>
          <a:bodyPr anchor="ctr">
            <a:normAutofit/>
          </a:bodyPr>
          <a:lstStyle/>
          <a:p>
            <a:pPr marL="0" indent="0" algn="l">
              <a:buNone/>
            </a:pPr>
            <a:r>
              <a:rPr lang="en-US" sz="1800" b="0" i="0" u="none" strike="noStrike" baseline="0" dirty="0">
                <a:latin typeface="Lora-Regular"/>
              </a:rPr>
              <a:t>In this exercise, we will develop a simple web form that contains some validation styling. Our aim will be to produce a web form like the one shown in the following figure:</a:t>
            </a:r>
            <a:endParaRPr lang="en-US" sz="1800" dirty="0"/>
          </a:p>
        </p:txBody>
      </p:sp>
      <p:pic>
        <p:nvPicPr>
          <p:cNvPr id="6" name="Picture 5">
            <a:extLst>
              <a:ext uri="{FF2B5EF4-FFF2-40B4-BE49-F238E27FC236}">
                <a16:creationId xmlns:a16="http://schemas.microsoft.com/office/drawing/2014/main" id="{6B516568-FA2C-4726-BD09-A218275D87E2}"/>
              </a:ext>
            </a:extLst>
          </p:cNvPr>
          <p:cNvPicPr>
            <a:picLocks noChangeAspect="1"/>
          </p:cNvPicPr>
          <p:nvPr/>
        </p:nvPicPr>
        <p:blipFill>
          <a:blip r:embed="rId2"/>
          <a:stretch>
            <a:fillRect/>
          </a:stretch>
        </p:blipFill>
        <p:spPr>
          <a:xfrm>
            <a:off x="8821201" y="1949785"/>
            <a:ext cx="2076362" cy="4446548"/>
          </a:xfrm>
          <a:prstGeom prst="rect">
            <a:avLst/>
          </a:prstGeom>
        </p:spPr>
      </p:pic>
      <p:sp>
        <p:nvSpPr>
          <p:cNvPr id="9" name="TextBox 8">
            <a:extLst>
              <a:ext uri="{FF2B5EF4-FFF2-40B4-BE49-F238E27FC236}">
                <a16:creationId xmlns:a16="http://schemas.microsoft.com/office/drawing/2014/main" id="{A8216A08-00C3-49B5-96EB-718B27438272}"/>
              </a:ext>
            </a:extLst>
          </p:cNvPr>
          <p:cNvSpPr txBox="1"/>
          <p:nvPr/>
        </p:nvSpPr>
        <p:spPr>
          <a:xfrm>
            <a:off x="8668757" y="6396333"/>
            <a:ext cx="2381250" cy="307777"/>
          </a:xfrm>
          <a:prstGeom prst="rect">
            <a:avLst/>
          </a:prstGeom>
          <a:noFill/>
        </p:spPr>
        <p:txBody>
          <a:bodyPr wrap="square">
            <a:spAutoFit/>
          </a:bodyPr>
          <a:lstStyle/>
          <a:p>
            <a:r>
              <a:rPr lang="en-US" sz="1400" b="1" i="0" u="none" strike="noStrike" baseline="0" dirty="0">
                <a:latin typeface="OpenSans-Semibold"/>
              </a:rPr>
              <a:t>Figure 4.16: Expected output</a:t>
            </a:r>
            <a:endParaRPr lang="en-US" sz="1400" b="1" dirty="0"/>
          </a:p>
        </p:txBody>
      </p:sp>
    </p:spTree>
    <p:extLst>
      <p:ext uri="{BB962C8B-B14F-4D97-AF65-F5344CB8AC3E}">
        <p14:creationId xmlns:p14="http://schemas.microsoft.com/office/powerpoint/2010/main" val="230360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33600"/>
            <a:ext cx="3666790" cy="4493443"/>
          </a:xfrm>
        </p:spPr>
        <p:txBody>
          <a:bodyPr anchor="ctr">
            <a:normAutofit/>
          </a:bodyPr>
          <a:lstStyle/>
          <a:p>
            <a:pPr marL="0" indent="0" algn="l">
              <a:buNone/>
            </a:pPr>
            <a:r>
              <a:rPr lang="en-US" sz="1800" b="0" i="0" u="none" strike="noStrike" baseline="0" dirty="0">
                <a:latin typeface="Lora-Regular"/>
              </a:rPr>
              <a:t>Let's complete the exercise with the following steps:</a:t>
            </a:r>
          </a:p>
          <a:p>
            <a:pPr marL="324000" lvl="1" indent="0">
              <a:buNone/>
            </a:pPr>
            <a:r>
              <a:rPr lang="en-US" sz="1800" b="0" i="0" u="none" strike="noStrike" baseline="0" dirty="0">
                <a:latin typeface="Lora-Regular"/>
              </a:rPr>
              <a:t>1. First, start by creating a new file in </a:t>
            </a:r>
            <a:r>
              <a:rPr lang="en-US" sz="1800" b="1" i="0" u="none" strike="noStrike" baseline="0" dirty="0" err="1">
                <a:latin typeface="Lora-Bold"/>
              </a:rPr>
              <a:t>VSCode</a:t>
            </a:r>
            <a:r>
              <a:rPr lang="en-US" sz="1800" b="1" i="0" u="none" strike="noStrike" baseline="0" dirty="0">
                <a:latin typeface="Lora-Bold"/>
              </a:rPr>
              <a:t> </a:t>
            </a:r>
            <a:r>
              <a:rPr lang="en-US" sz="1800" b="0" i="0" u="none" strike="noStrike" baseline="0" dirty="0">
                <a:latin typeface="Lora-Regular"/>
              </a:rPr>
              <a:t>called </a:t>
            </a:r>
            <a:r>
              <a:rPr lang="en-US" sz="1800" b="1" i="0" u="none" strike="noStrike" baseline="0" dirty="0">
                <a:latin typeface="Inconsolata-Bold"/>
              </a:rPr>
              <a:t>validation-form.html</a:t>
            </a:r>
            <a:r>
              <a:rPr lang="en-US" sz="1800" b="0" i="0" u="none" strike="noStrike" baseline="0" dirty="0">
                <a:latin typeface="Lora-Regular"/>
              </a:rPr>
              <a:t>, and use the following code as your starting point:</a:t>
            </a:r>
            <a:endParaRPr lang="en-US" sz="1800" dirty="0"/>
          </a:p>
        </p:txBody>
      </p:sp>
      <p:pic>
        <p:nvPicPr>
          <p:cNvPr id="5" name="Picture 4">
            <a:extLst>
              <a:ext uri="{FF2B5EF4-FFF2-40B4-BE49-F238E27FC236}">
                <a16:creationId xmlns:a16="http://schemas.microsoft.com/office/drawing/2014/main" id="{E6C6322E-E482-4D21-96CF-0820EE740CB7}"/>
              </a:ext>
            </a:extLst>
          </p:cNvPr>
          <p:cNvPicPr>
            <a:picLocks noChangeAspect="1"/>
          </p:cNvPicPr>
          <p:nvPr/>
        </p:nvPicPr>
        <p:blipFill>
          <a:blip r:embed="rId2"/>
          <a:stretch>
            <a:fillRect/>
          </a:stretch>
        </p:blipFill>
        <p:spPr>
          <a:xfrm>
            <a:off x="4324350" y="2112193"/>
            <a:ext cx="7286457" cy="4514850"/>
          </a:xfrm>
          <a:prstGeom prst="rect">
            <a:avLst/>
          </a:prstGeom>
        </p:spPr>
      </p:pic>
    </p:spTree>
    <p:extLst>
      <p:ext uri="{BB962C8B-B14F-4D97-AF65-F5344CB8AC3E}">
        <p14:creationId xmlns:p14="http://schemas.microsoft.com/office/powerpoint/2010/main" val="3956223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05026"/>
            <a:ext cx="11029615" cy="4522018"/>
          </a:xfrm>
        </p:spPr>
        <p:txBody>
          <a:bodyPr numCol="1" anchor="t">
            <a:normAutofit/>
          </a:bodyPr>
          <a:lstStyle/>
          <a:p>
            <a:pPr marL="324000" lvl="1" indent="0">
              <a:buNone/>
            </a:pPr>
            <a:r>
              <a:rPr lang="en-US" sz="1800" b="0" i="0" u="none" strike="noStrike" baseline="0" dirty="0">
                <a:latin typeface="Lora-Regular"/>
              </a:rPr>
              <a:t>2. We will now add the HTML for the </a:t>
            </a:r>
            <a:r>
              <a:rPr lang="en-US" sz="1800" b="1" i="0" u="none" strike="noStrike" baseline="0" dirty="0">
                <a:latin typeface="Inconsolata-Bold"/>
              </a:rPr>
              <a:t>first name </a:t>
            </a:r>
            <a:r>
              <a:rPr lang="en-US" sz="1800" b="0" i="0" u="none" strike="noStrike" baseline="0" dirty="0">
                <a:latin typeface="Lora-Regular"/>
              </a:rPr>
              <a:t>and </a:t>
            </a:r>
            <a:r>
              <a:rPr lang="en-US" sz="1800" b="1" i="0" u="none" strike="noStrike" baseline="0" dirty="0">
                <a:latin typeface="Inconsolata-Bold"/>
              </a:rPr>
              <a:t>last name </a:t>
            </a:r>
            <a:r>
              <a:rPr lang="en-US" sz="1800" b="0" i="0" u="none" strike="noStrike" baseline="0" dirty="0">
                <a:latin typeface="Lora-Regular"/>
              </a:rPr>
              <a:t>form fields between the opening and closing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tags. Notice how we have added </a:t>
            </a:r>
            <a:r>
              <a:rPr lang="en-US" sz="1800" b="1" i="0" u="none" strike="noStrike" baseline="0" dirty="0">
                <a:latin typeface="Inconsolata-Bold"/>
              </a:rPr>
              <a:t>required </a:t>
            </a:r>
            <a:r>
              <a:rPr lang="en-US" sz="1800" b="0" i="0" u="none" strike="noStrike" baseline="0" dirty="0">
                <a:latin typeface="Lora-Regular"/>
              </a:rPr>
              <a:t>attributes to both of the </a:t>
            </a:r>
            <a:r>
              <a:rPr lang="en-US" sz="1800" b="1" i="0" u="none" strike="noStrike" baseline="0" dirty="0">
                <a:latin typeface="Inconsolata-Bold"/>
              </a:rPr>
              <a:t>input </a:t>
            </a:r>
            <a:r>
              <a:rPr lang="en-US" sz="1800" b="0" i="0" u="none" strike="noStrike" baseline="0" dirty="0">
                <a:latin typeface="Lora-Regular"/>
              </a:rPr>
              <a:t>elements: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Add the HTML for the remaining form elements. Notice that it is only the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 where we require the </a:t>
            </a:r>
            <a:r>
              <a:rPr lang="en-US" sz="1800" b="1" i="0" u="none" strike="noStrike" baseline="0" dirty="0">
                <a:latin typeface="Inconsolata-Bold"/>
              </a:rPr>
              <a:t>required </a:t>
            </a:r>
            <a:r>
              <a:rPr lang="en-US" sz="1800" b="0" i="0" u="none" strike="noStrike" baseline="0" dirty="0">
                <a:latin typeface="Lora-Regular"/>
              </a:rPr>
              <a:t>attribute.</a:t>
            </a:r>
            <a:endParaRPr lang="en-US" sz="1800" dirty="0"/>
          </a:p>
        </p:txBody>
      </p:sp>
      <p:pic>
        <p:nvPicPr>
          <p:cNvPr id="6" name="Picture 5">
            <a:extLst>
              <a:ext uri="{FF2B5EF4-FFF2-40B4-BE49-F238E27FC236}">
                <a16:creationId xmlns:a16="http://schemas.microsoft.com/office/drawing/2014/main" id="{1B923F47-2DA4-4CCB-962A-E09F6192D4BC}"/>
              </a:ext>
            </a:extLst>
          </p:cNvPr>
          <p:cNvPicPr>
            <a:picLocks noChangeAspect="1"/>
          </p:cNvPicPr>
          <p:nvPr/>
        </p:nvPicPr>
        <p:blipFill>
          <a:blip r:embed="rId2"/>
          <a:stretch>
            <a:fillRect/>
          </a:stretch>
        </p:blipFill>
        <p:spPr>
          <a:xfrm>
            <a:off x="2157411" y="2989306"/>
            <a:ext cx="7877175" cy="2828925"/>
          </a:xfrm>
          <a:prstGeom prst="rect">
            <a:avLst/>
          </a:prstGeom>
        </p:spPr>
      </p:pic>
    </p:spTree>
    <p:extLst>
      <p:ext uri="{BB962C8B-B14F-4D97-AF65-F5344CB8AC3E}">
        <p14:creationId xmlns:p14="http://schemas.microsoft.com/office/powerpoint/2010/main" val="233461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dirty="0"/>
              <a:t>The form Element</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p:txBody>
          <a:bodyPr>
            <a:normAutofit/>
          </a:bodyPr>
          <a:lstStyle/>
          <a:p>
            <a:pPr marL="0" indent="0" algn="l">
              <a:buNone/>
            </a:pPr>
            <a:r>
              <a:rPr lang="en-US" sz="1800" b="0" i="0" u="none" strike="noStrike" baseline="0" dirty="0">
                <a:latin typeface="Lora-Regular"/>
              </a:rPr>
              <a:t>The first element we need to know about when creating forms is the </a:t>
            </a:r>
            <a:r>
              <a:rPr lang="en-US" sz="1800" b="1" i="0" u="none" strike="noStrike" baseline="0" dirty="0">
                <a:latin typeface="Inconsolata-Bold"/>
              </a:rPr>
              <a:t>form </a:t>
            </a:r>
            <a:r>
              <a:rPr lang="en-US" sz="1800" b="0" i="0" u="none" strike="noStrike" baseline="0" dirty="0">
                <a:latin typeface="Lora-Regular"/>
              </a:rPr>
              <a:t>element. This is the outermost element, which contains all other form elements, such as inputs and buttons. The </a:t>
            </a:r>
            <a:r>
              <a:rPr lang="en-US" sz="1800" b="1" i="0" u="none" strike="noStrike" baseline="0" dirty="0">
                <a:latin typeface="Inconsolata-Bold"/>
              </a:rPr>
              <a:t>form </a:t>
            </a:r>
            <a:r>
              <a:rPr lang="en-US" sz="1800" b="0" i="0" u="none" strike="noStrike" baseline="0" dirty="0">
                <a:latin typeface="Lora-Regular"/>
              </a:rPr>
              <a:t>element requires you to pass two attributes, which are the </a:t>
            </a:r>
            <a:r>
              <a:rPr lang="en-US" sz="1800" b="1" i="0" u="none" strike="noStrike" baseline="0" dirty="0">
                <a:latin typeface="Inconsolata-Bold"/>
              </a:rPr>
              <a:t>action </a:t>
            </a:r>
            <a:r>
              <a:rPr lang="en-US" sz="1800" b="0" i="0" u="none" strike="noStrike" baseline="0" dirty="0">
                <a:latin typeface="Lora-Regular"/>
              </a:rPr>
              <a:t>and </a:t>
            </a:r>
            <a:r>
              <a:rPr lang="en-US" sz="1800" b="1" i="0" u="none" strike="noStrike" baseline="0" dirty="0">
                <a:latin typeface="Inconsolata-Bold"/>
              </a:rPr>
              <a:t>method </a:t>
            </a:r>
            <a:r>
              <a:rPr lang="en-US" sz="1800" b="0" i="0" u="none" strike="noStrike" baseline="0" dirty="0">
                <a:latin typeface="Lora-Regular"/>
              </a:rPr>
              <a:t>attributes. The </a:t>
            </a:r>
            <a:r>
              <a:rPr lang="en-US" sz="1800" b="1" i="0" u="none" strike="noStrike" baseline="0" dirty="0">
                <a:latin typeface="Inconsolata-Bold"/>
              </a:rPr>
              <a:t>action </a:t>
            </a:r>
            <a:r>
              <a:rPr lang="en-US" sz="1800" b="0" i="0" u="none" strike="noStrike" baseline="0" dirty="0">
                <a:latin typeface="Lora-Regular"/>
              </a:rPr>
              <a:t>attribute allows the developer to specify the URL where the form data will go to after it has been submitted. The </a:t>
            </a:r>
            <a:r>
              <a:rPr lang="en-US" sz="1800" b="1" i="0" u="none" strike="noStrike" baseline="0" dirty="0">
                <a:latin typeface="Inconsolata-Bold"/>
              </a:rPr>
              <a:t>method </a:t>
            </a:r>
            <a:r>
              <a:rPr lang="en-US" sz="1800" b="0" i="0" u="none" strike="noStrike" baseline="0" dirty="0">
                <a:latin typeface="Lora-Regular"/>
              </a:rPr>
              <a:t>attribute allows the developer to specify whether the form data should be sent via </a:t>
            </a:r>
            <a:r>
              <a:rPr lang="en-US" sz="1800" b="1" i="0" u="none" strike="noStrike" baseline="0" dirty="0">
                <a:latin typeface="Inconsolata-Bold"/>
              </a:rPr>
              <a:t>get </a:t>
            </a:r>
            <a:r>
              <a:rPr lang="en-US" sz="1800" b="0" i="0" u="none" strike="noStrike" baseline="0" dirty="0">
                <a:latin typeface="Lora-Regular"/>
              </a:rPr>
              <a:t>or </a:t>
            </a:r>
            <a:r>
              <a:rPr lang="en-US" sz="1800" b="1" i="0" u="none" strike="noStrike" baseline="0" dirty="0">
                <a:latin typeface="Inconsolata-Bold"/>
              </a:rPr>
              <a:t>post</a:t>
            </a:r>
            <a:r>
              <a:rPr lang="en-US" sz="1800" b="0" i="0" u="none" strike="noStrike" baseline="0" dirty="0">
                <a:latin typeface="Lora-Regular"/>
              </a:rPr>
              <a:t>. You will typically use the </a:t>
            </a:r>
            <a:r>
              <a:rPr lang="en-US" sz="1800" b="1" i="0" u="none" strike="noStrike" baseline="0" dirty="0">
                <a:latin typeface="Inconsolata-Bold"/>
              </a:rPr>
              <a:t>get </a:t>
            </a:r>
            <a:r>
              <a:rPr lang="en-US" sz="1800" b="0" i="0" u="none" strike="noStrike" baseline="0" dirty="0">
                <a:latin typeface="Lora-Regular"/>
              </a:rPr>
              <a:t>method when you are dealing with unsecured data since the data will be present in a query string. On the other hand, the </a:t>
            </a:r>
            <a:r>
              <a:rPr lang="en-US" sz="1800" b="1" i="0" u="none" strike="noStrike" baseline="0" dirty="0">
                <a:latin typeface="Inconsolata-Bold"/>
              </a:rPr>
              <a:t>post </a:t>
            </a:r>
            <a:r>
              <a:rPr lang="en-US" sz="1800" b="0" i="0" u="none" strike="noStrike" baseline="0" dirty="0">
                <a:latin typeface="Lora-Regular"/>
              </a:rPr>
              <a:t>method is typically used when dealing with secure data, or when dealing with a large amount of soft data. The following code snippet shows an example of what an empty form would look like in HTML:</a:t>
            </a:r>
            <a:endParaRPr lang="en-US" dirty="0"/>
          </a:p>
        </p:txBody>
      </p:sp>
      <p:pic>
        <p:nvPicPr>
          <p:cNvPr id="6" name="Picture 5">
            <a:extLst>
              <a:ext uri="{FF2B5EF4-FFF2-40B4-BE49-F238E27FC236}">
                <a16:creationId xmlns:a16="http://schemas.microsoft.com/office/drawing/2014/main" id="{531EC6DD-04E5-48B8-809C-194A7904E260}"/>
              </a:ext>
            </a:extLst>
          </p:cNvPr>
          <p:cNvPicPr>
            <a:picLocks noChangeAspect="1"/>
          </p:cNvPicPr>
          <p:nvPr/>
        </p:nvPicPr>
        <p:blipFill>
          <a:blip r:embed="rId2"/>
          <a:stretch>
            <a:fillRect/>
          </a:stretch>
        </p:blipFill>
        <p:spPr>
          <a:xfrm>
            <a:off x="2824161" y="5562600"/>
            <a:ext cx="6543675" cy="914400"/>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05026"/>
            <a:ext cx="11029615" cy="4522018"/>
          </a:xfrm>
        </p:spPr>
        <p:txBody>
          <a:bodyPr numCol="1" anchor="t">
            <a:normAutofit/>
          </a:bodyPr>
          <a:lstStyle/>
          <a:p>
            <a:pPr marL="324000" lvl="1" indent="0">
              <a:buNone/>
            </a:pPr>
            <a:r>
              <a:rPr lang="en-US" sz="1800" b="0" i="0" u="none" strike="noStrike" baseline="0" dirty="0">
                <a:latin typeface="Lora-Regular"/>
              </a:rPr>
              <a:t>2. We will now add the HTML for the </a:t>
            </a:r>
            <a:r>
              <a:rPr lang="en-US" sz="1800" b="1" i="0" u="none" strike="noStrike" baseline="0" dirty="0">
                <a:latin typeface="Inconsolata-Bold"/>
              </a:rPr>
              <a:t>first name </a:t>
            </a:r>
            <a:r>
              <a:rPr lang="en-US" sz="1800" b="0" i="0" u="none" strike="noStrike" baseline="0" dirty="0">
                <a:latin typeface="Lora-Regular"/>
              </a:rPr>
              <a:t>and </a:t>
            </a:r>
            <a:r>
              <a:rPr lang="en-US" sz="1800" b="1" i="0" u="none" strike="noStrike" baseline="0" dirty="0">
                <a:latin typeface="Inconsolata-Bold"/>
              </a:rPr>
              <a:t>last name </a:t>
            </a:r>
            <a:r>
              <a:rPr lang="en-US" sz="1800" b="0" i="0" u="none" strike="noStrike" baseline="0" dirty="0">
                <a:latin typeface="Lora-Regular"/>
              </a:rPr>
              <a:t>form fields between the opening and closing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tags. Notice how we have added </a:t>
            </a:r>
            <a:r>
              <a:rPr lang="en-US" sz="1800" b="1" i="0" u="none" strike="noStrike" baseline="0" dirty="0">
                <a:latin typeface="Inconsolata-Bold"/>
              </a:rPr>
              <a:t>required </a:t>
            </a:r>
            <a:r>
              <a:rPr lang="en-US" sz="1800" b="0" i="0" u="none" strike="noStrike" baseline="0" dirty="0">
                <a:latin typeface="Lora-Regular"/>
              </a:rPr>
              <a:t>attributes to both of the </a:t>
            </a:r>
            <a:r>
              <a:rPr lang="en-US" sz="1800" b="1" i="0" u="none" strike="noStrike" baseline="0" dirty="0">
                <a:latin typeface="Inconsolata-Bold"/>
              </a:rPr>
              <a:t>input </a:t>
            </a:r>
            <a:r>
              <a:rPr lang="en-US" sz="1800" b="0" i="0" u="none" strike="noStrike" baseline="0" dirty="0">
                <a:latin typeface="Lora-Regular"/>
              </a:rPr>
              <a:t>elements: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Add the HTML for the remaining form elements. Notice that it is only the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 where we require the </a:t>
            </a:r>
            <a:r>
              <a:rPr lang="en-US" sz="1800" b="1" i="0" u="none" strike="noStrike" baseline="0" dirty="0">
                <a:latin typeface="Inconsolata-Bold"/>
              </a:rPr>
              <a:t>required </a:t>
            </a:r>
            <a:r>
              <a:rPr lang="en-US" sz="1800" b="0" i="0" u="none" strike="noStrike" baseline="0" dirty="0">
                <a:latin typeface="Lora-Regular"/>
              </a:rPr>
              <a:t>attribute.</a:t>
            </a:r>
            <a:endParaRPr lang="en-US" sz="1800" dirty="0"/>
          </a:p>
        </p:txBody>
      </p:sp>
      <p:pic>
        <p:nvPicPr>
          <p:cNvPr id="6" name="Picture 5">
            <a:extLst>
              <a:ext uri="{FF2B5EF4-FFF2-40B4-BE49-F238E27FC236}">
                <a16:creationId xmlns:a16="http://schemas.microsoft.com/office/drawing/2014/main" id="{1B923F47-2DA4-4CCB-962A-E09F6192D4BC}"/>
              </a:ext>
            </a:extLst>
          </p:cNvPr>
          <p:cNvPicPr>
            <a:picLocks noChangeAspect="1"/>
          </p:cNvPicPr>
          <p:nvPr/>
        </p:nvPicPr>
        <p:blipFill>
          <a:blip r:embed="rId2"/>
          <a:stretch>
            <a:fillRect/>
          </a:stretch>
        </p:blipFill>
        <p:spPr>
          <a:xfrm>
            <a:off x="2157411" y="2989306"/>
            <a:ext cx="7877175" cy="2828925"/>
          </a:xfrm>
          <a:prstGeom prst="rect">
            <a:avLst/>
          </a:prstGeom>
        </p:spPr>
      </p:pic>
    </p:spTree>
    <p:extLst>
      <p:ext uri="{BB962C8B-B14F-4D97-AF65-F5344CB8AC3E}">
        <p14:creationId xmlns:p14="http://schemas.microsoft.com/office/powerpoint/2010/main" val="1277143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05026"/>
            <a:ext cx="11029615" cy="4522018"/>
          </a:xfrm>
        </p:spPr>
        <p:txBody>
          <a:bodyPr numCol="1" anchor="ctr">
            <a:normAutofit/>
          </a:bodyPr>
          <a:lstStyle/>
          <a:p>
            <a:pPr marL="324000" lvl="1" indent="0" algn="ctr">
              <a:buNone/>
            </a:pPr>
            <a:r>
              <a:rPr lang="en-US" sz="1800" b="0" i="0" u="none" strike="noStrike" baseline="0" dirty="0">
                <a:latin typeface="Lora-Regular"/>
              </a:rPr>
              <a:t>Add the HTML for the remaining form elements. Notice that it is only the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 where we require the </a:t>
            </a:r>
            <a:r>
              <a:rPr lang="en-US" sz="1800" b="1" i="0" u="none" strike="noStrike" baseline="0" dirty="0">
                <a:latin typeface="Inconsolata-Bold"/>
              </a:rPr>
              <a:t>required </a:t>
            </a:r>
            <a:r>
              <a:rPr lang="en-US" sz="1800" b="0" i="0" u="none" strike="noStrike" baseline="0" dirty="0">
                <a:latin typeface="Lora-Regular"/>
              </a:rPr>
              <a:t>attribute.</a:t>
            </a:r>
          </a:p>
          <a:p>
            <a:pPr marL="324000" lvl="1" indent="0" algn="ctr">
              <a:buNone/>
            </a:pPr>
            <a:endParaRPr lang="en-US" sz="1800" dirty="0">
              <a:latin typeface="Lora-Regular"/>
            </a:endParaRPr>
          </a:p>
          <a:p>
            <a:pPr marL="324000" lvl="1" indent="0" algn="ctr">
              <a:buNone/>
            </a:pPr>
            <a:r>
              <a:rPr lang="en-US" sz="1800" dirty="0">
                <a:latin typeface="Lora-Regular"/>
              </a:rPr>
              <a:t>Look at exercise 1 </a:t>
            </a:r>
            <a:r>
              <a:rPr lang="en-US" sz="1800">
                <a:latin typeface="Lora-Regular"/>
              </a:rPr>
              <a:t>for reference.</a:t>
            </a:r>
            <a:endParaRPr lang="en-US" sz="1800" dirty="0"/>
          </a:p>
        </p:txBody>
      </p:sp>
    </p:spTree>
    <p:extLst>
      <p:ext uri="{BB962C8B-B14F-4D97-AF65-F5344CB8AC3E}">
        <p14:creationId xmlns:p14="http://schemas.microsoft.com/office/powerpoint/2010/main" val="3536080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numCol="2" anchor="t">
            <a:normAutofit/>
          </a:bodyPr>
          <a:lstStyle/>
          <a:p>
            <a:pPr marL="324000" lvl="1" indent="0">
              <a:buNone/>
            </a:pPr>
            <a:r>
              <a:rPr lang="en-US" sz="1800" b="0" i="0" u="none" strike="noStrike" baseline="0" dirty="0">
                <a:latin typeface="Lora-Regular"/>
              </a:rPr>
              <a:t>3. Now we will turn to the CSS. We will first add some styling, which will deal with spacing the </a:t>
            </a:r>
            <a:r>
              <a:rPr lang="en-US" sz="1800" b="1" i="0" u="none" strike="noStrike" baseline="0" dirty="0">
                <a:latin typeface="Inconsolata-Bold"/>
              </a:rPr>
              <a:t>div </a:t>
            </a:r>
            <a:r>
              <a:rPr lang="en-US" sz="1800" b="0" i="0" u="none" strike="noStrike" baseline="0" dirty="0">
                <a:latin typeface="Lora-Regular"/>
              </a:rPr>
              <a:t>and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elements:</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4. Next, we will style the individual form elements one by one. The label's font size is set to 20px and the styling for the </a:t>
            </a:r>
            <a:r>
              <a:rPr lang="en-US" sz="1800" b="1" i="0" u="none" strike="noStrike" baseline="0" dirty="0">
                <a:latin typeface="Inconsolata-Bold"/>
              </a:rPr>
              <a:t>input </a:t>
            </a:r>
            <a:r>
              <a:rPr lang="en-US" sz="1800" b="0" i="0" u="none" strike="noStrike" baseline="0" dirty="0">
                <a:latin typeface="Lora-Regular"/>
              </a:rPr>
              <a:t>and </a:t>
            </a:r>
            <a:r>
              <a:rPr lang="en-US" sz="1800" b="1" i="0" u="none" strike="noStrike" baseline="0" dirty="0" err="1">
                <a:latin typeface="Inconsolata-Bold"/>
              </a:rPr>
              <a:t>textarea</a:t>
            </a:r>
            <a:r>
              <a:rPr lang="en-US" sz="1800" b="1" i="0" u="none" strike="noStrike" baseline="0" dirty="0">
                <a:latin typeface="Inconsolata-Bold"/>
              </a:rPr>
              <a:t> </a:t>
            </a:r>
            <a:r>
              <a:rPr lang="en-US" sz="1800" b="0" i="0" u="none" strike="noStrike" baseline="0" dirty="0">
                <a:latin typeface="Lora-Regular"/>
              </a:rPr>
              <a:t>elements is same as shown in the following code snippet:</a:t>
            </a:r>
            <a:endParaRPr lang="en-US" sz="1800" dirty="0"/>
          </a:p>
        </p:txBody>
      </p:sp>
      <p:pic>
        <p:nvPicPr>
          <p:cNvPr id="6" name="Picture 5">
            <a:extLst>
              <a:ext uri="{FF2B5EF4-FFF2-40B4-BE49-F238E27FC236}">
                <a16:creationId xmlns:a16="http://schemas.microsoft.com/office/drawing/2014/main" id="{1FA8F720-39D1-4ABB-B85A-9E9744567953}"/>
              </a:ext>
            </a:extLst>
          </p:cNvPr>
          <p:cNvPicPr>
            <a:picLocks noChangeAspect="1"/>
          </p:cNvPicPr>
          <p:nvPr/>
        </p:nvPicPr>
        <p:blipFill rotWithShape="1">
          <a:blip r:embed="rId2"/>
          <a:srcRect r="33501"/>
          <a:stretch/>
        </p:blipFill>
        <p:spPr>
          <a:xfrm>
            <a:off x="1138236" y="3460794"/>
            <a:ext cx="4414839" cy="1885950"/>
          </a:xfrm>
          <a:prstGeom prst="rect">
            <a:avLst/>
          </a:prstGeom>
        </p:spPr>
      </p:pic>
      <p:pic>
        <p:nvPicPr>
          <p:cNvPr id="8" name="Picture 7">
            <a:extLst>
              <a:ext uri="{FF2B5EF4-FFF2-40B4-BE49-F238E27FC236}">
                <a16:creationId xmlns:a16="http://schemas.microsoft.com/office/drawing/2014/main" id="{98905BE2-8649-4B93-A320-1311D627FA08}"/>
              </a:ext>
            </a:extLst>
          </p:cNvPr>
          <p:cNvPicPr>
            <a:picLocks noChangeAspect="1"/>
          </p:cNvPicPr>
          <p:nvPr/>
        </p:nvPicPr>
        <p:blipFill>
          <a:blip r:embed="rId3"/>
          <a:stretch>
            <a:fillRect/>
          </a:stretch>
        </p:blipFill>
        <p:spPr>
          <a:xfrm>
            <a:off x="6596064" y="3800475"/>
            <a:ext cx="4457700" cy="2571750"/>
          </a:xfrm>
          <a:prstGeom prst="rect">
            <a:avLst/>
          </a:prstGeom>
        </p:spPr>
      </p:pic>
    </p:spTree>
    <p:extLst>
      <p:ext uri="{BB962C8B-B14F-4D97-AF65-F5344CB8AC3E}">
        <p14:creationId xmlns:p14="http://schemas.microsoft.com/office/powerpoint/2010/main" val="1047280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0" indent="0" algn="l">
              <a:buNone/>
            </a:pPr>
            <a:r>
              <a:rPr lang="en-US" sz="1800" b="0" i="0" u="none" strike="noStrike" baseline="0" dirty="0">
                <a:latin typeface="Lora-Regular"/>
              </a:rPr>
              <a:t>With respect to the expected output as shown in the </a:t>
            </a:r>
            <a:r>
              <a:rPr lang="en-US" sz="1800" b="0" i="1" u="none" strike="noStrike" baseline="0" dirty="0">
                <a:latin typeface="Lora-Italic"/>
              </a:rPr>
              <a:t>Figure 4.16</a:t>
            </a:r>
            <a:r>
              <a:rPr lang="en-US" sz="1800" b="0" i="0" u="none" strike="noStrike" baseline="0" dirty="0">
                <a:latin typeface="Lora-Regular"/>
              </a:rPr>
              <a:t>, we style </a:t>
            </a:r>
            <a:r>
              <a:rPr lang="en-US" sz="1800" b="1" i="0" u="none" strike="noStrike" baseline="0" dirty="0">
                <a:latin typeface="Inconsolata-Bold"/>
              </a:rPr>
              <a:t>select </a:t>
            </a:r>
            <a:r>
              <a:rPr lang="en-US" sz="1800" b="0" i="0" u="none" strike="noStrike" baseline="0" dirty="0">
                <a:latin typeface="Lora-Regular"/>
              </a:rPr>
              <a:t>as shown in the following code snippet:</a:t>
            </a:r>
            <a:endParaRPr lang="en-US" sz="1800" dirty="0"/>
          </a:p>
        </p:txBody>
      </p:sp>
      <p:pic>
        <p:nvPicPr>
          <p:cNvPr id="5" name="Picture 4">
            <a:extLst>
              <a:ext uri="{FF2B5EF4-FFF2-40B4-BE49-F238E27FC236}">
                <a16:creationId xmlns:a16="http://schemas.microsoft.com/office/drawing/2014/main" id="{7F439E11-5306-4749-8D09-69917F8BD28B}"/>
              </a:ext>
            </a:extLst>
          </p:cNvPr>
          <p:cNvPicPr>
            <a:picLocks noChangeAspect="1"/>
          </p:cNvPicPr>
          <p:nvPr/>
        </p:nvPicPr>
        <p:blipFill>
          <a:blip r:embed="rId2"/>
          <a:stretch>
            <a:fillRect/>
          </a:stretch>
        </p:blipFill>
        <p:spPr>
          <a:xfrm>
            <a:off x="3281361" y="3336444"/>
            <a:ext cx="5629275" cy="2819400"/>
          </a:xfrm>
          <a:prstGeom prst="rect">
            <a:avLst/>
          </a:prstGeom>
        </p:spPr>
      </p:pic>
    </p:spTree>
    <p:extLst>
      <p:ext uri="{BB962C8B-B14F-4D97-AF65-F5344CB8AC3E}">
        <p14:creationId xmlns:p14="http://schemas.microsoft.com/office/powerpoint/2010/main" val="1651172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numCol="1" anchor="t">
            <a:normAutofit/>
          </a:bodyPr>
          <a:lstStyle/>
          <a:p>
            <a:pPr marL="324000" lvl="1" indent="0">
              <a:buNone/>
            </a:pPr>
            <a:r>
              <a:rPr lang="en-US" sz="1800" b="0" i="0" u="none" strike="noStrike" baseline="0" dirty="0">
                <a:latin typeface="Lora-Regular"/>
              </a:rPr>
              <a:t>We will use the following snippet of code to complete styling the </a:t>
            </a:r>
            <a:r>
              <a:rPr lang="en-US" sz="1800" b="1" i="0" u="none" strike="noStrike" baseline="0" dirty="0">
                <a:latin typeface="Inconsolata-Bold"/>
              </a:rPr>
              <a:t>select</a:t>
            </a:r>
            <a:r>
              <a:rPr lang="en-US" sz="1800" b="0" i="0" u="none" strike="noStrike" baseline="0" dirty="0">
                <a:latin typeface="Lora-Regular"/>
              </a:rPr>
              <a:t>:</a:t>
            </a:r>
            <a:endParaRPr lang="en-US" sz="1800" dirty="0"/>
          </a:p>
        </p:txBody>
      </p:sp>
      <p:pic>
        <p:nvPicPr>
          <p:cNvPr id="6" name="Picture 5">
            <a:extLst>
              <a:ext uri="{FF2B5EF4-FFF2-40B4-BE49-F238E27FC236}">
                <a16:creationId xmlns:a16="http://schemas.microsoft.com/office/drawing/2014/main" id="{0A4A1FFB-E5AE-426C-919D-8AC3E1A332E5}"/>
              </a:ext>
            </a:extLst>
          </p:cNvPr>
          <p:cNvPicPr>
            <a:picLocks noChangeAspect="1"/>
          </p:cNvPicPr>
          <p:nvPr/>
        </p:nvPicPr>
        <p:blipFill>
          <a:blip r:embed="rId2"/>
          <a:stretch>
            <a:fillRect/>
          </a:stretch>
        </p:blipFill>
        <p:spPr>
          <a:xfrm>
            <a:off x="2505074" y="2776537"/>
            <a:ext cx="7181850" cy="3590925"/>
          </a:xfrm>
          <a:prstGeom prst="rect">
            <a:avLst/>
          </a:prstGeom>
        </p:spPr>
      </p:pic>
    </p:spTree>
    <p:extLst>
      <p:ext uri="{BB962C8B-B14F-4D97-AF65-F5344CB8AC3E}">
        <p14:creationId xmlns:p14="http://schemas.microsoft.com/office/powerpoint/2010/main" val="3249936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0" indent="0" algn="l">
              <a:buNone/>
            </a:pPr>
            <a:endParaRPr lang="en-US" sz="1800" b="0" i="0" u="none" strike="noStrike" baseline="0" dirty="0">
              <a:latin typeface="Lora-Regular"/>
            </a:endParaRPr>
          </a:p>
          <a:p>
            <a:pPr marL="0" indent="0" algn="l">
              <a:buNone/>
            </a:pPr>
            <a:r>
              <a:rPr lang="en-US" sz="1800" b="0" i="0" u="none" strike="noStrike" baseline="0" dirty="0">
                <a:latin typeface="Lora-Regular"/>
              </a:rPr>
              <a:t>For styling the button, we will use the styling as shown in the following code snippet:</a:t>
            </a:r>
            <a:endParaRPr lang="en-US" sz="1800" dirty="0"/>
          </a:p>
        </p:txBody>
      </p:sp>
      <p:pic>
        <p:nvPicPr>
          <p:cNvPr id="6" name="Picture 5">
            <a:extLst>
              <a:ext uri="{FF2B5EF4-FFF2-40B4-BE49-F238E27FC236}">
                <a16:creationId xmlns:a16="http://schemas.microsoft.com/office/drawing/2014/main" id="{796356E3-CD65-4E99-9406-98E1ACE2918B}"/>
              </a:ext>
            </a:extLst>
          </p:cNvPr>
          <p:cNvPicPr>
            <a:picLocks noChangeAspect="1"/>
          </p:cNvPicPr>
          <p:nvPr/>
        </p:nvPicPr>
        <p:blipFill>
          <a:blip r:embed="rId2"/>
          <a:stretch>
            <a:fillRect/>
          </a:stretch>
        </p:blipFill>
        <p:spPr>
          <a:xfrm>
            <a:off x="2533649" y="3429000"/>
            <a:ext cx="7124700" cy="2343150"/>
          </a:xfrm>
          <a:prstGeom prst="rect">
            <a:avLst/>
          </a:prstGeom>
        </p:spPr>
      </p:pic>
    </p:spTree>
    <p:extLst>
      <p:ext uri="{BB962C8B-B14F-4D97-AF65-F5344CB8AC3E}">
        <p14:creationId xmlns:p14="http://schemas.microsoft.com/office/powerpoint/2010/main" val="1751608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42394"/>
            <a:ext cx="11029615" cy="4446547"/>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5. Finally, we will add the styles to validate the form elements that have a </a:t>
            </a:r>
            <a:r>
              <a:rPr lang="en-US" sz="1800" b="1" i="0" u="none" strike="noStrike" baseline="0" dirty="0">
                <a:latin typeface="Inconsolata-Bold"/>
              </a:rPr>
              <a:t>required </a:t>
            </a:r>
            <a:r>
              <a:rPr lang="en-US" sz="1800" b="0" i="0" u="none" strike="noStrike" baseline="0" dirty="0">
                <a:latin typeface="Lora-Regular"/>
              </a:rPr>
              <a:t>attribute: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p>
        </p:txBody>
      </p:sp>
      <p:pic>
        <p:nvPicPr>
          <p:cNvPr id="5" name="Picture 4">
            <a:extLst>
              <a:ext uri="{FF2B5EF4-FFF2-40B4-BE49-F238E27FC236}">
                <a16:creationId xmlns:a16="http://schemas.microsoft.com/office/drawing/2014/main" id="{D563F4F8-B885-4A02-AD20-B466016236E8}"/>
              </a:ext>
            </a:extLst>
          </p:cNvPr>
          <p:cNvPicPr>
            <a:picLocks noChangeAspect="1"/>
          </p:cNvPicPr>
          <p:nvPr/>
        </p:nvPicPr>
        <p:blipFill>
          <a:blip r:embed="rId2"/>
          <a:stretch>
            <a:fillRect/>
          </a:stretch>
        </p:blipFill>
        <p:spPr>
          <a:xfrm>
            <a:off x="3762374" y="3322679"/>
            <a:ext cx="4838700" cy="2085975"/>
          </a:xfrm>
          <a:prstGeom prst="rect">
            <a:avLst/>
          </a:prstGeom>
        </p:spPr>
      </p:pic>
    </p:spTree>
    <p:extLst>
      <p:ext uri="{BB962C8B-B14F-4D97-AF65-F5344CB8AC3E}">
        <p14:creationId xmlns:p14="http://schemas.microsoft.com/office/powerpoint/2010/main" val="300849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42395"/>
            <a:ext cx="8734258" cy="4172680"/>
          </a:xfrm>
        </p:spPr>
        <p:txBody>
          <a:bodyPr anchor="ctr">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0" i="0" u="none" strike="noStrike" baseline="0" dirty="0">
                <a:latin typeface="Lora-Regular"/>
              </a:rPr>
              <a:t>, 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form in your browser. When you try to submit an incomplete form that has validation in it, the form will not submit and you will see something like the following screenshot:</a:t>
            </a:r>
            <a:endParaRPr lang="en-US" sz="1800" dirty="0"/>
          </a:p>
        </p:txBody>
      </p:sp>
      <p:pic>
        <p:nvPicPr>
          <p:cNvPr id="6" name="Picture 5">
            <a:extLst>
              <a:ext uri="{FF2B5EF4-FFF2-40B4-BE49-F238E27FC236}">
                <a16:creationId xmlns:a16="http://schemas.microsoft.com/office/drawing/2014/main" id="{2DC6BF3F-AAD9-446E-83AD-92949C57643A}"/>
              </a:ext>
            </a:extLst>
          </p:cNvPr>
          <p:cNvPicPr>
            <a:picLocks noChangeAspect="1"/>
          </p:cNvPicPr>
          <p:nvPr/>
        </p:nvPicPr>
        <p:blipFill>
          <a:blip r:embed="rId2"/>
          <a:stretch>
            <a:fillRect/>
          </a:stretch>
        </p:blipFill>
        <p:spPr>
          <a:xfrm>
            <a:off x="9239251" y="2002142"/>
            <a:ext cx="2371558" cy="4703457"/>
          </a:xfrm>
          <a:prstGeom prst="rect">
            <a:avLst/>
          </a:prstGeom>
        </p:spPr>
      </p:pic>
      <p:sp>
        <p:nvSpPr>
          <p:cNvPr id="8" name="TextBox 7">
            <a:extLst>
              <a:ext uri="{FF2B5EF4-FFF2-40B4-BE49-F238E27FC236}">
                <a16:creationId xmlns:a16="http://schemas.microsoft.com/office/drawing/2014/main" id="{59D4EE4F-30A3-4CFD-997C-B4CAE56898FC}"/>
              </a:ext>
            </a:extLst>
          </p:cNvPr>
          <p:cNvSpPr txBox="1"/>
          <p:nvPr/>
        </p:nvSpPr>
        <p:spPr>
          <a:xfrm>
            <a:off x="5724526" y="6397822"/>
            <a:ext cx="3514725" cy="307777"/>
          </a:xfrm>
          <a:prstGeom prst="rect">
            <a:avLst/>
          </a:prstGeom>
          <a:noFill/>
        </p:spPr>
        <p:txBody>
          <a:bodyPr wrap="square">
            <a:spAutoFit/>
          </a:bodyPr>
          <a:lstStyle/>
          <a:p>
            <a:r>
              <a:rPr lang="en-US" sz="1400" b="1" i="0" u="none" strike="noStrike" baseline="0" dirty="0">
                <a:latin typeface="OpenSans-Semibold"/>
              </a:rPr>
              <a:t>Figure 4.17: Screenshot of the resultant form</a:t>
            </a:r>
            <a:endParaRPr lang="en-US" sz="1400" b="1" dirty="0"/>
          </a:p>
        </p:txBody>
      </p:sp>
    </p:spTree>
    <p:extLst>
      <p:ext uri="{BB962C8B-B14F-4D97-AF65-F5344CB8AC3E}">
        <p14:creationId xmlns:p14="http://schemas.microsoft.com/office/powerpoint/2010/main" val="116073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Video Store Forms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ctr">
            <a:normAutofit/>
          </a:bodyPr>
          <a:lstStyle/>
          <a:p>
            <a:pPr marL="0" indent="0" algn="ctr">
              <a:buNone/>
            </a:pPr>
            <a:r>
              <a:rPr lang="en-US" sz="1800" b="0" i="0" u="none" strike="noStrike" baseline="0" dirty="0">
                <a:latin typeface="Lora-Regular"/>
              </a:rPr>
              <a:t>From the video store product page examples from the previous chapter, where we built</a:t>
            </a:r>
          </a:p>
          <a:p>
            <a:pPr marL="0" indent="0" algn="ctr">
              <a:buNone/>
            </a:pPr>
            <a:r>
              <a:rPr lang="en-US" sz="1800" b="0" i="0" u="none" strike="noStrike" baseline="0" dirty="0">
                <a:latin typeface="Lora-Regular"/>
              </a:rPr>
              <a:t>a whole web page, component by component, we will now build two complex forms for</a:t>
            </a:r>
          </a:p>
          <a:p>
            <a:pPr marL="0" indent="0" algn="ctr">
              <a:buNone/>
            </a:pPr>
            <a:r>
              <a:rPr lang="en-US" sz="1800" b="0" i="0" u="none" strike="noStrike" baseline="0" dirty="0">
                <a:latin typeface="Lora-Regular"/>
              </a:rPr>
              <a:t>the video store project in order to put our new knowledge into practice.</a:t>
            </a:r>
            <a:endParaRPr lang="en-US" dirty="0">
              <a:latin typeface="Lora-Regular"/>
            </a:endParaRPr>
          </a:p>
        </p:txBody>
      </p:sp>
    </p:spTree>
    <p:extLst>
      <p:ext uri="{BB962C8B-B14F-4D97-AF65-F5344CB8AC3E}">
        <p14:creationId xmlns:p14="http://schemas.microsoft.com/office/powerpoint/2010/main" val="2718224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80495"/>
            <a:ext cx="7228020" cy="4158570"/>
          </a:xfrm>
        </p:spPr>
        <p:txBody>
          <a:bodyPr anchor="ctr">
            <a:normAutofit/>
          </a:bodyPr>
          <a:lstStyle/>
          <a:p>
            <a:pPr marL="0" indent="0" algn="l">
              <a:buNone/>
            </a:pPr>
            <a:r>
              <a:rPr lang="en-US" sz="1800" b="0" i="0" u="none" strike="noStrike" baseline="0" dirty="0">
                <a:latin typeface="Lora-Regular"/>
              </a:rPr>
              <a:t>In this exercise, we will write the HTML and CSS to create an account signup form. Our aim will be to produce a web form like the following wireframe:</a:t>
            </a:r>
            <a:endParaRPr lang="en-US" sz="1800" dirty="0">
              <a:latin typeface="Lora-Regular"/>
            </a:endParaRPr>
          </a:p>
        </p:txBody>
      </p:sp>
      <p:pic>
        <p:nvPicPr>
          <p:cNvPr id="5" name="Picture 4">
            <a:extLst>
              <a:ext uri="{FF2B5EF4-FFF2-40B4-BE49-F238E27FC236}">
                <a16:creationId xmlns:a16="http://schemas.microsoft.com/office/drawing/2014/main" id="{A5291FE5-5418-40D5-AFF9-05912C61942F}"/>
              </a:ext>
            </a:extLst>
          </p:cNvPr>
          <p:cNvPicPr>
            <a:picLocks noChangeAspect="1"/>
          </p:cNvPicPr>
          <p:nvPr/>
        </p:nvPicPr>
        <p:blipFill>
          <a:blip r:embed="rId2"/>
          <a:stretch>
            <a:fillRect/>
          </a:stretch>
        </p:blipFill>
        <p:spPr>
          <a:xfrm>
            <a:off x="7809212" y="2077887"/>
            <a:ext cx="3801595" cy="4568954"/>
          </a:xfrm>
          <a:prstGeom prst="rect">
            <a:avLst/>
          </a:prstGeom>
        </p:spPr>
      </p:pic>
      <p:sp>
        <p:nvSpPr>
          <p:cNvPr id="8" name="TextBox 7">
            <a:extLst>
              <a:ext uri="{FF2B5EF4-FFF2-40B4-BE49-F238E27FC236}">
                <a16:creationId xmlns:a16="http://schemas.microsoft.com/office/drawing/2014/main" id="{144AADF7-6C10-4D35-9464-5CD5E9D65C8B}"/>
              </a:ext>
            </a:extLst>
          </p:cNvPr>
          <p:cNvSpPr txBox="1"/>
          <p:nvPr/>
        </p:nvSpPr>
        <p:spPr>
          <a:xfrm>
            <a:off x="4195201" y="6339064"/>
            <a:ext cx="3801595" cy="307777"/>
          </a:xfrm>
          <a:prstGeom prst="rect">
            <a:avLst/>
          </a:prstGeom>
          <a:noFill/>
        </p:spPr>
        <p:txBody>
          <a:bodyPr wrap="square">
            <a:spAutoFit/>
          </a:bodyPr>
          <a:lstStyle/>
          <a:p>
            <a:r>
              <a:rPr lang="en-US" sz="1400" b="1" i="0" u="none" strike="noStrike" baseline="0" dirty="0">
                <a:latin typeface="OpenSans-Semibold"/>
              </a:rPr>
              <a:t>Figure 4.18: Wireframe of a new account form</a:t>
            </a:r>
            <a:endParaRPr lang="en-US" sz="1400" b="1" dirty="0"/>
          </a:p>
        </p:txBody>
      </p:sp>
    </p:spTree>
    <p:extLst>
      <p:ext uri="{BB962C8B-B14F-4D97-AF65-F5344CB8AC3E}">
        <p14:creationId xmlns:p14="http://schemas.microsoft.com/office/powerpoint/2010/main" val="113567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97742"/>
            <a:ext cx="11029616" cy="4294094"/>
          </a:xfrm>
        </p:spPr>
        <p:txBody>
          <a:bodyPr anchor="t">
            <a:normAutofit/>
          </a:bodyPr>
          <a:lstStyle/>
          <a:p>
            <a:pPr marL="0" indent="0" algn="l">
              <a:buNone/>
            </a:pPr>
            <a:r>
              <a:rPr lang="en-US" sz="1800" b="0" i="0" u="none" strike="noStrike" baseline="0" dirty="0">
                <a:latin typeface="Lora-Regular"/>
              </a:rPr>
              <a:t>Now that we have our </a:t>
            </a:r>
            <a:r>
              <a:rPr lang="en-US" sz="1800" b="1" i="0" u="none" strike="noStrike" baseline="0" dirty="0">
                <a:latin typeface="Inconsolata-Bold"/>
              </a:rPr>
              <a:t>form </a:t>
            </a:r>
            <a:r>
              <a:rPr lang="en-US" sz="1800" b="0" i="0" u="none" strike="noStrike" baseline="0" dirty="0">
                <a:latin typeface="Lora-Regular"/>
              </a:rPr>
              <a:t>element, we can start building the form using different elements. The first one we will look at is the </a:t>
            </a:r>
            <a:r>
              <a:rPr lang="en-US" sz="1800" b="1" i="0" u="none" strike="noStrike" baseline="0" dirty="0">
                <a:latin typeface="Inconsolata-Bold"/>
              </a:rPr>
              <a:t>input </a:t>
            </a:r>
            <a:r>
              <a:rPr lang="en-US" sz="1800" b="0" i="0" u="none" strike="noStrike" baseline="0" dirty="0">
                <a:latin typeface="Lora-Regular"/>
              </a:rPr>
              <a:t>element. This is the element you would use when creating text input fields, radio buttons, and checkboxes. The </a:t>
            </a:r>
            <a:r>
              <a:rPr lang="en-US" sz="1800" b="1" i="0" u="none" strike="noStrike" baseline="0" dirty="0">
                <a:latin typeface="Inconsolata-Bold"/>
              </a:rPr>
              <a:t>input </a:t>
            </a:r>
            <a:r>
              <a:rPr lang="en-US" sz="1800" b="0" i="0" u="none" strike="noStrike" baseline="0" dirty="0">
                <a:latin typeface="Lora-Regular"/>
              </a:rPr>
              <a:t>element is the most important of all the form elements we will look at and you will find yourself using it over and over again. The </a:t>
            </a:r>
            <a:r>
              <a:rPr lang="en-US" sz="1800" b="1" i="0" u="none" strike="noStrike" baseline="0" dirty="0">
                <a:latin typeface="Inconsolata-Bold"/>
              </a:rPr>
              <a:t>input </a:t>
            </a:r>
            <a:r>
              <a:rPr lang="en-US" sz="1800" b="0" i="0" u="none" strike="noStrike" baseline="0" dirty="0">
                <a:latin typeface="Lora-Regular"/>
              </a:rPr>
              <a:t>element requires two attributes, which are </a:t>
            </a:r>
            <a:r>
              <a:rPr lang="en-US" sz="1800" b="1" i="0" u="none" strike="noStrike" baseline="0" dirty="0">
                <a:latin typeface="Inconsolata-Bold"/>
              </a:rPr>
              <a:t>type </a:t>
            </a:r>
            <a:r>
              <a:rPr lang="en-US" sz="1800" b="0" i="0" u="none" strike="noStrike" baseline="0" dirty="0">
                <a:latin typeface="Lora-Regular"/>
              </a:rPr>
              <a:t>and </a:t>
            </a:r>
            <a:r>
              <a:rPr lang="en-US" sz="1800" b="1" i="0" u="none" strike="noStrike" baseline="0" dirty="0">
                <a:latin typeface="Inconsolata-Bold"/>
              </a:rPr>
              <a:t>name</a:t>
            </a:r>
            <a:r>
              <a:rPr lang="en-US" sz="1800" b="0" i="0" u="none" strike="noStrike" baseline="0" dirty="0">
                <a:latin typeface="Lora-Regular"/>
              </a:rPr>
              <a:t>. </a:t>
            </a:r>
            <a:br>
              <a:rPr lang="en-US" sz="1800" b="0" i="0" u="none" strike="noStrike" baseline="0" dirty="0">
                <a:latin typeface="Lora-Regular"/>
              </a:rPr>
            </a:br>
            <a:r>
              <a:rPr lang="en-US" sz="1800" b="0" i="0" u="none" strike="noStrike" baseline="0" dirty="0">
                <a:latin typeface="Lora-Regular"/>
              </a:rPr>
              <a:t>The </a:t>
            </a:r>
            <a:r>
              <a:rPr lang="en-US" sz="1800" b="1" i="0" u="none" strike="noStrike" baseline="0" dirty="0">
                <a:latin typeface="Inconsolata-Bold"/>
              </a:rPr>
              <a:t>type </a:t>
            </a:r>
            <a:r>
              <a:rPr lang="en-US" sz="1800" b="0" i="0" u="none" strike="noStrike" baseline="0" dirty="0">
                <a:latin typeface="Lora-Regular"/>
              </a:rPr>
              <a:t>attribute is used to specify what type of </a:t>
            </a:r>
            <a:br>
              <a:rPr lang="en-US" sz="1800" b="0" i="0" u="none" strike="noStrike" baseline="0" dirty="0">
                <a:latin typeface="Lora-Regular"/>
              </a:rPr>
            </a:br>
            <a:r>
              <a:rPr lang="en-US" sz="1800" b="0" i="0" u="none" strike="noStrike" baseline="0" dirty="0">
                <a:latin typeface="Lora-Regular"/>
              </a:rPr>
              <a:t>input you want, such as radio buttons, checkboxes, </a:t>
            </a:r>
            <a:br>
              <a:rPr lang="en-US" sz="1800" b="0" i="0" u="none" strike="noStrike" baseline="0" dirty="0">
                <a:latin typeface="Lora-Regular"/>
              </a:rPr>
            </a:br>
            <a:r>
              <a:rPr lang="en-US" sz="1800" b="0" i="0" u="none" strike="noStrike" baseline="0" dirty="0">
                <a:latin typeface="Lora-Regular"/>
              </a:rPr>
              <a:t>or text. The </a:t>
            </a:r>
            <a:r>
              <a:rPr lang="en-US" sz="1800" b="1" i="0" u="none" strike="noStrike" baseline="0" dirty="0">
                <a:latin typeface="Inconsolata-Bold"/>
              </a:rPr>
              <a:t>name </a:t>
            </a:r>
            <a:r>
              <a:rPr lang="en-US" sz="1800" b="0" i="0" u="none" strike="noStrike" baseline="0" dirty="0">
                <a:latin typeface="Lora-Regular"/>
              </a:rPr>
              <a:t>attribute gives the element a </a:t>
            </a:r>
            <a:br>
              <a:rPr lang="en-US" sz="1800" b="0" i="0" u="none" strike="noStrike" baseline="0" dirty="0">
                <a:latin typeface="Lora-Regular"/>
              </a:rPr>
            </a:br>
            <a:r>
              <a:rPr lang="en-US" sz="1800" b="0" i="0" u="none" strike="noStrike" baseline="0" dirty="0">
                <a:latin typeface="Lora-Regular"/>
              </a:rPr>
              <a:t>unique name that is required when submitting the </a:t>
            </a:r>
            <a:br>
              <a:rPr lang="en-US" sz="1800" b="0" i="0" u="none" strike="noStrike" baseline="0" dirty="0">
                <a:latin typeface="Lora-Regular"/>
              </a:rPr>
            </a:br>
            <a:r>
              <a:rPr lang="en-US" sz="1800" b="0" i="0" u="none" strike="noStrike" baseline="0" dirty="0">
                <a:latin typeface="Lora-Regular"/>
              </a:rPr>
              <a:t>form. This is so that the form's data can be </a:t>
            </a:r>
            <a:br>
              <a:rPr lang="en-US" sz="1800" b="0" i="0" u="none" strike="noStrike" baseline="0" dirty="0">
                <a:latin typeface="Lora-Regular"/>
              </a:rPr>
            </a:br>
            <a:r>
              <a:rPr lang="en-US" sz="1800" b="0" i="0" u="none" strike="noStrike" baseline="0" dirty="0">
                <a:latin typeface="Lora-Regular"/>
              </a:rPr>
              <a:t>organized into key-value pairs with a unique </a:t>
            </a:r>
            <a:r>
              <a:rPr lang="en-US" sz="1800" b="1" i="0" u="none" strike="noStrike" baseline="0" dirty="0">
                <a:latin typeface="Inconsolata-Bold"/>
              </a:rPr>
              <a:t>name </a:t>
            </a:r>
            <a:br>
              <a:rPr lang="en-US" sz="1800" b="1" i="0" u="none" strike="noStrike" baseline="0" dirty="0">
                <a:latin typeface="Inconsolata-Bold"/>
              </a:rPr>
            </a:br>
            <a:r>
              <a:rPr lang="en-US" sz="1800" b="0" i="0" u="none" strike="noStrike" baseline="0" dirty="0">
                <a:latin typeface="Lora-Regular"/>
              </a:rPr>
              <a:t>corresponding with a </a:t>
            </a:r>
            <a:r>
              <a:rPr lang="en-US" sz="1800" b="1" i="0" u="none" strike="noStrike" baseline="0" dirty="0">
                <a:latin typeface="Inconsolata-Bold"/>
              </a:rPr>
              <a:t>value</a:t>
            </a:r>
            <a:r>
              <a:rPr lang="en-US" sz="1800" b="0" i="0" u="none" strike="noStrike" baseline="0" dirty="0">
                <a:latin typeface="Lora-Regular"/>
              </a:rPr>
              <a:t>. It should be noted that </a:t>
            </a:r>
            <a:br>
              <a:rPr lang="en-US" sz="1800" b="0" i="0" u="none" strike="noStrike" baseline="0" dirty="0">
                <a:latin typeface="Lora-Regular"/>
              </a:rPr>
            </a:br>
            <a:r>
              <a:rPr lang="en-US" sz="1800" b="0" i="0" u="none" strike="noStrike" baseline="0" dirty="0">
                <a:latin typeface="Lora-Regular"/>
              </a:rPr>
              <a:t>the order that you add the attributes in has no </a:t>
            </a:r>
            <a:br>
              <a:rPr lang="en-US" sz="1800" b="0" i="0" u="none" strike="noStrike" baseline="0" dirty="0">
                <a:latin typeface="Lora-Regular"/>
              </a:rPr>
            </a:br>
            <a:r>
              <a:rPr lang="en-US" sz="1800" b="0" i="0" u="none" strike="noStrike" baseline="0" dirty="0">
                <a:latin typeface="Lora-Regular"/>
              </a:rPr>
              <a:t>significance. The following code snippet shows how </a:t>
            </a:r>
            <a:br>
              <a:rPr lang="en-US" sz="1800" b="0" i="0" u="none" strike="noStrike" baseline="0" dirty="0">
                <a:latin typeface="Lora-Regular"/>
              </a:rPr>
            </a:br>
            <a:r>
              <a:rPr lang="en-US" sz="1800" b="0" i="0" u="none" strike="noStrike" baseline="0" dirty="0">
                <a:latin typeface="Lora-Regular"/>
              </a:rPr>
              <a:t>to create a text field using the </a:t>
            </a:r>
            <a:r>
              <a:rPr lang="en-US" sz="1800" b="1" i="0" u="none" strike="noStrike" baseline="0" dirty="0">
                <a:latin typeface="Inconsolata-Bold"/>
              </a:rPr>
              <a:t>input </a:t>
            </a:r>
            <a:r>
              <a:rPr lang="en-US" sz="1800" b="0" i="0" u="none" strike="noStrike" baseline="0" dirty="0">
                <a:latin typeface="Lora-Regular"/>
              </a:rPr>
              <a:t>element:</a:t>
            </a:r>
            <a:endParaRPr lang="en-US" sz="1800" dirty="0"/>
          </a:p>
        </p:txBody>
      </p:sp>
      <p:pic>
        <p:nvPicPr>
          <p:cNvPr id="6" name="Picture 5">
            <a:extLst>
              <a:ext uri="{FF2B5EF4-FFF2-40B4-BE49-F238E27FC236}">
                <a16:creationId xmlns:a16="http://schemas.microsoft.com/office/drawing/2014/main" id="{2905E0CE-6A1C-4C10-9BBC-8541939C97D1}"/>
              </a:ext>
            </a:extLst>
          </p:cNvPr>
          <p:cNvPicPr>
            <a:picLocks noChangeAspect="1"/>
          </p:cNvPicPr>
          <p:nvPr/>
        </p:nvPicPr>
        <p:blipFill>
          <a:blip r:embed="rId2"/>
          <a:stretch>
            <a:fillRect/>
          </a:stretch>
        </p:blipFill>
        <p:spPr>
          <a:xfrm>
            <a:off x="6385506" y="3429000"/>
            <a:ext cx="5314950" cy="2828925"/>
          </a:xfrm>
          <a:prstGeom prst="rect">
            <a:avLst/>
          </a:prstGeom>
        </p:spPr>
      </p:pic>
    </p:spTree>
    <p:extLst>
      <p:ext uri="{BB962C8B-B14F-4D97-AF65-F5344CB8AC3E}">
        <p14:creationId xmlns:p14="http://schemas.microsoft.com/office/powerpoint/2010/main" val="3570635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80494"/>
            <a:ext cx="4314658" cy="4363741"/>
          </a:xfrm>
        </p:spPr>
        <p:txBody>
          <a:bodyPr anchor="ctr">
            <a:normAutofit/>
          </a:bodyPr>
          <a:lstStyle/>
          <a:p>
            <a:pPr marL="0" indent="0" algn="l">
              <a:buNone/>
            </a:pPr>
            <a:r>
              <a:rPr lang="en-US" sz="1800" b="0" i="0" u="none" strike="noStrike" baseline="0" dirty="0">
                <a:latin typeface="Lora-Regular"/>
              </a:rPr>
              <a:t>Let's complete the exercise with the following steps:</a:t>
            </a:r>
          </a:p>
          <a:p>
            <a:pPr marL="324000" lvl="1" indent="0">
              <a:buNone/>
            </a:pPr>
            <a:r>
              <a:rPr lang="en-US" sz="1800" b="0" i="0" u="none" strike="noStrike" baseline="0" dirty="0">
                <a:latin typeface="Lora-Regular"/>
              </a:rPr>
              <a:t>1. First, start by creating a new file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called </a:t>
            </a:r>
            <a:r>
              <a:rPr lang="en-US" sz="1800" b="1" i="0" u="none" strike="noStrike" baseline="0" dirty="0">
                <a:latin typeface="Inconsolata-Bold"/>
              </a:rPr>
              <a:t>signup-form.html</a:t>
            </a:r>
            <a:r>
              <a:rPr lang="en-US" sz="1800" b="0" i="0" u="none" strike="noStrike" baseline="0" dirty="0">
                <a:latin typeface="Lora-Regular"/>
              </a:rPr>
              <a:t>, and use the following code as your starting point:</a:t>
            </a:r>
            <a:endParaRPr lang="en-US" sz="1800" dirty="0">
              <a:latin typeface="Lora-Regular"/>
            </a:endParaRPr>
          </a:p>
        </p:txBody>
      </p:sp>
      <p:pic>
        <p:nvPicPr>
          <p:cNvPr id="6" name="Picture 5">
            <a:extLst>
              <a:ext uri="{FF2B5EF4-FFF2-40B4-BE49-F238E27FC236}">
                <a16:creationId xmlns:a16="http://schemas.microsoft.com/office/drawing/2014/main" id="{C7FC4E2F-5307-4787-9222-634A95892D33}"/>
              </a:ext>
            </a:extLst>
          </p:cNvPr>
          <p:cNvPicPr>
            <a:picLocks noChangeAspect="1"/>
          </p:cNvPicPr>
          <p:nvPr/>
        </p:nvPicPr>
        <p:blipFill>
          <a:blip r:embed="rId2"/>
          <a:stretch>
            <a:fillRect/>
          </a:stretch>
        </p:blipFill>
        <p:spPr>
          <a:xfrm>
            <a:off x="4895850" y="2085889"/>
            <a:ext cx="6858000" cy="4552950"/>
          </a:xfrm>
          <a:prstGeom prst="rect">
            <a:avLst/>
          </a:prstGeom>
        </p:spPr>
      </p:pic>
    </p:spTree>
    <p:extLst>
      <p:ext uri="{BB962C8B-B14F-4D97-AF65-F5344CB8AC3E}">
        <p14:creationId xmlns:p14="http://schemas.microsoft.com/office/powerpoint/2010/main" val="3432138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1971676"/>
            <a:ext cx="11029615" cy="4572560"/>
          </a:xfrm>
        </p:spPr>
        <p:txBody>
          <a:bodyPr anchor="t">
            <a:normAutofit/>
          </a:bodyPr>
          <a:lstStyle/>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2. Now, we will add the HTML for the form up until just before the checkbox. Notice how we have added the </a:t>
            </a:r>
            <a:r>
              <a:rPr lang="en-US" sz="1800" b="1" i="0" u="none" strike="noStrike" baseline="0" dirty="0">
                <a:latin typeface="Inconsolata-Bold"/>
              </a:rPr>
              <a:t>required </a:t>
            </a:r>
            <a:r>
              <a:rPr lang="en-US" sz="1800" b="0" i="0" u="none" strike="noStrike" baseline="0" dirty="0">
                <a:latin typeface="Lora-Regular"/>
              </a:rPr>
              <a:t>attribute to the elements that we require the user to provide a value for:</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p:txBody>
      </p:sp>
      <p:pic>
        <p:nvPicPr>
          <p:cNvPr id="5" name="Picture 4">
            <a:extLst>
              <a:ext uri="{FF2B5EF4-FFF2-40B4-BE49-F238E27FC236}">
                <a16:creationId xmlns:a16="http://schemas.microsoft.com/office/drawing/2014/main" id="{49107B04-64F4-47A3-A0CA-D661FEB431CA}"/>
              </a:ext>
            </a:extLst>
          </p:cNvPr>
          <p:cNvPicPr>
            <a:picLocks noChangeAspect="1"/>
          </p:cNvPicPr>
          <p:nvPr/>
        </p:nvPicPr>
        <p:blipFill>
          <a:blip r:embed="rId2"/>
          <a:stretch>
            <a:fillRect/>
          </a:stretch>
        </p:blipFill>
        <p:spPr>
          <a:xfrm>
            <a:off x="2731293" y="3765732"/>
            <a:ext cx="6729411" cy="2273118"/>
          </a:xfrm>
          <a:prstGeom prst="rect">
            <a:avLst/>
          </a:prstGeom>
        </p:spPr>
      </p:pic>
    </p:spTree>
    <p:extLst>
      <p:ext uri="{BB962C8B-B14F-4D97-AF65-F5344CB8AC3E}">
        <p14:creationId xmlns:p14="http://schemas.microsoft.com/office/powerpoint/2010/main" val="4161630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1971676"/>
            <a:ext cx="11029615" cy="4572560"/>
          </a:xfrm>
        </p:spPr>
        <p:txBody>
          <a:bodyPr anchor="t">
            <a:normAutofit/>
          </a:bodyPr>
          <a:lstStyle/>
          <a:p>
            <a:pPr marL="324000" lvl="1" indent="0">
              <a:buNone/>
            </a:pPr>
            <a:r>
              <a:rPr lang="en-US" sz="1800" b="0" i="0" u="none" strike="noStrike" baseline="0" dirty="0">
                <a:latin typeface="Lora-Regular"/>
              </a:rPr>
              <a:t>3. Next, we will add the checkbox for signing up to the newsletter. In order to have the checkbox first and the description later, </a:t>
            </a:r>
            <a:r>
              <a:rPr lang="en-US" sz="1800" b="1" i="0" u="none" strike="noStrike" baseline="0" dirty="0">
                <a:latin typeface="Inconsolata-Bold"/>
              </a:rPr>
              <a:t>label </a:t>
            </a:r>
            <a:r>
              <a:rPr lang="en-US" sz="1800" b="0" i="0" u="none" strike="noStrike" baseline="0" dirty="0">
                <a:latin typeface="Lora-Regular"/>
              </a:rPr>
              <a:t>comes after </a:t>
            </a:r>
            <a:r>
              <a:rPr lang="en-US" sz="1800" b="1" i="0" u="none" strike="noStrike" baseline="0" dirty="0">
                <a:latin typeface="Inconsolata-Bold"/>
              </a:rPr>
              <a:t>input</a:t>
            </a:r>
            <a:r>
              <a:rPr lang="en-US" sz="1800" b="0" i="0" u="none" strike="noStrike" baseline="0" dirty="0">
                <a:latin typeface="Lora-Regular"/>
              </a:rPr>
              <a:t>:</a:t>
            </a:r>
            <a:endParaRPr lang="en-US" sz="1800" dirty="0">
              <a:latin typeface="Lora-Regular"/>
            </a:endParaRPr>
          </a:p>
        </p:txBody>
      </p:sp>
      <p:pic>
        <p:nvPicPr>
          <p:cNvPr id="12" name="Picture 11">
            <a:extLst>
              <a:ext uri="{FF2B5EF4-FFF2-40B4-BE49-F238E27FC236}">
                <a16:creationId xmlns:a16="http://schemas.microsoft.com/office/drawing/2014/main" id="{182E1845-BC1B-467F-8AD2-4C0B91FA8115}"/>
              </a:ext>
            </a:extLst>
          </p:cNvPr>
          <p:cNvPicPr>
            <a:picLocks noChangeAspect="1"/>
          </p:cNvPicPr>
          <p:nvPr/>
        </p:nvPicPr>
        <p:blipFill rotWithShape="1">
          <a:blip r:embed="rId2"/>
          <a:srcRect t="2721"/>
          <a:stretch/>
        </p:blipFill>
        <p:spPr>
          <a:xfrm>
            <a:off x="2333625" y="3724275"/>
            <a:ext cx="7905750" cy="2724150"/>
          </a:xfrm>
          <a:prstGeom prst="rect">
            <a:avLst/>
          </a:prstGeom>
        </p:spPr>
      </p:pic>
      <p:pic>
        <p:nvPicPr>
          <p:cNvPr id="14" name="Picture 13">
            <a:extLst>
              <a:ext uri="{FF2B5EF4-FFF2-40B4-BE49-F238E27FC236}">
                <a16:creationId xmlns:a16="http://schemas.microsoft.com/office/drawing/2014/main" id="{A3023A8C-E83D-4356-B7C1-75952C7F9B3D}"/>
              </a:ext>
            </a:extLst>
          </p:cNvPr>
          <p:cNvPicPr>
            <a:picLocks noChangeAspect="1"/>
          </p:cNvPicPr>
          <p:nvPr/>
        </p:nvPicPr>
        <p:blipFill>
          <a:blip r:embed="rId3"/>
          <a:stretch>
            <a:fillRect/>
          </a:stretch>
        </p:blipFill>
        <p:spPr>
          <a:xfrm>
            <a:off x="2333625" y="2857500"/>
            <a:ext cx="7905750" cy="866775"/>
          </a:xfrm>
          <a:prstGeom prst="rect">
            <a:avLst/>
          </a:prstGeom>
        </p:spPr>
      </p:pic>
    </p:spTree>
    <p:extLst>
      <p:ext uri="{BB962C8B-B14F-4D97-AF65-F5344CB8AC3E}">
        <p14:creationId xmlns:p14="http://schemas.microsoft.com/office/powerpoint/2010/main" val="843962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r>
              <a:rPr lang="en-US" sz="1800" b="0" i="0" u="none" strike="noStrike" baseline="0" dirty="0">
                <a:latin typeface="Lora-Regular"/>
              </a:rPr>
              <a:t>4. Now, we will add the remaining fields and the </a:t>
            </a:r>
            <a:r>
              <a:rPr lang="en-US" sz="1800" b="1" i="0" u="none" strike="noStrike" baseline="0" dirty="0">
                <a:latin typeface="Inconsolata-Bold"/>
              </a:rPr>
              <a:t>submit </a:t>
            </a:r>
            <a:r>
              <a:rPr lang="en-US" sz="1800" b="0" i="0" u="none" strike="noStrike" baseline="0" dirty="0">
                <a:latin typeface="Lora-Regular"/>
              </a:rPr>
              <a:t>button below the checkbox shown in the wireframe. Again, pay attention to adding the </a:t>
            </a:r>
            <a:r>
              <a:rPr lang="en-US" sz="1800" b="1" i="0" u="none" strike="noStrike" baseline="0" dirty="0">
                <a:latin typeface="Inconsolata-Bold"/>
              </a:rPr>
              <a:t>required </a:t>
            </a:r>
            <a:r>
              <a:rPr lang="en-US" sz="1800" b="0" i="0" u="none" strike="noStrike" baseline="0" dirty="0">
                <a:latin typeface="Lora-Regular"/>
              </a:rPr>
              <a:t>attribute to elements that need a value to be provided:</a:t>
            </a:r>
            <a:endParaRPr lang="en-US" sz="1800" dirty="0">
              <a:latin typeface="Lora-Regular"/>
            </a:endParaRPr>
          </a:p>
        </p:txBody>
      </p:sp>
      <p:pic>
        <p:nvPicPr>
          <p:cNvPr id="6" name="Picture 5">
            <a:extLst>
              <a:ext uri="{FF2B5EF4-FFF2-40B4-BE49-F238E27FC236}">
                <a16:creationId xmlns:a16="http://schemas.microsoft.com/office/drawing/2014/main" id="{54E0DD00-371F-47DB-A897-7DA2D87BB809}"/>
              </a:ext>
            </a:extLst>
          </p:cNvPr>
          <p:cNvPicPr>
            <a:picLocks noChangeAspect="1"/>
          </p:cNvPicPr>
          <p:nvPr/>
        </p:nvPicPr>
        <p:blipFill>
          <a:blip r:embed="rId2"/>
          <a:stretch>
            <a:fillRect/>
          </a:stretch>
        </p:blipFill>
        <p:spPr>
          <a:xfrm>
            <a:off x="2157411" y="3179778"/>
            <a:ext cx="7877175" cy="3352800"/>
          </a:xfrm>
          <a:prstGeom prst="rect">
            <a:avLst/>
          </a:prstGeom>
        </p:spPr>
      </p:pic>
    </p:spTree>
    <p:extLst>
      <p:ext uri="{BB962C8B-B14F-4D97-AF65-F5344CB8AC3E}">
        <p14:creationId xmlns:p14="http://schemas.microsoft.com/office/powerpoint/2010/main" val="4040812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r>
              <a:rPr lang="en-US" sz="1800" b="0" i="0" u="none" strike="noStrike" baseline="0" dirty="0">
                <a:latin typeface="Lora-Regular"/>
              </a:rPr>
              <a:t>5. If you look at the HTML file in your web browser, you should now have a web page that looks like the following screenshot:</a:t>
            </a:r>
            <a:endParaRPr lang="en-US" sz="1800" dirty="0">
              <a:latin typeface="Lora-Regular"/>
            </a:endParaRPr>
          </a:p>
        </p:txBody>
      </p:sp>
      <p:pic>
        <p:nvPicPr>
          <p:cNvPr id="5" name="Picture 4">
            <a:extLst>
              <a:ext uri="{FF2B5EF4-FFF2-40B4-BE49-F238E27FC236}">
                <a16:creationId xmlns:a16="http://schemas.microsoft.com/office/drawing/2014/main" id="{E6A9893E-3142-4999-9CD2-7C716DAD9446}"/>
              </a:ext>
            </a:extLst>
          </p:cNvPr>
          <p:cNvPicPr>
            <a:picLocks noChangeAspect="1"/>
          </p:cNvPicPr>
          <p:nvPr/>
        </p:nvPicPr>
        <p:blipFill>
          <a:blip r:embed="rId2"/>
          <a:stretch>
            <a:fillRect/>
          </a:stretch>
        </p:blipFill>
        <p:spPr>
          <a:xfrm>
            <a:off x="3844737" y="3429000"/>
            <a:ext cx="4769224" cy="1855694"/>
          </a:xfrm>
          <a:prstGeom prst="rect">
            <a:avLst/>
          </a:prstGeom>
        </p:spPr>
      </p:pic>
      <p:sp>
        <p:nvSpPr>
          <p:cNvPr id="8" name="TextBox 7">
            <a:extLst>
              <a:ext uri="{FF2B5EF4-FFF2-40B4-BE49-F238E27FC236}">
                <a16:creationId xmlns:a16="http://schemas.microsoft.com/office/drawing/2014/main" id="{FB7B7226-A33D-4905-B986-BF504A4267E2}"/>
              </a:ext>
            </a:extLst>
          </p:cNvPr>
          <p:cNvSpPr txBox="1"/>
          <p:nvPr/>
        </p:nvSpPr>
        <p:spPr>
          <a:xfrm>
            <a:off x="4305299" y="5457428"/>
            <a:ext cx="3848100" cy="307777"/>
          </a:xfrm>
          <a:prstGeom prst="rect">
            <a:avLst/>
          </a:prstGeom>
          <a:noFill/>
        </p:spPr>
        <p:txBody>
          <a:bodyPr wrap="square">
            <a:spAutoFit/>
          </a:bodyPr>
          <a:lstStyle/>
          <a:p>
            <a:r>
              <a:rPr lang="en-US" sz="1400" b="1" i="0" u="none" strike="noStrike" baseline="0" dirty="0">
                <a:latin typeface="OpenSans-Semibold"/>
              </a:rPr>
              <a:t>Figure 4.19: </a:t>
            </a:r>
            <a:r>
              <a:rPr lang="en-US" sz="1400" b="1" i="0" u="none" strike="noStrike" baseline="0" dirty="0" err="1">
                <a:latin typeface="OpenSans-Semibold"/>
              </a:rPr>
              <a:t>Unstyled</a:t>
            </a:r>
            <a:r>
              <a:rPr lang="en-US" sz="1400" b="1" i="0" u="none" strike="noStrike" baseline="0" dirty="0">
                <a:latin typeface="OpenSans-Semibold"/>
              </a:rPr>
              <a:t> signup form in the browser</a:t>
            </a:r>
            <a:endParaRPr lang="en-US" sz="1400" b="1" dirty="0"/>
          </a:p>
        </p:txBody>
      </p:sp>
    </p:spTree>
    <p:extLst>
      <p:ext uri="{BB962C8B-B14F-4D97-AF65-F5344CB8AC3E}">
        <p14:creationId xmlns:p14="http://schemas.microsoft.com/office/powerpoint/2010/main" val="553259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68838"/>
            <a:ext cx="5276682" cy="4305300"/>
          </a:xfrm>
        </p:spPr>
        <p:txBody>
          <a:bodyPr anchor="ctr">
            <a:normAutofit/>
          </a:bodyPr>
          <a:lstStyle/>
          <a:p>
            <a:pPr marL="324000" lvl="1" indent="0">
              <a:buNone/>
            </a:pPr>
            <a:r>
              <a:rPr lang="en-US" sz="1800" b="0" i="0" u="none" strike="noStrike" baseline="0" dirty="0">
                <a:latin typeface="Lora-Regular"/>
              </a:rPr>
              <a:t>6. We can now add the CSS to style the form so that it more closely resembles the form shown in the preceding wireframe. We will start by applying some styles that deal with the spacing of elements and styling the red asterisks shown in the wireframe. The following code snippet will be inside the </a:t>
            </a:r>
            <a:r>
              <a:rPr lang="en-US" sz="1800" b="1" i="0" u="none" strike="noStrike" baseline="0" dirty="0">
                <a:latin typeface="Inconsolata-Bold"/>
              </a:rPr>
              <a:t>style </a:t>
            </a:r>
            <a:r>
              <a:rPr lang="en-US" sz="1800" b="0" i="0" u="none" strike="noStrike" baseline="0" dirty="0">
                <a:latin typeface="Lora-Regular"/>
              </a:rPr>
              <a:t>tag following the font style applied to the body element:</a:t>
            </a:r>
            <a:endParaRPr lang="en-US" sz="1800" dirty="0">
              <a:latin typeface="Lora-Regular"/>
            </a:endParaRPr>
          </a:p>
        </p:txBody>
      </p:sp>
      <p:pic>
        <p:nvPicPr>
          <p:cNvPr id="6" name="Picture 5">
            <a:extLst>
              <a:ext uri="{FF2B5EF4-FFF2-40B4-BE49-F238E27FC236}">
                <a16:creationId xmlns:a16="http://schemas.microsoft.com/office/drawing/2014/main" id="{4D2D8639-CF3B-4BAF-BF64-186FA111A592}"/>
              </a:ext>
            </a:extLst>
          </p:cNvPr>
          <p:cNvPicPr>
            <a:picLocks noChangeAspect="1"/>
          </p:cNvPicPr>
          <p:nvPr/>
        </p:nvPicPr>
        <p:blipFill rotWithShape="1">
          <a:blip r:embed="rId2"/>
          <a:srcRect r="19997"/>
          <a:stretch/>
        </p:blipFill>
        <p:spPr>
          <a:xfrm>
            <a:off x="6124239" y="2168837"/>
            <a:ext cx="5486568" cy="4305300"/>
          </a:xfrm>
          <a:prstGeom prst="rect">
            <a:avLst/>
          </a:prstGeom>
        </p:spPr>
      </p:pic>
    </p:spTree>
    <p:extLst>
      <p:ext uri="{BB962C8B-B14F-4D97-AF65-F5344CB8AC3E}">
        <p14:creationId xmlns:p14="http://schemas.microsoft.com/office/powerpoint/2010/main" val="1050270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038351"/>
            <a:ext cx="11029615" cy="4494228"/>
          </a:xfrm>
        </p:spPr>
        <p:txBody>
          <a:bodyPr numCol="2" anchor="t">
            <a:normAutofit/>
          </a:bodyPr>
          <a:lstStyle/>
          <a:p>
            <a:pPr marL="324000" lvl="1" indent="0">
              <a:buNone/>
            </a:pPr>
            <a:r>
              <a:rPr lang="en-US" sz="1800" b="0" i="0" u="none" strike="noStrike" baseline="0" dirty="0">
                <a:latin typeface="Lora-Regular"/>
              </a:rPr>
              <a:t>7. Next, we will apply some styles for the </a:t>
            </a:r>
            <a:r>
              <a:rPr lang="en-US" sz="1800" b="1" i="0" u="none" strike="noStrike" baseline="0" dirty="0">
                <a:latin typeface="Inconsolata-Bold"/>
              </a:rPr>
              <a:t>valid </a:t>
            </a:r>
            <a:r>
              <a:rPr lang="en-US" sz="1800" b="0" i="0" u="none" strike="noStrike" baseline="0" dirty="0">
                <a:latin typeface="Lora-Regular"/>
              </a:rPr>
              <a:t>and </a:t>
            </a:r>
            <a:r>
              <a:rPr lang="en-US" sz="1800" b="1" i="0" u="none" strike="noStrike" baseline="0" dirty="0">
                <a:latin typeface="Inconsolata-Bold"/>
              </a:rPr>
              <a:t>invalid </a:t>
            </a:r>
            <a:r>
              <a:rPr lang="en-US" sz="1800" b="0" i="0" u="none" strike="noStrike" baseline="0" dirty="0">
                <a:latin typeface="Lora-Regular"/>
              </a:rPr>
              <a:t>states for the text inputs. Feel free to change the colors of these styles to suit your own taste: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8. Next, we will add some styling for the </a:t>
            </a:r>
            <a:r>
              <a:rPr lang="en-US" sz="1800" b="1" i="0" u="none" strike="noStrike" baseline="0" dirty="0">
                <a:latin typeface="Inconsolata-Bold"/>
              </a:rPr>
              <a:t>checkbox </a:t>
            </a:r>
            <a:r>
              <a:rPr lang="en-US" sz="1800" b="0" i="0" u="none" strike="noStrike" baseline="0" dirty="0">
                <a:latin typeface="Lora-Regular"/>
              </a:rPr>
              <a:t>and the </a:t>
            </a:r>
            <a:r>
              <a:rPr lang="en-US" sz="1800" b="1" i="0" u="none" strike="noStrike" baseline="0" dirty="0">
                <a:latin typeface="Inconsolata-Bold"/>
              </a:rPr>
              <a:t>submit </a:t>
            </a:r>
            <a:r>
              <a:rPr lang="en-US" sz="1800" b="0" i="0" u="none" strike="noStrike" baseline="0" dirty="0">
                <a:latin typeface="Lora-Regular"/>
              </a:rPr>
              <a:t>button, as shown in the following code. Again, feel free to adjust the colors to suit your needs:</a:t>
            </a:r>
            <a:endParaRPr lang="en-US" sz="1800" dirty="0">
              <a:latin typeface="Lora-Regular"/>
            </a:endParaRPr>
          </a:p>
        </p:txBody>
      </p:sp>
      <p:pic>
        <p:nvPicPr>
          <p:cNvPr id="5" name="Picture 4">
            <a:extLst>
              <a:ext uri="{FF2B5EF4-FFF2-40B4-BE49-F238E27FC236}">
                <a16:creationId xmlns:a16="http://schemas.microsoft.com/office/drawing/2014/main" id="{DD86259A-B884-47D1-9F57-699D016FA2AC}"/>
              </a:ext>
            </a:extLst>
          </p:cNvPr>
          <p:cNvPicPr>
            <a:picLocks noChangeAspect="1"/>
          </p:cNvPicPr>
          <p:nvPr/>
        </p:nvPicPr>
        <p:blipFill rotWithShape="1">
          <a:blip r:embed="rId2"/>
          <a:srcRect r="16516"/>
          <a:stretch/>
        </p:blipFill>
        <p:spPr>
          <a:xfrm>
            <a:off x="1064502" y="3728260"/>
            <a:ext cx="4767096" cy="1509705"/>
          </a:xfrm>
          <a:prstGeom prst="rect">
            <a:avLst/>
          </a:prstGeom>
        </p:spPr>
      </p:pic>
      <p:pic>
        <p:nvPicPr>
          <p:cNvPr id="11" name="Picture 10">
            <a:extLst>
              <a:ext uri="{FF2B5EF4-FFF2-40B4-BE49-F238E27FC236}">
                <a16:creationId xmlns:a16="http://schemas.microsoft.com/office/drawing/2014/main" id="{81ABF92D-DCD7-4C4A-B686-E2BEF7EFBCD6}"/>
              </a:ext>
            </a:extLst>
          </p:cNvPr>
          <p:cNvPicPr>
            <a:picLocks noChangeAspect="1"/>
          </p:cNvPicPr>
          <p:nvPr/>
        </p:nvPicPr>
        <p:blipFill rotWithShape="1">
          <a:blip r:embed="rId3"/>
          <a:srcRect l="1870" r="-249" b="1352"/>
          <a:stretch/>
        </p:blipFill>
        <p:spPr>
          <a:xfrm>
            <a:off x="7005637" y="3305174"/>
            <a:ext cx="3757613" cy="1794685"/>
          </a:xfrm>
          <a:prstGeom prst="rect">
            <a:avLst/>
          </a:prstGeom>
        </p:spPr>
      </p:pic>
      <p:pic>
        <p:nvPicPr>
          <p:cNvPr id="13" name="Picture 12">
            <a:extLst>
              <a:ext uri="{FF2B5EF4-FFF2-40B4-BE49-F238E27FC236}">
                <a16:creationId xmlns:a16="http://schemas.microsoft.com/office/drawing/2014/main" id="{D1EE4966-D002-4B86-9479-5766E7D08EE2}"/>
              </a:ext>
            </a:extLst>
          </p:cNvPr>
          <p:cNvPicPr>
            <a:picLocks noChangeAspect="1"/>
          </p:cNvPicPr>
          <p:nvPr/>
        </p:nvPicPr>
        <p:blipFill rotWithShape="1">
          <a:blip r:embed="rId4"/>
          <a:srcRect l="1599" t="3357" r="1354"/>
          <a:stretch/>
        </p:blipFill>
        <p:spPr>
          <a:xfrm>
            <a:off x="7005636" y="5099859"/>
            <a:ext cx="3757613" cy="1530360"/>
          </a:xfrm>
          <a:prstGeom prst="rect">
            <a:avLst/>
          </a:prstGeom>
        </p:spPr>
      </p:pic>
    </p:spTree>
    <p:extLst>
      <p:ext uri="{BB962C8B-B14F-4D97-AF65-F5344CB8AC3E}">
        <p14:creationId xmlns:p14="http://schemas.microsoft.com/office/powerpoint/2010/main" val="3929936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D93-9E87-48AD-BD79-81B432B4DA80}"/>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4C623ADE-979D-40F3-8B78-AC61C5F63862}"/>
              </a:ext>
            </a:extLst>
          </p:cNvPr>
          <p:cNvSpPr>
            <a:spLocks noGrp="1"/>
          </p:cNvSpPr>
          <p:nvPr>
            <p:ph idx="1"/>
          </p:nvPr>
        </p:nvSpPr>
        <p:spPr>
          <a:xfrm>
            <a:off x="581193" y="2180496"/>
            <a:ext cx="8086558" cy="3678303"/>
          </a:xfrm>
        </p:spPr>
        <p:txBody>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0" i="0" u="none" strike="noStrike" baseline="0" dirty="0">
                <a:latin typeface="Lora-Regular"/>
              </a:rPr>
              <a:t>, 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form in your browser.</a:t>
            </a:r>
          </a:p>
          <a:p>
            <a:pPr marL="0" indent="0" algn="l">
              <a:buNone/>
            </a:pPr>
            <a:r>
              <a:rPr lang="en-US" sz="1800" b="0" i="0" u="none" strike="noStrike" baseline="0" dirty="0">
                <a:latin typeface="Lora-Regular"/>
              </a:rPr>
              <a:t>You should now have a form that looks like the following figure:</a:t>
            </a:r>
          </a:p>
          <a:p>
            <a:pPr marL="0" indent="0" algn="l">
              <a:buNone/>
            </a:pPr>
            <a:endParaRPr lang="en-US" dirty="0"/>
          </a:p>
        </p:txBody>
      </p:sp>
      <p:pic>
        <p:nvPicPr>
          <p:cNvPr id="5" name="Picture 4">
            <a:extLst>
              <a:ext uri="{FF2B5EF4-FFF2-40B4-BE49-F238E27FC236}">
                <a16:creationId xmlns:a16="http://schemas.microsoft.com/office/drawing/2014/main" id="{1027BBEB-BFAB-4B31-AA12-D4C5C36CE761}"/>
              </a:ext>
            </a:extLst>
          </p:cNvPr>
          <p:cNvPicPr>
            <a:picLocks noChangeAspect="1"/>
          </p:cNvPicPr>
          <p:nvPr/>
        </p:nvPicPr>
        <p:blipFill>
          <a:blip r:embed="rId2"/>
          <a:stretch>
            <a:fillRect/>
          </a:stretch>
        </p:blipFill>
        <p:spPr>
          <a:xfrm>
            <a:off x="8779451" y="1943100"/>
            <a:ext cx="2831356" cy="4800600"/>
          </a:xfrm>
          <a:prstGeom prst="rect">
            <a:avLst/>
          </a:prstGeom>
        </p:spPr>
      </p:pic>
      <p:sp>
        <p:nvSpPr>
          <p:cNvPr id="7" name="TextBox 6">
            <a:extLst>
              <a:ext uri="{FF2B5EF4-FFF2-40B4-BE49-F238E27FC236}">
                <a16:creationId xmlns:a16="http://schemas.microsoft.com/office/drawing/2014/main" id="{8BAFA738-3C46-4B1E-9534-C5AD631C1E46}"/>
              </a:ext>
            </a:extLst>
          </p:cNvPr>
          <p:cNvSpPr txBox="1"/>
          <p:nvPr/>
        </p:nvSpPr>
        <p:spPr>
          <a:xfrm>
            <a:off x="5188526" y="6435923"/>
            <a:ext cx="3590925" cy="307777"/>
          </a:xfrm>
          <a:prstGeom prst="rect">
            <a:avLst/>
          </a:prstGeom>
          <a:noFill/>
        </p:spPr>
        <p:txBody>
          <a:bodyPr wrap="square">
            <a:spAutoFit/>
          </a:bodyPr>
          <a:lstStyle/>
          <a:p>
            <a:r>
              <a:rPr lang="en-US" sz="1400" b="1" i="0" u="none" strike="noStrike" baseline="0" dirty="0">
                <a:latin typeface="OpenSans-Semibold"/>
              </a:rPr>
              <a:t>Figure 4.20: Styled signup form in the browser</a:t>
            </a:r>
            <a:endParaRPr lang="en-US" sz="1400" b="1" dirty="0"/>
          </a:p>
        </p:txBody>
      </p:sp>
    </p:spTree>
    <p:extLst>
      <p:ext uri="{BB962C8B-B14F-4D97-AF65-F5344CB8AC3E}">
        <p14:creationId xmlns:p14="http://schemas.microsoft.com/office/powerpoint/2010/main" val="3872434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D93-9E87-48AD-BD79-81B432B4DA80}"/>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4C623ADE-979D-40F3-8B78-AC61C5F63862}"/>
              </a:ext>
            </a:extLst>
          </p:cNvPr>
          <p:cNvSpPr>
            <a:spLocks noGrp="1"/>
          </p:cNvSpPr>
          <p:nvPr>
            <p:ph idx="1"/>
          </p:nvPr>
        </p:nvSpPr>
        <p:spPr>
          <a:xfrm>
            <a:off x="581193" y="2180496"/>
            <a:ext cx="8086558" cy="3678303"/>
          </a:xfrm>
        </p:spPr>
        <p:txBody>
          <a:bodyPr>
            <a:normAutofit/>
          </a:bodyPr>
          <a:lstStyle/>
          <a:p>
            <a:pPr marL="324000" lvl="1" indent="0">
              <a:buNone/>
            </a:pPr>
            <a:r>
              <a:rPr lang="en-US" sz="1800" b="0" i="0" u="none" strike="noStrike" baseline="0" dirty="0">
                <a:latin typeface="Lora-Regular"/>
              </a:rPr>
              <a:t>9. We will now check that the email validation works correctly for the form by adding some text in the email field that isn't a valid email address:</a:t>
            </a:r>
            <a:endParaRPr lang="en-US" sz="1800" dirty="0"/>
          </a:p>
        </p:txBody>
      </p:sp>
      <p:sp>
        <p:nvSpPr>
          <p:cNvPr id="7" name="TextBox 6">
            <a:extLst>
              <a:ext uri="{FF2B5EF4-FFF2-40B4-BE49-F238E27FC236}">
                <a16:creationId xmlns:a16="http://schemas.microsoft.com/office/drawing/2014/main" id="{8BAFA738-3C46-4B1E-9534-C5AD631C1E46}"/>
              </a:ext>
            </a:extLst>
          </p:cNvPr>
          <p:cNvSpPr txBox="1"/>
          <p:nvPr/>
        </p:nvSpPr>
        <p:spPr>
          <a:xfrm>
            <a:off x="5188526" y="6435923"/>
            <a:ext cx="4033717" cy="307777"/>
          </a:xfrm>
          <a:prstGeom prst="rect">
            <a:avLst/>
          </a:prstGeom>
          <a:noFill/>
        </p:spPr>
        <p:txBody>
          <a:bodyPr wrap="square">
            <a:spAutoFit/>
          </a:bodyPr>
          <a:lstStyle/>
          <a:p>
            <a:r>
              <a:rPr lang="en-US" sz="1400" b="1" i="0" u="none" strike="noStrike" baseline="0" dirty="0">
                <a:latin typeface="OpenSans-Semibold"/>
              </a:rPr>
              <a:t>Figure 4.21: Form showing an invalid email address</a:t>
            </a:r>
            <a:endParaRPr lang="en-US" sz="1100" b="1" dirty="0"/>
          </a:p>
        </p:txBody>
      </p:sp>
      <p:pic>
        <p:nvPicPr>
          <p:cNvPr id="6" name="Picture 5">
            <a:extLst>
              <a:ext uri="{FF2B5EF4-FFF2-40B4-BE49-F238E27FC236}">
                <a16:creationId xmlns:a16="http://schemas.microsoft.com/office/drawing/2014/main" id="{8E544718-1042-4AF9-A954-6EABFC14E779}"/>
              </a:ext>
            </a:extLst>
          </p:cNvPr>
          <p:cNvPicPr>
            <a:picLocks noChangeAspect="1"/>
          </p:cNvPicPr>
          <p:nvPr/>
        </p:nvPicPr>
        <p:blipFill>
          <a:blip r:embed="rId2"/>
          <a:stretch>
            <a:fillRect/>
          </a:stretch>
        </p:blipFill>
        <p:spPr>
          <a:xfrm>
            <a:off x="9222243" y="1971675"/>
            <a:ext cx="2388564" cy="4772025"/>
          </a:xfrm>
          <a:prstGeom prst="rect">
            <a:avLst/>
          </a:prstGeom>
        </p:spPr>
      </p:pic>
    </p:spTree>
    <p:extLst>
      <p:ext uri="{BB962C8B-B14F-4D97-AF65-F5344CB8AC3E}">
        <p14:creationId xmlns:p14="http://schemas.microsoft.com/office/powerpoint/2010/main" val="1946452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D93-9E87-48AD-BD79-81B432B4DA80}"/>
              </a:ext>
            </a:extLst>
          </p:cNvPr>
          <p:cNvSpPr>
            <a:spLocks noGrp="1"/>
          </p:cNvSpPr>
          <p:nvPr>
            <p:ph type="title"/>
          </p:nvPr>
        </p:nvSpPr>
        <p:spPr/>
        <p:txBody>
          <a:bodyPr/>
          <a:lstStyle/>
          <a:p>
            <a:r>
              <a:rPr lang="en-US" dirty="0"/>
              <a:t>Exercise 3: New Account Signup Form</a:t>
            </a:r>
          </a:p>
        </p:txBody>
      </p:sp>
      <p:sp>
        <p:nvSpPr>
          <p:cNvPr id="3" name="Content Placeholder 2">
            <a:extLst>
              <a:ext uri="{FF2B5EF4-FFF2-40B4-BE49-F238E27FC236}">
                <a16:creationId xmlns:a16="http://schemas.microsoft.com/office/drawing/2014/main" id="{4C623ADE-979D-40F3-8B78-AC61C5F63862}"/>
              </a:ext>
            </a:extLst>
          </p:cNvPr>
          <p:cNvSpPr>
            <a:spLocks noGrp="1"/>
          </p:cNvSpPr>
          <p:nvPr>
            <p:ph idx="1"/>
          </p:nvPr>
        </p:nvSpPr>
        <p:spPr>
          <a:xfrm>
            <a:off x="581193" y="2180496"/>
            <a:ext cx="8086558" cy="3678303"/>
          </a:xfrm>
        </p:spPr>
        <p:txBody>
          <a:bodyPr>
            <a:normAutofit/>
          </a:bodyPr>
          <a:lstStyle/>
          <a:p>
            <a:pPr marL="324000" lvl="1" indent="0">
              <a:buNone/>
            </a:pPr>
            <a:r>
              <a:rPr lang="en-US" sz="1800" b="0" i="0" u="none" strike="noStrike" baseline="0" dirty="0">
                <a:latin typeface="Lora-Regular"/>
              </a:rPr>
              <a:t>10. Next, we will check all of the required field validations by trying to submit the form without adding input for any of the required fields:</a:t>
            </a:r>
          </a:p>
          <a:p>
            <a:pPr marL="324000" lvl="1" indent="0">
              <a:buNone/>
            </a:pPr>
            <a:endParaRPr lang="en-US" sz="1800" dirty="0">
              <a:latin typeface="Lora-Regular"/>
            </a:endParaRPr>
          </a:p>
          <a:p>
            <a:pPr marL="324000" lvl="1" indent="0">
              <a:buNone/>
            </a:pPr>
            <a:endParaRPr lang="en-US" sz="1800" dirty="0">
              <a:latin typeface="Lora-Regular"/>
            </a:endParaRPr>
          </a:p>
          <a:p>
            <a:pPr marL="0" indent="0" algn="l">
              <a:buNone/>
            </a:pPr>
            <a:r>
              <a:rPr lang="en-US" sz="1800" b="0" i="0" u="none" strike="noStrike" baseline="0" dirty="0">
                <a:latin typeface="Lora-Regular"/>
              </a:rPr>
              <a:t>We have now completed the signup form for our video store. We will also need to create a checkout page to allow the user to complete their online purchases. The next exercise will show how you can create a checkout form.</a:t>
            </a:r>
            <a:endParaRPr lang="en-US" sz="1800" dirty="0">
              <a:latin typeface="Lora-Regular"/>
            </a:endParaRPr>
          </a:p>
        </p:txBody>
      </p:sp>
      <p:sp>
        <p:nvSpPr>
          <p:cNvPr id="7" name="TextBox 6">
            <a:extLst>
              <a:ext uri="{FF2B5EF4-FFF2-40B4-BE49-F238E27FC236}">
                <a16:creationId xmlns:a16="http://schemas.microsoft.com/office/drawing/2014/main" id="{8BAFA738-3C46-4B1E-9534-C5AD631C1E46}"/>
              </a:ext>
            </a:extLst>
          </p:cNvPr>
          <p:cNvSpPr txBox="1"/>
          <p:nvPr/>
        </p:nvSpPr>
        <p:spPr>
          <a:xfrm>
            <a:off x="2371726" y="6435923"/>
            <a:ext cx="6850518" cy="307777"/>
          </a:xfrm>
          <a:prstGeom prst="rect">
            <a:avLst/>
          </a:prstGeom>
          <a:noFill/>
        </p:spPr>
        <p:txBody>
          <a:bodyPr wrap="square">
            <a:spAutoFit/>
          </a:bodyPr>
          <a:lstStyle/>
          <a:p>
            <a:r>
              <a:rPr lang="en-US" sz="1400" b="1" i="0" u="none" strike="noStrike" baseline="0" dirty="0">
                <a:latin typeface="OpenSans-Semibold"/>
              </a:rPr>
              <a:t>Figure 4.22: A form highlighting fields that are required to be filled in to submit the form</a:t>
            </a:r>
            <a:endParaRPr lang="en-US" sz="1000" b="1" dirty="0"/>
          </a:p>
        </p:txBody>
      </p:sp>
      <p:pic>
        <p:nvPicPr>
          <p:cNvPr id="5" name="Picture 4">
            <a:extLst>
              <a:ext uri="{FF2B5EF4-FFF2-40B4-BE49-F238E27FC236}">
                <a16:creationId xmlns:a16="http://schemas.microsoft.com/office/drawing/2014/main" id="{44659CB2-7871-44EF-8DAC-6DE8D9302C72}"/>
              </a:ext>
            </a:extLst>
          </p:cNvPr>
          <p:cNvPicPr>
            <a:picLocks noChangeAspect="1"/>
          </p:cNvPicPr>
          <p:nvPr/>
        </p:nvPicPr>
        <p:blipFill>
          <a:blip r:embed="rId2"/>
          <a:stretch>
            <a:fillRect/>
          </a:stretch>
        </p:blipFill>
        <p:spPr>
          <a:xfrm>
            <a:off x="9222243" y="1981200"/>
            <a:ext cx="2393930" cy="4762500"/>
          </a:xfrm>
          <a:prstGeom prst="rect">
            <a:avLst/>
          </a:prstGeom>
        </p:spPr>
      </p:pic>
    </p:spTree>
    <p:extLst>
      <p:ext uri="{BB962C8B-B14F-4D97-AF65-F5344CB8AC3E}">
        <p14:creationId xmlns:p14="http://schemas.microsoft.com/office/powerpoint/2010/main" val="233900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t">
            <a:normAutofit/>
          </a:bodyPr>
          <a:lstStyle/>
          <a:p>
            <a:pPr marL="0" indent="0" algn="l">
              <a:buNone/>
            </a:pPr>
            <a:r>
              <a:rPr lang="en-US" sz="1800" b="0" i="0" u="none" strike="noStrike" baseline="0" dirty="0">
                <a:latin typeface="Lora-Regular"/>
              </a:rPr>
              <a:t>The following figure shows the output for the preceding code: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r>
              <a:rPr lang="en-US" sz="1800" b="0" i="0" u="none" strike="noStrike" baseline="0" dirty="0">
                <a:latin typeface="Lora-Regular"/>
              </a:rPr>
              <a:t>Sometimes, when creating text inputs, you will want to limit the number of characters a user can add. A common example of this is when you want to restrict the number of characters for a new username in account signup forms. You can use the </a:t>
            </a:r>
            <a:r>
              <a:rPr lang="en-US" sz="1800" b="1" i="0" u="none" strike="noStrike" baseline="0" dirty="0" err="1">
                <a:latin typeface="Inconsolata-Bold"/>
              </a:rPr>
              <a:t>maxlength</a:t>
            </a:r>
            <a:r>
              <a:rPr lang="en-US" sz="1800" b="1" i="0" u="none" strike="noStrike" baseline="0" dirty="0">
                <a:latin typeface="Inconsolata-Bold"/>
              </a:rPr>
              <a:t> </a:t>
            </a:r>
            <a:r>
              <a:rPr lang="en-US" sz="1800" b="0" i="0" u="none" strike="noStrike" baseline="0" dirty="0">
                <a:latin typeface="Lora-Regular"/>
              </a:rPr>
              <a:t>attribute and set the maximum number of characters allowed for the </a:t>
            </a:r>
            <a:r>
              <a:rPr lang="en-US" sz="1800" b="1" i="0" u="none" strike="noStrike" baseline="0" dirty="0">
                <a:latin typeface="Inconsolata-Bold"/>
              </a:rPr>
              <a:t>input </a:t>
            </a:r>
            <a:r>
              <a:rPr lang="en-US" sz="1800" b="0" i="0" u="none" strike="noStrike" baseline="0" dirty="0">
                <a:latin typeface="Lora-Regular"/>
              </a:rPr>
              <a:t>field. The following code snippet shows how you would use this attribute:</a:t>
            </a:r>
            <a:endParaRPr lang="en-US" sz="1800" dirty="0"/>
          </a:p>
        </p:txBody>
      </p:sp>
      <p:pic>
        <p:nvPicPr>
          <p:cNvPr id="5" name="Picture 4">
            <a:extLst>
              <a:ext uri="{FF2B5EF4-FFF2-40B4-BE49-F238E27FC236}">
                <a16:creationId xmlns:a16="http://schemas.microsoft.com/office/drawing/2014/main" id="{C27E82CE-4D5C-4E96-8AC0-87905BB11177}"/>
              </a:ext>
            </a:extLst>
          </p:cNvPr>
          <p:cNvPicPr>
            <a:picLocks noChangeAspect="1"/>
          </p:cNvPicPr>
          <p:nvPr/>
        </p:nvPicPr>
        <p:blipFill>
          <a:blip r:embed="rId2"/>
          <a:stretch>
            <a:fillRect/>
          </a:stretch>
        </p:blipFill>
        <p:spPr>
          <a:xfrm>
            <a:off x="4814887" y="2719387"/>
            <a:ext cx="2562225" cy="1419225"/>
          </a:xfrm>
          <a:prstGeom prst="rect">
            <a:avLst/>
          </a:prstGeom>
        </p:spPr>
      </p:pic>
      <p:sp>
        <p:nvSpPr>
          <p:cNvPr id="10" name="TextBox 9">
            <a:extLst>
              <a:ext uri="{FF2B5EF4-FFF2-40B4-BE49-F238E27FC236}">
                <a16:creationId xmlns:a16="http://schemas.microsoft.com/office/drawing/2014/main" id="{14DA1845-FBFC-4268-9392-CD8C4484D3EF}"/>
              </a:ext>
            </a:extLst>
          </p:cNvPr>
          <p:cNvSpPr txBox="1"/>
          <p:nvPr/>
        </p:nvSpPr>
        <p:spPr>
          <a:xfrm>
            <a:off x="4334434" y="4138612"/>
            <a:ext cx="3523129" cy="307777"/>
          </a:xfrm>
          <a:prstGeom prst="rect">
            <a:avLst/>
          </a:prstGeom>
          <a:noFill/>
        </p:spPr>
        <p:txBody>
          <a:bodyPr wrap="square">
            <a:spAutoFit/>
          </a:bodyPr>
          <a:lstStyle/>
          <a:p>
            <a:r>
              <a:rPr lang="en-US" sz="1400" b="1" i="0" u="none" strike="noStrike" baseline="0" dirty="0">
                <a:latin typeface="OpenSans-Semibold"/>
              </a:rPr>
              <a:t>Figure 4.1: Text inputs shown in the browser</a:t>
            </a:r>
            <a:endParaRPr lang="en-US" sz="1400" b="1" dirty="0"/>
          </a:p>
        </p:txBody>
      </p:sp>
      <p:pic>
        <p:nvPicPr>
          <p:cNvPr id="11" name="Picture 10">
            <a:extLst>
              <a:ext uri="{FF2B5EF4-FFF2-40B4-BE49-F238E27FC236}">
                <a16:creationId xmlns:a16="http://schemas.microsoft.com/office/drawing/2014/main" id="{F73ABCCB-2983-4823-B650-008CFB8F5555}"/>
              </a:ext>
            </a:extLst>
          </p:cNvPr>
          <p:cNvPicPr>
            <a:picLocks noChangeAspect="1"/>
          </p:cNvPicPr>
          <p:nvPr/>
        </p:nvPicPr>
        <p:blipFill>
          <a:blip r:embed="rId3"/>
          <a:stretch>
            <a:fillRect/>
          </a:stretch>
        </p:blipFill>
        <p:spPr>
          <a:xfrm>
            <a:off x="3133723" y="6096728"/>
            <a:ext cx="5924550" cy="390525"/>
          </a:xfrm>
          <a:prstGeom prst="rect">
            <a:avLst/>
          </a:prstGeom>
        </p:spPr>
      </p:pic>
    </p:spTree>
    <p:extLst>
      <p:ext uri="{BB962C8B-B14F-4D97-AF65-F5344CB8AC3E}">
        <p14:creationId xmlns:p14="http://schemas.microsoft.com/office/powerpoint/2010/main" val="3067615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1" y="2180496"/>
            <a:ext cx="6705434" cy="3678303"/>
          </a:xfrm>
        </p:spPr>
        <p:txBody>
          <a:bodyPr/>
          <a:lstStyle/>
          <a:p>
            <a:pPr marL="0" indent="0">
              <a:buNone/>
            </a:pPr>
            <a:r>
              <a:rPr lang="en-US" sz="1800" b="0" i="0" u="none" strike="noStrike" baseline="0" dirty="0">
                <a:latin typeface="Lora-Regular"/>
              </a:rPr>
              <a:t>In this exercise, we will write the HTML and CSS to create a checkout form. We will make use of all the concepts and form elements we have learned about in the chapter. </a:t>
            </a:r>
          </a:p>
          <a:p>
            <a:pPr marL="0" indent="0">
              <a:buNone/>
            </a:pPr>
            <a:r>
              <a:rPr lang="en-US" sz="1800" b="0" i="0" u="none" strike="noStrike" baseline="0" dirty="0">
                <a:latin typeface="Lora-Regular"/>
              </a:rPr>
              <a:t>Our aim will be to produce a form similar to the following figure:</a:t>
            </a:r>
          </a:p>
        </p:txBody>
      </p:sp>
      <p:pic>
        <p:nvPicPr>
          <p:cNvPr id="6" name="Picture 5">
            <a:extLst>
              <a:ext uri="{FF2B5EF4-FFF2-40B4-BE49-F238E27FC236}">
                <a16:creationId xmlns:a16="http://schemas.microsoft.com/office/drawing/2014/main" id="{306915EB-5DC6-4152-9AF1-E29F3D4FA292}"/>
              </a:ext>
            </a:extLst>
          </p:cNvPr>
          <p:cNvPicPr>
            <a:picLocks noChangeAspect="1"/>
          </p:cNvPicPr>
          <p:nvPr/>
        </p:nvPicPr>
        <p:blipFill>
          <a:blip r:embed="rId2"/>
          <a:stretch>
            <a:fillRect/>
          </a:stretch>
        </p:blipFill>
        <p:spPr>
          <a:xfrm>
            <a:off x="7743825" y="2027597"/>
            <a:ext cx="3866980" cy="4647537"/>
          </a:xfrm>
          <a:prstGeom prst="rect">
            <a:avLst/>
          </a:prstGeom>
        </p:spPr>
      </p:pic>
      <p:sp>
        <p:nvSpPr>
          <p:cNvPr id="9" name="TextBox 8">
            <a:extLst>
              <a:ext uri="{FF2B5EF4-FFF2-40B4-BE49-F238E27FC236}">
                <a16:creationId xmlns:a16="http://schemas.microsoft.com/office/drawing/2014/main" id="{33692CA8-9DE0-47A6-AEF4-E33DE2C5EC70}"/>
              </a:ext>
            </a:extLst>
          </p:cNvPr>
          <p:cNvSpPr txBox="1"/>
          <p:nvPr/>
        </p:nvSpPr>
        <p:spPr>
          <a:xfrm>
            <a:off x="4638675" y="6367357"/>
            <a:ext cx="3171825" cy="307777"/>
          </a:xfrm>
          <a:prstGeom prst="rect">
            <a:avLst/>
          </a:prstGeom>
          <a:noFill/>
        </p:spPr>
        <p:txBody>
          <a:bodyPr wrap="square">
            <a:spAutoFit/>
          </a:bodyPr>
          <a:lstStyle/>
          <a:p>
            <a:r>
              <a:rPr lang="en-US" sz="1400" b="1" i="0" u="none" strike="noStrike" baseline="0" dirty="0">
                <a:latin typeface="OpenSans-Semibold"/>
              </a:rPr>
              <a:t>Figure 4.23: Checkout form wireframe</a:t>
            </a:r>
            <a:endParaRPr lang="en-US" sz="1400" b="1" dirty="0"/>
          </a:p>
        </p:txBody>
      </p:sp>
    </p:spTree>
    <p:extLst>
      <p:ext uri="{BB962C8B-B14F-4D97-AF65-F5344CB8AC3E}">
        <p14:creationId xmlns:p14="http://schemas.microsoft.com/office/powerpoint/2010/main" val="2128864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5705310" cy="4208990"/>
          </a:xfrm>
        </p:spPr>
        <p:txBody>
          <a:bodyPr anchor="ctr"/>
          <a:lstStyle/>
          <a:p>
            <a:pPr marL="0" indent="0" algn="l">
              <a:buNone/>
            </a:pPr>
            <a:r>
              <a:rPr lang="en-US" sz="1800" b="0" i="0" u="none" strike="noStrike" baseline="0" dirty="0">
                <a:latin typeface="Lora-Regular"/>
              </a:rPr>
              <a:t>Let's complete the exercise with the following steps:</a:t>
            </a:r>
          </a:p>
          <a:p>
            <a:pPr marL="324000" lvl="1" indent="0">
              <a:buNone/>
            </a:pPr>
            <a:r>
              <a:rPr lang="en-US" sz="1800" b="0" i="0" u="none" strike="noStrike" baseline="0" dirty="0">
                <a:latin typeface="Lora-Regular"/>
              </a:rPr>
              <a:t>1. First, start by creating a new file in </a:t>
            </a:r>
            <a:r>
              <a:rPr lang="en-US" sz="1800" b="1" i="0" u="none" strike="noStrike" baseline="0" dirty="0" err="1">
                <a:latin typeface="Inconsolata-Bold"/>
              </a:rPr>
              <a:t>VSCode</a:t>
            </a:r>
            <a:r>
              <a:rPr lang="en-US" sz="1800" b="1" i="0" u="none" strike="noStrike" baseline="0" dirty="0">
                <a:latin typeface="Inconsolata-Bold"/>
              </a:rPr>
              <a:t> </a:t>
            </a:r>
            <a:r>
              <a:rPr lang="en-US" sz="1800" b="0" i="0" u="none" strike="noStrike" baseline="0" dirty="0">
                <a:latin typeface="Lora-Regular"/>
              </a:rPr>
              <a:t>called </a:t>
            </a:r>
            <a:r>
              <a:rPr lang="en-US" sz="1800" b="1" i="0" u="none" strike="noStrike" baseline="0" dirty="0">
                <a:latin typeface="Inconsolata-Bold"/>
              </a:rPr>
              <a:t>checkout-form.html</a:t>
            </a:r>
            <a:r>
              <a:rPr lang="en-US" sz="1800" b="0" i="0" u="none" strike="noStrike" baseline="0" dirty="0">
                <a:latin typeface="Lora-Regular"/>
              </a:rPr>
              <a:t>, and use the following code as a starting point. This gives us the skeletal HTML and CSS we will need to get started writing the checkout form:</a:t>
            </a:r>
          </a:p>
        </p:txBody>
      </p:sp>
      <p:pic>
        <p:nvPicPr>
          <p:cNvPr id="5" name="Picture 4">
            <a:extLst>
              <a:ext uri="{FF2B5EF4-FFF2-40B4-BE49-F238E27FC236}">
                <a16:creationId xmlns:a16="http://schemas.microsoft.com/office/drawing/2014/main" id="{90306778-058D-4F40-A07B-0A0A11AF2AC3}"/>
              </a:ext>
            </a:extLst>
          </p:cNvPr>
          <p:cNvPicPr>
            <a:picLocks noChangeAspect="1"/>
          </p:cNvPicPr>
          <p:nvPr/>
        </p:nvPicPr>
        <p:blipFill rotWithShape="1">
          <a:blip r:embed="rId2"/>
          <a:srcRect r="22879"/>
          <a:stretch/>
        </p:blipFill>
        <p:spPr>
          <a:xfrm>
            <a:off x="6357283" y="2180496"/>
            <a:ext cx="5253525" cy="4208991"/>
          </a:xfrm>
          <a:prstGeom prst="rect">
            <a:avLst/>
          </a:prstGeom>
        </p:spPr>
      </p:pic>
    </p:spTree>
    <p:extLst>
      <p:ext uri="{BB962C8B-B14F-4D97-AF65-F5344CB8AC3E}">
        <p14:creationId xmlns:p14="http://schemas.microsoft.com/office/powerpoint/2010/main" val="4087560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3" y="2057400"/>
            <a:ext cx="11029615" cy="4313036"/>
          </a:xfrm>
        </p:spPr>
        <p:txBody>
          <a:bodyPr anchor="t">
            <a:normAutofit/>
          </a:bodyPr>
          <a:lstStyle/>
          <a:p>
            <a:pPr marL="324000" lvl="1" indent="0">
              <a:buNone/>
            </a:pPr>
            <a:r>
              <a:rPr lang="en-US" sz="1800" b="0" i="0" u="none" strike="noStrike" baseline="0" dirty="0">
                <a:latin typeface="Lora-Regular"/>
              </a:rPr>
              <a:t>2. Now, we will add the HTML for the form inside the </a:t>
            </a:r>
            <a:r>
              <a:rPr lang="en-US" sz="1800" b="1" i="0" u="none" strike="noStrike" baseline="0" dirty="0" err="1">
                <a:latin typeface="Inconsolata-Bold"/>
              </a:rPr>
              <a:t>fieldset</a:t>
            </a:r>
            <a:r>
              <a:rPr lang="en-US" sz="1800" b="1" i="0" u="none" strike="noStrike" baseline="0" dirty="0">
                <a:latin typeface="Inconsolata-Bold"/>
              </a:rPr>
              <a:t> </a:t>
            </a:r>
            <a:r>
              <a:rPr lang="en-US" sz="1800" b="0" i="0" u="none" strike="noStrike" baseline="0" dirty="0">
                <a:latin typeface="Lora-Regular"/>
              </a:rPr>
              <a:t>up until the </a:t>
            </a:r>
            <a:r>
              <a:rPr lang="en-US" sz="1800" b="1" i="0" u="none" strike="noStrike" baseline="0" dirty="0">
                <a:latin typeface="Inconsolata-Bold"/>
              </a:rPr>
              <a:t>address </a:t>
            </a:r>
            <a:r>
              <a:rPr lang="en-US" sz="1800" b="0" i="0" u="none" strike="noStrike" baseline="0" dirty="0">
                <a:latin typeface="Lora-Regular"/>
              </a:rPr>
              <a:t>field. Notice how we have added the </a:t>
            </a:r>
            <a:r>
              <a:rPr lang="en-US" sz="1800" b="1" i="0" u="none" strike="noStrike" baseline="0" dirty="0">
                <a:latin typeface="Inconsolata-Bold"/>
              </a:rPr>
              <a:t>required </a:t>
            </a:r>
            <a:r>
              <a:rPr lang="en-US" sz="1800" b="0" i="0" u="none" strike="noStrike" baseline="0" dirty="0">
                <a:latin typeface="Lora-Regular"/>
              </a:rPr>
              <a:t>attribute to the elements that we require the user to provide a value for:</a:t>
            </a:r>
          </a:p>
        </p:txBody>
      </p:sp>
      <p:pic>
        <p:nvPicPr>
          <p:cNvPr id="10" name="Picture 9">
            <a:extLst>
              <a:ext uri="{FF2B5EF4-FFF2-40B4-BE49-F238E27FC236}">
                <a16:creationId xmlns:a16="http://schemas.microsoft.com/office/drawing/2014/main" id="{BA7420B8-41B6-4387-BE95-1E70869A2B95}"/>
              </a:ext>
            </a:extLst>
          </p:cNvPr>
          <p:cNvPicPr>
            <a:picLocks noChangeAspect="1"/>
          </p:cNvPicPr>
          <p:nvPr/>
        </p:nvPicPr>
        <p:blipFill>
          <a:blip r:embed="rId2"/>
          <a:stretch>
            <a:fillRect/>
          </a:stretch>
        </p:blipFill>
        <p:spPr>
          <a:xfrm>
            <a:off x="2652712" y="2920930"/>
            <a:ext cx="6886575" cy="3790950"/>
          </a:xfrm>
          <a:prstGeom prst="rect">
            <a:avLst/>
          </a:prstGeom>
        </p:spPr>
      </p:pic>
    </p:spTree>
    <p:extLst>
      <p:ext uri="{BB962C8B-B14F-4D97-AF65-F5344CB8AC3E}">
        <p14:creationId xmlns:p14="http://schemas.microsoft.com/office/powerpoint/2010/main" val="2750339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dirty="0">
                <a:latin typeface="Lora-Regular"/>
              </a:rPr>
              <a:t>3. Now, below the </a:t>
            </a:r>
            <a:r>
              <a:rPr lang="en-US" sz="1800" b="1" i="0" u="none" strike="noStrike" baseline="0" dirty="0">
                <a:latin typeface="Inconsolata-Bold"/>
              </a:rPr>
              <a:t>address </a:t>
            </a:r>
            <a:r>
              <a:rPr lang="en-US" sz="1800" b="0" i="0" u="none" strike="noStrike" baseline="0" dirty="0">
                <a:latin typeface="Lora-Regular"/>
              </a:rPr>
              <a:t>field we write the HTML and CSS for the postcode with </a:t>
            </a:r>
            <a:r>
              <a:rPr lang="en-US" sz="1800" b="1" i="0" u="none" strike="noStrike" baseline="0" dirty="0">
                <a:latin typeface="Inconsolata-Bold"/>
              </a:rPr>
              <a:t>input id </a:t>
            </a:r>
            <a:r>
              <a:rPr lang="en-US" sz="1800" b="0" i="0" u="none" strike="noStrike" baseline="0" dirty="0">
                <a:latin typeface="Lora-Regular"/>
              </a:rPr>
              <a:t>and country using </a:t>
            </a:r>
            <a:r>
              <a:rPr lang="en-US" sz="1800" b="1" i="0" u="none" strike="noStrike" baseline="0" dirty="0">
                <a:latin typeface="Inconsolata-Bold"/>
              </a:rPr>
              <a:t>select </a:t>
            </a:r>
            <a:r>
              <a:rPr lang="en-US" sz="1800" b="0" i="0" u="none" strike="noStrike" baseline="0" dirty="0">
                <a:latin typeface="Lora-Regular"/>
              </a:rPr>
              <a:t>as shown in the wireframe:</a:t>
            </a:r>
          </a:p>
        </p:txBody>
      </p:sp>
      <p:pic>
        <p:nvPicPr>
          <p:cNvPr id="8" name="Picture 7">
            <a:extLst>
              <a:ext uri="{FF2B5EF4-FFF2-40B4-BE49-F238E27FC236}">
                <a16:creationId xmlns:a16="http://schemas.microsoft.com/office/drawing/2014/main" id="{8B530D51-E44B-4AD9-98E3-A758896A4EFE}"/>
              </a:ext>
            </a:extLst>
          </p:cNvPr>
          <p:cNvPicPr>
            <a:picLocks noChangeAspect="1"/>
          </p:cNvPicPr>
          <p:nvPr/>
        </p:nvPicPr>
        <p:blipFill>
          <a:blip r:embed="rId2"/>
          <a:stretch>
            <a:fillRect/>
          </a:stretch>
        </p:blipFill>
        <p:spPr>
          <a:xfrm>
            <a:off x="2974175" y="2754192"/>
            <a:ext cx="6398600" cy="3995788"/>
          </a:xfrm>
          <a:prstGeom prst="rect">
            <a:avLst/>
          </a:prstGeom>
        </p:spPr>
      </p:pic>
    </p:spTree>
    <p:extLst>
      <p:ext uri="{BB962C8B-B14F-4D97-AF65-F5344CB8AC3E}">
        <p14:creationId xmlns:p14="http://schemas.microsoft.com/office/powerpoint/2010/main" val="3931725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endParaRPr lang="en-US" sz="1800" b="0" i="0" u="none" strike="noStrike" baseline="0" dirty="0">
              <a:latin typeface="Lora-Regular"/>
            </a:endParaRPr>
          </a:p>
          <a:p>
            <a:pPr marL="324000" lvl="1" indent="0">
              <a:buNone/>
            </a:pPr>
            <a:r>
              <a:rPr lang="en-US" sz="1800" b="0" i="0" u="none" strike="noStrike" baseline="0" dirty="0">
                <a:latin typeface="Lora-Regular"/>
              </a:rPr>
              <a:t>4. With respect to the wireframe we will now add a level 2 header followed by the </a:t>
            </a:r>
            <a:r>
              <a:rPr lang="en-US" sz="1800" b="1" i="0" u="none" strike="noStrike" baseline="0" dirty="0">
                <a:latin typeface="Inconsolata-Bold"/>
              </a:rPr>
              <a:t>radio </a:t>
            </a:r>
            <a:r>
              <a:rPr lang="en-US" sz="1800" b="0" i="0" u="none" strike="noStrike" baseline="0" dirty="0">
                <a:latin typeface="Lora-Regular"/>
              </a:rPr>
              <a:t>type checkboxes as shown in the following code:</a:t>
            </a:r>
          </a:p>
        </p:txBody>
      </p:sp>
      <p:pic>
        <p:nvPicPr>
          <p:cNvPr id="5" name="Picture 4">
            <a:extLst>
              <a:ext uri="{FF2B5EF4-FFF2-40B4-BE49-F238E27FC236}">
                <a16:creationId xmlns:a16="http://schemas.microsoft.com/office/drawing/2014/main" id="{EA9519C6-F603-404B-82AA-DFC4A3E9A4A8}"/>
              </a:ext>
            </a:extLst>
          </p:cNvPr>
          <p:cNvPicPr>
            <a:picLocks noChangeAspect="1"/>
          </p:cNvPicPr>
          <p:nvPr/>
        </p:nvPicPr>
        <p:blipFill>
          <a:blip r:embed="rId2"/>
          <a:stretch>
            <a:fillRect/>
          </a:stretch>
        </p:blipFill>
        <p:spPr>
          <a:xfrm>
            <a:off x="2176458" y="3565044"/>
            <a:ext cx="7839075" cy="2590800"/>
          </a:xfrm>
          <a:prstGeom prst="rect">
            <a:avLst/>
          </a:prstGeom>
        </p:spPr>
      </p:pic>
    </p:spTree>
    <p:extLst>
      <p:ext uri="{BB962C8B-B14F-4D97-AF65-F5344CB8AC3E}">
        <p14:creationId xmlns:p14="http://schemas.microsoft.com/office/powerpoint/2010/main" val="3731765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dirty="0">
                <a:latin typeface="Lora-Regular"/>
              </a:rPr>
              <a:t>5. If you look at the HTML file in your web browser, you should now have a web page that looks like the following screenshot:</a:t>
            </a:r>
          </a:p>
        </p:txBody>
      </p:sp>
      <p:pic>
        <p:nvPicPr>
          <p:cNvPr id="6" name="Picture 5">
            <a:extLst>
              <a:ext uri="{FF2B5EF4-FFF2-40B4-BE49-F238E27FC236}">
                <a16:creationId xmlns:a16="http://schemas.microsoft.com/office/drawing/2014/main" id="{2E6CF7C9-1C1E-4B22-B9EA-6104F887FB95}"/>
              </a:ext>
            </a:extLst>
          </p:cNvPr>
          <p:cNvPicPr>
            <a:picLocks noChangeAspect="1"/>
          </p:cNvPicPr>
          <p:nvPr/>
        </p:nvPicPr>
        <p:blipFill>
          <a:blip r:embed="rId2"/>
          <a:stretch>
            <a:fillRect/>
          </a:stretch>
        </p:blipFill>
        <p:spPr>
          <a:xfrm>
            <a:off x="3836889" y="2763823"/>
            <a:ext cx="4518212" cy="3558988"/>
          </a:xfrm>
          <a:prstGeom prst="rect">
            <a:avLst/>
          </a:prstGeom>
        </p:spPr>
      </p:pic>
      <p:sp>
        <p:nvSpPr>
          <p:cNvPr id="8" name="TextBox 7">
            <a:extLst>
              <a:ext uri="{FF2B5EF4-FFF2-40B4-BE49-F238E27FC236}">
                <a16:creationId xmlns:a16="http://schemas.microsoft.com/office/drawing/2014/main" id="{7B2BA208-1BDD-479F-A3FC-8C41FF9B5D7D}"/>
              </a:ext>
            </a:extLst>
          </p:cNvPr>
          <p:cNvSpPr txBox="1"/>
          <p:nvPr/>
        </p:nvSpPr>
        <p:spPr>
          <a:xfrm>
            <a:off x="4062408" y="6389486"/>
            <a:ext cx="4067175" cy="307777"/>
          </a:xfrm>
          <a:prstGeom prst="rect">
            <a:avLst/>
          </a:prstGeom>
          <a:noFill/>
        </p:spPr>
        <p:txBody>
          <a:bodyPr wrap="square">
            <a:spAutoFit/>
          </a:bodyPr>
          <a:lstStyle/>
          <a:p>
            <a:r>
              <a:rPr lang="en-US" sz="1400" b="1" i="0" u="none" strike="noStrike" baseline="0" dirty="0">
                <a:latin typeface="OpenSans-Semibold"/>
              </a:rPr>
              <a:t>Figure 4.24: </a:t>
            </a:r>
            <a:r>
              <a:rPr lang="en-US" sz="1400" b="1" i="0" u="none" strike="noStrike" baseline="0" dirty="0" err="1">
                <a:latin typeface="OpenSans-Semibold"/>
              </a:rPr>
              <a:t>Unstyled</a:t>
            </a:r>
            <a:r>
              <a:rPr lang="en-US" sz="1400" b="1" i="0" u="none" strike="noStrike" baseline="0" dirty="0">
                <a:latin typeface="OpenSans-Semibold"/>
              </a:rPr>
              <a:t> checkout form in the browser</a:t>
            </a:r>
            <a:endParaRPr lang="en-US" sz="1400" b="1" dirty="0"/>
          </a:p>
        </p:txBody>
      </p:sp>
    </p:spTree>
    <p:extLst>
      <p:ext uri="{BB962C8B-B14F-4D97-AF65-F5344CB8AC3E}">
        <p14:creationId xmlns:p14="http://schemas.microsoft.com/office/powerpoint/2010/main" val="1444304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dirty="0">
                <a:latin typeface="Lora-Regular"/>
              </a:rPr>
              <a:t>6. We can now add some CSS to style the form so that it more closely resembles the form shown in the preceding wireframe. We will start by applying some styles that deal with the spacing of elements and styling the red asterisks shown in the wireframe:</a:t>
            </a:r>
          </a:p>
        </p:txBody>
      </p:sp>
      <p:pic>
        <p:nvPicPr>
          <p:cNvPr id="5" name="Picture 4">
            <a:extLst>
              <a:ext uri="{FF2B5EF4-FFF2-40B4-BE49-F238E27FC236}">
                <a16:creationId xmlns:a16="http://schemas.microsoft.com/office/drawing/2014/main" id="{FC06269A-2899-48ED-92D3-3D74E60714A2}"/>
              </a:ext>
            </a:extLst>
          </p:cNvPr>
          <p:cNvPicPr>
            <a:picLocks noChangeAspect="1"/>
          </p:cNvPicPr>
          <p:nvPr/>
        </p:nvPicPr>
        <p:blipFill>
          <a:blip r:embed="rId2"/>
          <a:stretch>
            <a:fillRect/>
          </a:stretch>
        </p:blipFill>
        <p:spPr>
          <a:xfrm>
            <a:off x="3257544" y="2968024"/>
            <a:ext cx="5676904" cy="3705756"/>
          </a:xfrm>
          <a:prstGeom prst="rect">
            <a:avLst/>
          </a:prstGeom>
        </p:spPr>
      </p:pic>
    </p:spTree>
    <p:extLst>
      <p:ext uri="{BB962C8B-B14F-4D97-AF65-F5344CB8AC3E}">
        <p14:creationId xmlns:p14="http://schemas.microsoft.com/office/powerpoint/2010/main" val="3231179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Notice that the </a:t>
            </a:r>
            <a:r>
              <a:rPr lang="en-US" sz="1800" b="1" i="0" u="none" strike="noStrike" baseline="0" dirty="0">
                <a:latin typeface="Inconsolata-Bold"/>
              </a:rPr>
              <a:t>input </a:t>
            </a:r>
            <a:r>
              <a:rPr lang="en-US" sz="1800" b="0" i="0" u="none" strike="noStrike" baseline="0" dirty="0">
                <a:latin typeface="Lora-Regular"/>
              </a:rPr>
              <a:t>and </a:t>
            </a:r>
            <a:r>
              <a:rPr lang="en-US" sz="1800" b="1" i="0" u="none" strike="noStrike" baseline="0" dirty="0">
                <a:latin typeface="Inconsolata-Bold"/>
              </a:rPr>
              <a:t>select </a:t>
            </a:r>
            <a:r>
              <a:rPr lang="en-US" sz="1800" b="0" i="0" u="none" strike="noStrike" baseline="0" dirty="0">
                <a:latin typeface="Lora-Regular"/>
              </a:rPr>
              <a:t>have same style as shown in the following code:</a:t>
            </a:r>
          </a:p>
        </p:txBody>
      </p:sp>
      <p:pic>
        <p:nvPicPr>
          <p:cNvPr id="6" name="Picture 5">
            <a:extLst>
              <a:ext uri="{FF2B5EF4-FFF2-40B4-BE49-F238E27FC236}">
                <a16:creationId xmlns:a16="http://schemas.microsoft.com/office/drawing/2014/main" id="{D2EDDF2A-EA6B-41D6-A9D1-C9783039EC69}"/>
              </a:ext>
            </a:extLst>
          </p:cNvPr>
          <p:cNvPicPr>
            <a:picLocks noChangeAspect="1"/>
          </p:cNvPicPr>
          <p:nvPr/>
        </p:nvPicPr>
        <p:blipFill>
          <a:blip r:embed="rId2"/>
          <a:stretch>
            <a:fillRect/>
          </a:stretch>
        </p:blipFill>
        <p:spPr>
          <a:xfrm>
            <a:off x="2757483" y="3876675"/>
            <a:ext cx="6677025" cy="1638300"/>
          </a:xfrm>
          <a:prstGeom prst="rect">
            <a:avLst/>
          </a:prstGeom>
        </p:spPr>
      </p:pic>
    </p:spTree>
    <p:extLst>
      <p:ext uri="{BB962C8B-B14F-4D97-AF65-F5344CB8AC3E}">
        <p14:creationId xmlns:p14="http://schemas.microsoft.com/office/powerpoint/2010/main" val="100236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7. Now let's add the CSS for the </a:t>
            </a:r>
            <a:r>
              <a:rPr lang="en-US" sz="1800" b="1" i="0" u="none" strike="noStrike" baseline="0" dirty="0">
                <a:latin typeface="Inconsolata-Bold"/>
              </a:rPr>
              <a:t>select </a:t>
            </a:r>
            <a:r>
              <a:rPr lang="en-US" sz="1800" b="0" i="0" u="none" strike="noStrike" baseline="0" dirty="0">
                <a:latin typeface="Lora-Regular"/>
              </a:rPr>
              <a:t>boxes. We style </a:t>
            </a:r>
            <a:r>
              <a:rPr lang="en-US" sz="1800" b="1" i="0" u="none" strike="noStrike" baseline="0" dirty="0">
                <a:latin typeface="Inconsolata-Bold"/>
              </a:rPr>
              <a:t>select </a:t>
            </a:r>
            <a:r>
              <a:rPr lang="en-US" sz="1800" b="0" i="0" u="none" strike="noStrike" baseline="0" dirty="0">
                <a:latin typeface="Lora-Regular"/>
              </a:rPr>
              <a:t>as shown in the following code snippet:</a:t>
            </a:r>
          </a:p>
        </p:txBody>
      </p:sp>
      <p:pic>
        <p:nvPicPr>
          <p:cNvPr id="5" name="Picture 4">
            <a:extLst>
              <a:ext uri="{FF2B5EF4-FFF2-40B4-BE49-F238E27FC236}">
                <a16:creationId xmlns:a16="http://schemas.microsoft.com/office/drawing/2014/main" id="{3EABAFB1-A498-41B1-B629-DA5AE20894D3}"/>
              </a:ext>
            </a:extLst>
          </p:cNvPr>
          <p:cNvPicPr>
            <a:picLocks noChangeAspect="1"/>
          </p:cNvPicPr>
          <p:nvPr/>
        </p:nvPicPr>
        <p:blipFill>
          <a:blip r:embed="rId2"/>
          <a:stretch>
            <a:fillRect/>
          </a:stretch>
        </p:blipFill>
        <p:spPr>
          <a:xfrm>
            <a:off x="2709858" y="3857625"/>
            <a:ext cx="6772275" cy="2114550"/>
          </a:xfrm>
          <a:prstGeom prst="rect">
            <a:avLst/>
          </a:prstGeom>
        </p:spPr>
      </p:pic>
    </p:spTree>
    <p:extLst>
      <p:ext uri="{BB962C8B-B14F-4D97-AF65-F5344CB8AC3E}">
        <p14:creationId xmlns:p14="http://schemas.microsoft.com/office/powerpoint/2010/main" val="3908206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dirty="0">
                <a:latin typeface="Lora-Regular"/>
              </a:rPr>
              <a:t>8. Complete styling </a:t>
            </a:r>
            <a:r>
              <a:rPr lang="en-US" sz="1800" b="1" i="0" u="none" strike="noStrike" baseline="0" dirty="0">
                <a:latin typeface="Inconsolata-Bold"/>
              </a:rPr>
              <a:t>select </a:t>
            </a:r>
            <a:r>
              <a:rPr lang="en-US" sz="1800" b="0" i="0" u="none" strike="noStrike" baseline="0" dirty="0">
                <a:latin typeface="Lora-Regular"/>
              </a:rPr>
              <a:t>using the following code:</a:t>
            </a:r>
          </a:p>
        </p:txBody>
      </p:sp>
      <p:pic>
        <p:nvPicPr>
          <p:cNvPr id="6" name="Picture 5">
            <a:extLst>
              <a:ext uri="{FF2B5EF4-FFF2-40B4-BE49-F238E27FC236}">
                <a16:creationId xmlns:a16="http://schemas.microsoft.com/office/drawing/2014/main" id="{C49A0A32-53E4-42D7-92F1-FB9909992CA1}"/>
              </a:ext>
            </a:extLst>
          </p:cNvPr>
          <p:cNvPicPr>
            <a:picLocks noChangeAspect="1"/>
          </p:cNvPicPr>
          <p:nvPr/>
        </p:nvPicPr>
        <p:blipFill>
          <a:blip r:embed="rId2"/>
          <a:stretch>
            <a:fillRect/>
          </a:stretch>
        </p:blipFill>
        <p:spPr>
          <a:xfrm>
            <a:off x="2947983" y="2762250"/>
            <a:ext cx="6296025" cy="3543300"/>
          </a:xfrm>
          <a:prstGeom prst="rect">
            <a:avLst/>
          </a:prstGeom>
        </p:spPr>
      </p:pic>
    </p:spTree>
    <p:extLst>
      <p:ext uri="{BB962C8B-B14F-4D97-AF65-F5344CB8AC3E}">
        <p14:creationId xmlns:p14="http://schemas.microsoft.com/office/powerpoint/2010/main" val="249414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2" anchor="t">
            <a:normAutofit/>
          </a:bodyPr>
          <a:lstStyle/>
          <a:p>
            <a:pPr marL="0" indent="0" algn="l">
              <a:buNone/>
            </a:pPr>
            <a:r>
              <a:rPr lang="en-US" sz="1800" b="0" i="0" u="none" strike="noStrike" baseline="0" dirty="0">
                <a:latin typeface="Lora-Regular"/>
              </a:rPr>
              <a:t>There is also a specialist type of text input that is solely for email addresses. To create an email input, you simply set the </a:t>
            </a:r>
            <a:r>
              <a:rPr lang="en-US" sz="1800" b="1" i="0" u="none" strike="noStrike" baseline="0" dirty="0">
                <a:latin typeface="Inconsolata-Bold"/>
              </a:rPr>
              <a:t>type </a:t>
            </a:r>
            <a:r>
              <a:rPr lang="en-US" sz="1800" b="0" i="0" u="none" strike="noStrike" baseline="0" dirty="0">
                <a:latin typeface="Lora-Regular"/>
              </a:rPr>
              <a:t>to </a:t>
            </a:r>
            <a:r>
              <a:rPr lang="en-US" sz="1800" b="1" i="0" u="none" strike="noStrike" baseline="0" dirty="0">
                <a:latin typeface="Inconsolata-Bold"/>
              </a:rPr>
              <a:t>"email"</a:t>
            </a:r>
            <a:r>
              <a:rPr lang="en-US" sz="1800" b="0" i="0" u="none" strike="noStrike" baseline="0" dirty="0">
                <a:latin typeface="Lora-Regular"/>
              </a:rPr>
              <a:t>. This input type has built-in validation that checks whether the input text is a valid email address. The following code snippet shows how to create an email input:</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324000" lvl="1" indent="0">
              <a:buNone/>
            </a:pPr>
            <a:r>
              <a:rPr lang="en-US" sz="1800" b="0" i="0" u="none" strike="noStrike" baseline="0" dirty="0">
                <a:latin typeface="Lora-Regular"/>
              </a:rPr>
              <a:t>The following figure shows the output for the preceding code:</a:t>
            </a:r>
            <a:endParaRPr lang="en-US" sz="1800" dirty="0"/>
          </a:p>
        </p:txBody>
      </p:sp>
      <p:pic>
        <p:nvPicPr>
          <p:cNvPr id="6" name="Picture 5">
            <a:extLst>
              <a:ext uri="{FF2B5EF4-FFF2-40B4-BE49-F238E27FC236}">
                <a16:creationId xmlns:a16="http://schemas.microsoft.com/office/drawing/2014/main" id="{C4A81CCB-AA5C-451D-805D-E33BC74F5360}"/>
              </a:ext>
            </a:extLst>
          </p:cNvPr>
          <p:cNvPicPr>
            <a:picLocks noChangeAspect="1"/>
          </p:cNvPicPr>
          <p:nvPr/>
        </p:nvPicPr>
        <p:blipFill rotWithShape="1">
          <a:blip r:embed="rId2"/>
          <a:srcRect r="8029"/>
          <a:stretch/>
        </p:blipFill>
        <p:spPr>
          <a:xfrm>
            <a:off x="688769" y="4500196"/>
            <a:ext cx="5201043" cy="1757168"/>
          </a:xfrm>
          <a:prstGeom prst="rect">
            <a:avLst/>
          </a:prstGeom>
        </p:spPr>
      </p:pic>
      <p:pic>
        <p:nvPicPr>
          <p:cNvPr id="8" name="Picture 7">
            <a:extLst>
              <a:ext uri="{FF2B5EF4-FFF2-40B4-BE49-F238E27FC236}">
                <a16:creationId xmlns:a16="http://schemas.microsoft.com/office/drawing/2014/main" id="{E687F60D-B23E-40F5-9233-DB72730B62BC}"/>
              </a:ext>
            </a:extLst>
          </p:cNvPr>
          <p:cNvPicPr>
            <a:picLocks noChangeAspect="1"/>
          </p:cNvPicPr>
          <p:nvPr/>
        </p:nvPicPr>
        <p:blipFill>
          <a:blip r:embed="rId3"/>
          <a:stretch>
            <a:fillRect/>
          </a:stretch>
        </p:blipFill>
        <p:spPr>
          <a:xfrm>
            <a:off x="7422776" y="3604847"/>
            <a:ext cx="2474259" cy="681318"/>
          </a:xfrm>
          <a:prstGeom prst="rect">
            <a:avLst/>
          </a:prstGeom>
        </p:spPr>
      </p:pic>
      <p:sp>
        <p:nvSpPr>
          <p:cNvPr id="12" name="TextBox 11">
            <a:extLst>
              <a:ext uri="{FF2B5EF4-FFF2-40B4-BE49-F238E27FC236}">
                <a16:creationId xmlns:a16="http://schemas.microsoft.com/office/drawing/2014/main" id="{4EB03821-163A-4D14-9438-58BF5C0FFDC0}"/>
              </a:ext>
            </a:extLst>
          </p:cNvPr>
          <p:cNvSpPr txBox="1"/>
          <p:nvPr/>
        </p:nvSpPr>
        <p:spPr>
          <a:xfrm>
            <a:off x="6853517" y="4417069"/>
            <a:ext cx="3612776" cy="307777"/>
          </a:xfrm>
          <a:prstGeom prst="rect">
            <a:avLst/>
          </a:prstGeom>
          <a:noFill/>
        </p:spPr>
        <p:txBody>
          <a:bodyPr wrap="square">
            <a:spAutoFit/>
          </a:bodyPr>
          <a:lstStyle/>
          <a:p>
            <a:r>
              <a:rPr lang="en-US" sz="1400" b="1" i="0" u="none" strike="noStrike" baseline="0" dirty="0">
                <a:latin typeface="OpenSans-Semibold"/>
              </a:rPr>
              <a:t>Figure 4.2: Email input shown in the browser</a:t>
            </a:r>
            <a:endParaRPr lang="en-US" sz="1400" b="1" dirty="0"/>
          </a:p>
        </p:txBody>
      </p:sp>
    </p:spTree>
    <p:extLst>
      <p:ext uri="{BB962C8B-B14F-4D97-AF65-F5344CB8AC3E}">
        <p14:creationId xmlns:p14="http://schemas.microsoft.com/office/powerpoint/2010/main" val="37285146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dirty="0">
                <a:latin typeface="Lora-Regular"/>
              </a:rPr>
              <a:t>9. Finally, we will finish off the styling by adding some CSS for the inputs and the </a:t>
            </a:r>
            <a:r>
              <a:rPr lang="en-US" sz="1800" b="1" i="0" u="none" strike="noStrike" baseline="0" dirty="0">
                <a:latin typeface="Inconsolata-Bold"/>
              </a:rPr>
              <a:t>button </a:t>
            </a:r>
            <a:r>
              <a:rPr lang="en-US" sz="1800" b="0" i="0" u="none" strike="noStrike" baseline="0" dirty="0">
                <a:latin typeface="Lora-Regular"/>
              </a:rPr>
              <a:t>styles, as shown in the following code:</a:t>
            </a:r>
          </a:p>
        </p:txBody>
      </p:sp>
      <p:pic>
        <p:nvPicPr>
          <p:cNvPr id="5" name="Picture 4">
            <a:extLst>
              <a:ext uri="{FF2B5EF4-FFF2-40B4-BE49-F238E27FC236}">
                <a16:creationId xmlns:a16="http://schemas.microsoft.com/office/drawing/2014/main" id="{CE9FFEA5-973A-4DC4-A3C3-7F0A52465995}"/>
              </a:ext>
            </a:extLst>
          </p:cNvPr>
          <p:cNvPicPr>
            <a:picLocks noChangeAspect="1"/>
          </p:cNvPicPr>
          <p:nvPr/>
        </p:nvPicPr>
        <p:blipFill>
          <a:blip r:embed="rId2"/>
          <a:stretch>
            <a:fillRect/>
          </a:stretch>
        </p:blipFill>
        <p:spPr>
          <a:xfrm>
            <a:off x="3005133" y="2771775"/>
            <a:ext cx="6181725" cy="3810000"/>
          </a:xfrm>
          <a:prstGeom prst="rect">
            <a:avLst/>
          </a:prstGeom>
        </p:spPr>
      </p:pic>
    </p:spTree>
    <p:extLst>
      <p:ext uri="{BB962C8B-B14F-4D97-AF65-F5344CB8AC3E}">
        <p14:creationId xmlns:p14="http://schemas.microsoft.com/office/powerpoint/2010/main" val="3374326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1981200"/>
            <a:ext cx="11029615" cy="4408286"/>
          </a:xfrm>
        </p:spPr>
        <p:txBody>
          <a:bodyPr anchor="t">
            <a:normAutofit/>
          </a:bodyPr>
          <a:lstStyle/>
          <a:p>
            <a:pPr marL="324000" lvl="1" indent="0">
              <a:buNone/>
            </a:pPr>
            <a:r>
              <a:rPr lang="en-US" sz="1800" b="0" i="0" u="none" strike="noStrike" baseline="0" dirty="0">
                <a:latin typeface="Lora-Regular"/>
              </a:rPr>
              <a:t>10. Following code is added to style the button:</a:t>
            </a:r>
          </a:p>
          <a:p>
            <a:pPr marL="324000" lvl="1" indent="0">
              <a:buNone/>
            </a:pPr>
            <a:endParaRPr lang="en-US" sz="1800" dirty="0">
              <a:latin typeface="Lora-Regular"/>
            </a:endParaRPr>
          </a:p>
          <a:p>
            <a:pPr marL="324000" lvl="1" indent="0">
              <a:buNone/>
            </a:pP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br>
              <a:rPr lang="en-US" sz="1800" b="0" i="0" u="none" strike="noStrike" baseline="0" dirty="0">
                <a:latin typeface="Lora-Regular"/>
              </a:rPr>
            </a:br>
            <a:endParaRPr lang="en-US" sz="1800" b="0" i="0" u="none" strike="noStrike" baseline="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11. To style the inputs, we add the following code:</a:t>
            </a:r>
          </a:p>
        </p:txBody>
      </p:sp>
      <p:pic>
        <p:nvPicPr>
          <p:cNvPr id="6" name="Picture 5">
            <a:extLst>
              <a:ext uri="{FF2B5EF4-FFF2-40B4-BE49-F238E27FC236}">
                <a16:creationId xmlns:a16="http://schemas.microsoft.com/office/drawing/2014/main" id="{44819885-FF66-4E59-A4BD-29C8C859E966}"/>
              </a:ext>
            </a:extLst>
          </p:cNvPr>
          <p:cNvPicPr>
            <a:picLocks noChangeAspect="1"/>
          </p:cNvPicPr>
          <p:nvPr/>
        </p:nvPicPr>
        <p:blipFill>
          <a:blip r:embed="rId2"/>
          <a:stretch>
            <a:fillRect/>
          </a:stretch>
        </p:blipFill>
        <p:spPr>
          <a:xfrm>
            <a:off x="3605212" y="2503453"/>
            <a:ext cx="4981575" cy="2105025"/>
          </a:xfrm>
          <a:prstGeom prst="rect">
            <a:avLst/>
          </a:prstGeom>
        </p:spPr>
      </p:pic>
      <p:pic>
        <p:nvPicPr>
          <p:cNvPr id="8" name="Picture 7">
            <a:extLst>
              <a:ext uri="{FF2B5EF4-FFF2-40B4-BE49-F238E27FC236}">
                <a16:creationId xmlns:a16="http://schemas.microsoft.com/office/drawing/2014/main" id="{7370FC1F-1AAB-40E2-AA8A-95672C5CDABA}"/>
              </a:ext>
            </a:extLst>
          </p:cNvPr>
          <p:cNvPicPr>
            <a:picLocks noChangeAspect="1"/>
          </p:cNvPicPr>
          <p:nvPr/>
        </p:nvPicPr>
        <p:blipFill rotWithShape="1">
          <a:blip r:embed="rId3"/>
          <a:srcRect r="7434"/>
          <a:stretch/>
        </p:blipFill>
        <p:spPr>
          <a:xfrm>
            <a:off x="3605212" y="5130730"/>
            <a:ext cx="4981575" cy="1619250"/>
          </a:xfrm>
          <a:prstGeom prst="rect">
            <a:avLst/>
          </a:prstGeom>
        </p:spPr>
      </p:pic>
    </p:spTree>
    <p:extLst>
      <p:ext uri="{BB962C8B-B14F-4D97-AF65-F5344CB8AC3E}">
        <p14:creationId xmlns:p14="http://schemas.microsoft.com/office/powerpoint/2010/main" val="2261989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495300" y="1981200"/>
            <a:ext cx="7239000" cy="4408286"/>
          </a:xfrm>
        </p:spPr>
        <p:txBody>
          <a:bodyPr anchor="ctr">
            <a:normAutofit/>
          </a:bodyPr>
          <a:lstStyle/>
          <a:p>
            <a:pPr marL="0" indent="0" algn="l">
              <a:buNone/>
            </a:pPr>
            <a:r>
              <a:rPr lang="en-US" sz="1800" b="0" i="0" u="none" strike="noStrike" baseline="0" dirty="0">
                <a:latin typeface="Lora-Regular"/>
              </a:rPr>
              <a:t>If you now right-click on the filename in </a:t>
            </a:r>
            <a:r>
              <a:rPr lang="en-US" sz="1800" b="1" i="0" u="none" strike="noStrike" baseline="0" dirty="0" err="1">
                <a:latin typeface="Inconsolata-Bold"/>
              </a:rPr>
              <a:t>VSCode</a:t>
            </a:r>
            <a:r>
              <a:rPr lang="en-US" sz="1800" b="0" i="0" u="none" strike="noStrike" baseline="0" dirty="0">
                <a:latin typeface="Lora-Regular"/>
              </a:rPr>
              <a:t>, on the left-hand side of the screen, and select </a:t>
            </a:r>
            <a:r>
              <a:rPr lang="en-US" sz="1800" b="1" i="0" u="none" strike="noStrike" baseline="0" dirty="0">
                <a:latin typeface="Inconsolata-Bold"/>
              </a:rPr>
              <a:t>open in default browser</a:t>
            </a:r>
            <a:r>
              <a:rPr lang="en-US" sz="1800" b="0" i="0" u="none" strike="noStrike" baseline="0" dirty="0">
                <a:latin typeface="Lora-Regular"/>
              </a:rPr>
              <a:t>, you will see the form in your browser.</a:t>
            </a:r>
          </a:p>
          <a:p>
            <a:pPr marL="0" indent="0" algn="l">
              <a:buNone/>
            </a:pPr>
            <a:r>
              <a:rPr lang="en-US" sz="1800" b="0" i="0" u="none" strike="noStrike" baseline="0" dirty="0">
                <a:latin typeface="Lora-Regular"/>
              </a:rPr>
              <a:t>You should now have a form that looks like the following figure:</a:t>
            </a:r>
          </a:p>
        </p:txBody>
      </p:sp>
      <p:pic>
        <p:nvPicPr>
          <p:cNvPr id="5" name="Picture 4">
            <a:extLst>
              <a:ext uri="{FF2B5EF4-FFF2-40B4-BE49-F238E27FC236}">
                <a16:creationId xmlns:a16="http://schemas.microsoft.com/office/drawing/2014/main" id="{BF14FB61-1B0F-48A3-84D4-DC58474C8412}"/>
              </a:ext>
            </a:extLst>
          </p:cNvPr>
          <p:cNvPicPr>
            <a:picLocks noChangeAspect="1"/>
          </p:cNvPicPr>
          <p:nvPr/>
        </p:nvPicPr>
        <p:blipFill>
          <a:blip r:embed="rId2"/>
          <a:stretch>
            <a:fillRect/>
          </a:stretch>
        </p:blipFill>
        <p:spPr>
          <a:xfrm>
            <a:off x="7734300" y="1914525"/>
            <a:ext cx="3876504" cy="4857898"/>
          </a:xfrm>
          <a:prstGeom prst="rect">
            <a:avLst/>
          </a:prstGeom>
        </p:spPr>
      </p:pic>
      <p:sp>
        <p:nvSpPr>
          <p:cNvPr id="9" name="TextBox 8">
            <a:extLst>
              <a:ext uri="{FF2B5EF4-FFF2-40B4-BE49-F238E27FC236}">
                <a16:creationId xmlns:a16="http://schemas.microsoft.com/office/drawing/2014/main" id="{A4E1341E-D53A-4C5B-AC11-5B45CCB58150}"/>
              </a:ext>
            </a:extLst>
          </p:cNvPr>
          <p:cNvSpPr txBox="1"/>
          <p:nvPr/>
        </p:nvSpPr>
        <p:spPr>
          <a:xfrm>
            <a:off x="3857796" y="6389486"/>
            <a:ext cx="3876504" cy="307777"/>
          </a:xfrm>
          <a:prstGeom prst="rect">
            <a:avLst/>
          </a:prstGeom>
          <a:noFill/>
        </p:spPr>
        <p:txBody>
          <a:bodyPr wrap="square">
            <a:spAutoFit/>
          </a:bodyPr>
          <a:lstStyle/>
          <a:p>
            <a:r>
              <a:rPr lang="en-US" sz="1400" b="1" i="0" u="none" strike="noStrike" baseline="0" dirty="0">
                <a:latin typeface="OpenSans-Semibold"/>
              </a:rPr>
              <a:t>Figure 4.25: Styled checkout form in the browser</a:t>
            </a:r>
            <a:endParaRPr lang="en-US" sz="1400" b="1" dirty="0"/>
          </a:p>
        </p:txBody>
      </p:sp>
    </p:spTree>
    <p:extLst>
      <p:ext uri="{BB962C8B-B14F-4D97-AF65-F5344CB8AC3E}">
        <p14:creationId xmlns:p14="http://schemas.microsoft.com/office/powerpoint/2010/main" val="446623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dirty="0"/>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495300" y="1981200"/>
            <a:ext cx="7239000" cy="4408286"/>
          </a:xfrm>
        </p:spPr>
        <p:txBody>
          <a:bodyPr anchor="ctr">
            <a:normAutofit/>
          </a:bodyPr>
          <a:lstStyle/>
          <a:p>
            <a:pPr marL="0" indent="0" algn="l">
              <a:buNone/>
            </a:pPr>
            <a:r>
              <a:rPr lang="en-US" sz="1800" b="0" i="0" u="none" strike="noStrike" baseline="0" dirty="0">
                <a:latin typeface="Lora-Regular"/>
              </a:rPr>
              <a:t>12. Now, we will check whether the validation works for our required fields by submitting the form with empty fields. We will see something like the following screenshot:</a:t>
            </a:r>
          </a:p>
        </p:txBody>
      </p:sp>
      <p:sp>
        <p:nvSpPr>
          <p:cNvPr id="9" name="TextBox 8">
            <a:extLst>
              <a:ext uri="{FF2B5EF4-FFF2-40B4-BE49-F238E27FC236}">
                <a16:creationId xmlns:a16="http://schemas.microsoft.com/office/drawing/2014/main" id="{A4E1341E-D53A-4C5B-AC11-5B45CCB58150}"/>
              </a:ext>
            </a:extLst>
          </p:cNvPr>
          <p:cNvSpPr txBox="1"/>
          <p:nvPr/>
        </p:nvSpPr>
        <p:spPr>
          <a:xfrm>
            <a:off x="2495550" y="6389486"/>
            <a:ext cx="5238750" cy="307777"/>
          </a:xfrm>
          <a:prstGeom prst="rect">
            <a:avLst/>
          </a:prstGeom>
          <a:noFill/>
        </p:spPr>
        <p:txBody>
          <a:bodyPr wrap="square">
            <a:spAutoFit/>
          </a:bodyPr>
          <a:lstStyle/>
          <a:p>
            <a:r>
              <a:rPr lang="en-US" sz="1400" b="1" i="0" u="none" strike="noStrike" baseline="0" dirty="0">
                <a:latin typeface="OpenSans-Semibold"/>
              </a:rPr>
              <a:t>Figure 4.26: Form highlighting the required fields before submitting</a:t>
            </a:r>
            <a:endParaRPr lang="en-US" sz="1100" b="1" dirty="0"/>
          </a:p>
        </p:txBody>
      </p:sp>
      <p:pic>
        <p:nvPicPr>
          <p:cNvPr id="6" name="Picture 5">
            <a:extLst>
              <a:ext uri="{FF2B5EF4-FFF2-40B4-BE49-F238E27FC236}">
                <a16:creationId xmlns:a16="http://schemas.microsoft.com/office/drawing/2014/main" id="{1D3FF3CE-AFC5-4B4F-8A9E-1632DC866364}"/>
              </a:ext>
            </a:extLst>
          </p:cNvPr>
          <p:cNvPicPr>
            <a:picLocks noChangeAspect="1"/>
          </p:cNvPicPr>
          <p:nvPr/>
        </p:nvPicPr>
        <p:blipFill>
          <a:blip r:embed="rId2"/>
          <a:stretch>
            <a:fillRect/>
          </a:stretch>
        </p:blipFill>
        <p:spPr>
          <a:xfrm>
            <a:off x="7734300" y="1912531"/>
            <a:ext cx="3876504" cy="4859743"/>
          </a:xfrm>
          <a:prstGeom prst="rect">
            <a:avLst/>
          </a:prstGeom>
        </p:spPr>
      </p:pic>
    </p:spTree>
    <p:extLst>
      <p:ext uri="{BB962C8B-B14F-4D97-AF65-F5344CB8AC3E}">
        <p14:creationId xmlns:p14="http://schemas.microsoft.com/office/powerpoint/2010/main" val="826364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Activity 1: Building an Online Property Portal Website Form</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3678303"/>
          </a:xfrm>
        </p:spPr>
        <p:txBody>
          <a:bodyPr>
            <a:normAutofit/>
          </a:bodyPr>
          <a:lstStyle/>
          <a:p>
            <a:pPr marL="0" indent="0" algn="l">
              <a:buNone/>
            </a:pPr>
            <a:r>
              <a:rPr lang="en-US" sz="1800" b="0" i="0" u="none" strike="noStrike" baseline="0" dirty="0">
                <a:latin typeface="Lora-Regular"/>
              </a:rPr>
              <a:t>An international online property website has approached you to design a search form for their listings page. This form should have the following fields: </a:t>
            </a:r>
            <a:r>
              <a:rPr lang="en-US" sz="1800" b="1" i="0" u="none" strike="noStrike" baseline="0" dirty="0">
                <a:latin typeface="Lora-Bold"/>
              </a:rPr>
              <a:t>search radius</a:t>
            </a:r>
            <a:r>
              <a:rPr lang="en-US" sz="1800" b="0" i="0" u="none" strike="noStrike" baseline="0" dirty="0">
                <a:latin typeface="Lora-Regular"/>
              </a:rPr>
              <a:t>, </a:t>
            </a:r>
            <a:r>
              <a:rPr lang="en-US" sz="1800" b="1" i="0" u="none" strike="noStrike" baseline="0" dirty="0">
                <a:latin typeface="Lora-Bold"/>
              </a:rPr>
              <a:t>price range</a:t>
            </a:r>
            <a:r>
              <a:rPr lang="en-US" sz="1800" b="0" i="0" u="none" strike="noStrike" baseline="0" dirty="0">
                <a:latin typeface="Lora-Regular"/>
              </a:rPr>
              <a:t>, </a:t>
            </a:r>
            <a:r>
              <a:rPr lang="en-US" sz="1800" b="1" i="0" u="none" strike="noStrike" baseline="0" dirty="0">
                <a:latin typeface="Lora-Bold"/>
              </a:rPr>
              <a:t>bedrooms</a:t>
            </a:r>
            <a:r>
              <a:rPr lang="en-US" sz="1800" b="0" i="0" u="none" strike="noStrike" baseline="0" dirty="0">
                <a:latin typeface="Lora-Regular"/>
              </a:rPr>
              <a:t>, </a:t>
            </a:r>
            <a:r>
              <a:rPr lang="en-US" sz="1800" b="1" i="0" u="none" strike="noStrike" baseline="0" dirty="0">
                <a:latin typeface="Lora-Bold"/>
              </a:rPr>
              <a:t>property type</a:t>
            </a:r>
            <a:r>
              <a:rPr lang="en-US" sz="1800" b="0" i="0" u="none" strike="noStrike" baseline="0" dirty="0">
                <a:latin typeface="Lora-Regular"/>
              </a:rPr>
              <a:t>, and </a:t>
            </a:r>
            <a:r>
              <a:rPr lang="en-US" sz="1800" b="1" i="0" u="none" strike="noStrike" baseline="0" dirty="0">
                <a:latin typeface="Lora-Bold"/>
              </a:rPr>
              <a:t>added to the site</a:t>
            </a:r>
            <a:r>
              <a:rPr lang="en-US" sz="1800" b="0" i="0" u="none" strike="noStrike" baseline="0" dirty="0">
                <a:latin typeface="Lora-Regular"/>
              </a:rPr>
              <a:t>, and an option to include sold properties in the user's search. Create your own solution using the skills you have learned in this chapter:</a:t>
            </a:r>
          </a:p>
          <a:p>
            <a:pPr marL="324000" lvl="1" indent="0">
              <a:buNone/>
            </a:pPr>
            <a:r>
              <a:rPr lang="en-US" sz="1800" b="0" i="0" u="none" strike="noStrike" baseline="0" dirty="0">
                <a:latin typeface="Lora-Regular"/>
              </a:rPr>
              <a:t>1. Start by creating a new file named </a:t>
            </a:r>
            <a:r>
              <a:rPr lang="en-US" sz="1800" b="1" i="0" u="none" strike="noStrike" baseline="0" dirty="0">
                <a:latin typeface="Inconsolata-Bold"/>
              </a:rPr>
              <a:t>form.html </a:t>
            </a:r>
            <a:r>
              <a:rPr lang="en-US" sz="1800" b="0" i="0" u="none" strike="noStrike" baseline="0" dirty="0">
                <a:latin typeface="Lora-Regular"/>
              </a:rPr>
              <a:t>in </a:t>
            </a:r>
            <a:r>
              <a:rPr lang="en-US" sz="1800" b="1" i="0" u="none" strike="noStrike" baseline="0" dirty="0" err="1">
                <a:latin typeface="Inconsolata-Bold"/>
              </a:rPr>
              <a:t>VSCode</a:t>
            </a:r>
            <a:r>
              <a:rPr lang="en-US" sz="1800" b="0" i="0" u="none" strike="noStrike" baseline="0" dirty="0">
                <a:latin typeface="Lora-Regular"/>
              </a:rPr>
              <a:t>. </a:t>
            </a:r>
          </a:p>
          <a:p>
            <a:pPr marL="324000" lvl="1" indent="0">
              <a:buNone/>
            </a:pPr>
            <a:r>
              <a:rPr lang="en-US" sz="1800" b="0" i="0" u="none" strike="noStrike" baseline="0" dirty="0">
                <a:latin typeface="Lora-Regular"/>
              </a:rPr>
              <a:t>2. Then, start writing the HTML for the form using the description of the fields required for this form.</a:t>
            </a:r>
          </a:p>
        </p:txBody>
      </p:sp>
    </p:spTree>
    <p:extLst>
      <p:ext uri="{BB962C8B-B14F-4D97-AF65-F5344CB8AC3E}">
        <p14:creationId xmlns:p14="http://schemas.microsoft.com/office/powerpoint/2010/main" val="820507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dirty="0"/>
              <a:t>Activity 1: Building an Online Property Portal Website Form</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3678303"/>
          </a:xfrm>
        </p:spPr>
        <p:txBody>
          <a:bodyPr anchor="t">
            <a:normAutofit/>
          </a:bodyPr>
          <a:lstStyle/>
          <a:p>
            <a:pPr marL="324000" lvl="1" indent="0">
              <a:buNone/>
            </a:pPr>
            <a:r>
              <a:rPr lang="en-US" sz="1800" b="0" i="0" u="none" strike="noStrike" baseline="0" dirty="0">
                <a:latin typeface="Lora-Regular"/>
              </a:rPr>
              <a:t>3. Once you are happy with the HTML you have written, you can let your creativity run wild and style the form using CSS. Make sure that you include styling for validation:</a:t>
            </a:r>
            <a:endParaRPr lang="en-US" sz="1800" dirty="0"/>
          </a:p>
        </p:txBody>
      </p:sp>
      <p:pic>
        <p:nvPicPr>
          <p:cNvPr id="5" name="Picture 4">
            <a:extLst>
              <a:ext uri="{FF2B5EF4-FFF2-40B4-BE49-F238E27FC236}">
                <a16:creationId xmlns:a16="http://schemas.microsoft.com/office/drawing/2014/main" id="{14944125-ACA6-4795-967C-E485EE7036CF}"/>
              </a:ext>
            </a:extLst>
          </p:cNvPr>
          <p:cNvPicPr>
            <a:picLocks noChangeAspect="1"/>
          </p:cNvPicPr>
          <p:nvPr/>
        </p:nvPicPr>
        <p:blipFill>
          <a:blip r:embed="rId2"/>
          <a:stretch>
            <a:fillRect/>
          </a:stretch>
        </p:blipFill>
        <p:spPr>
          <a:xfrm>
            <a:off x="2061882" y="3329267"/>
            <a:ext cx="8068235" cy="2752165"/>
          </a:xfrm>
          <a:prstGeom prst="rect">
            <a:avLst/>
          </a:prstGeom>
        </p:spPr>
      </p:pic>
      <p:sp>
        <p:nvSpPr>
          <p:cNvPr id="7" name="TextBox 6">
            <a:extLst>
              <a:ext uri="{FF2B5EF4-FFF2-40B4-BE49-F238E27FC236}">
                <a16:creationId xmlns:a16="http://schemas.microsoft.com/office/drawing/2014/main" id="{16F79A89-3586-4E3A-B10F-C47D8C6DC615}"/>
              </a:ext>
            </a:extLst>
          </p:cNvPr>
          <p:cNvSpPr txBox="1"/>
          <p:nvPr/>
        </p:nvSpPr>
        <p:spPr>
          <a:xfrm>
            <a:off x="4348161" y="6169450"/>
            <a:ext cx="3495675" cy="307777"/>
          </a:xfrm>
          <a:prstGeom prst="rect">
            <a:avLst/>
          </a:prstGeom>
          <a:noFill/>
        </p:spPr>
        <p:txBody>
          <a:bodyPr wrap="square">
            <a:spAutoFit/>
          </a:bodyPr>
          <a:lstStyle/>
          <a:p>
            <a:r>
              <a:rPr lang="en-US" sz="1400" b="1" i="0" u="none" strike="noStrike" baseline="0" dirty="0">
                <a:latin typeface="OpenSans-Semibold"/>
              </a:rPr>
              <a:t>Figure 4.27: Expected output of the activity</a:t>
            </a:r>
            <a:endParaRPr lang="en-US" sz="1400" b="1" dirty="0"/>
          </a:p>
        </p:txBody>
      </p:sp>
    </p:spTree>
    <p:extLst>
      <p:ext uri="{BB962C8B-B14F-4D97-AF65-F5344CB8AC3E}">
        <p14:creationId xmlns:p14="http://schemas.microsoft.com/office/powerpoint/2010/main" val="30888039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324000" lvl="1" indent="0">
              <a:buNone/>
            </a:pPr>
            <a:r>
              <a:rPr lang="en-US" sz="1800" b="0" i="0" u="none" strike="noStrike" baseline="0" dirty="0">
                <a:latin typeface="Lora-Regular"/>
              </a:rPr>
              <a:t>In this chapter, we continued our journey into building web pages by exploring web forms. We first studied the most common form-based HTML elements, including inputs, select boxes, </a:t>
            </a:r>
            <a:r>
              <a:rPr lang="en-US" sz="1800" b="0" i="0" u="none" strike="noStrike" baseline="0" dirty="0" err="1">
                <a:latin typeface="Lora-Regular"/>
              </a:rPr>
              <a:t>textareas</a:t>
            </a:r>
            <a:r>
              <a:rPr lang="en-US" sz="1800" b="0" i="0" u="none" strike="noStrike" baseline="0" dirty="0">
                <a:latin typeface="Lora-Regular"/>
              </a:rPr>
              <a:t>, and buttons. We then looked at the most common styling methods for styling forms. To put this new knowledge into practice, we then built different forms.</a:t>
            </a:r>
          </a:p>
          <a:p>
            <a:pPr marL="324000" lvl="1" indent="0">
              <a:buNone/>
            </a:pPr>
            <a:r>
              <a:rPr lang="en-US" sz="1800" b="0" i="0" u="none" strike="noStrike" baseline="0" dirty="0">
                <a:latin typeface="Lora-Regular"/>
              </a:rPr>
              <a:t>We took some time to understand when you should use checkboxes and when to use radio buttons. We also spent some time looking at how you can add validation styles for web </a:t>
            </a:r>
            <a:r>
              <a:rPr lang="en-US" sz="1800" b="0" i="0" u="none" strike="noStrike" baseline="0">
                <a:latin typeface="Lora-Regular"/>
              </a:rPr>
              <a:t>forms.</a:t>
            </a:r>
            <a:endParaRPr lang="en-US" sz="1800" dirty="0"/>
          </a:p>
        </p:txBody>
      </p:sp>
    </p:spTree>
    <p:extLst>
      <p:ext uri="{BB962C8B-B14F-4D97-AF65-F5344CB8AC3E}">
        <p14:creationId xmlns:p14="http://schemas.microsoft.com/office/powerpoint/2010/main" val="3139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2" anchor="t">
            <a:normAutofit/>
          </a:bodyPr>
          <a:lstStyle/>
          <a:p>
            <a:pPr marL="0" indent="0" algn="l">
              <a:buNone/>
            </a:pPr>
            <a:r>
              <a:rPr lang="en-US" sz="1800" b="0" i="0" u="none" strike="noStrike" baseline="0" dirty="0">
                <a:latin typeface="Lora-Regular"/>
              </a:rPr>
              <a:t>There is a type of text input that is used solely for passwords. To create a password input, you simply set the </a:t>
            </a:r>
            <a:r>
              <a:rPr lang="en-US" sz="1800" b="1" i="0" u="none" strike="noStrike" baseline="0" dirty="0">
                <a:latin typeface="Inconsolata-Bold"/>
              </a:rPr>
              <a:t>type </a:t>
            </a:r>
            <a:r>
              <a:rPr lang="en-US" sz="1800" b="0" i="0" u="none" strike="noStrike" baseline="0" dirty="0">
                <a:latin typeface="Lora-Regular"/>
              </a:rPr>
              <a:t>to </a:t>
            </a:r>
            <a:r>
              <a:rPr lang="en-US" sz="1800" b="1" i="0" u="none" strike="noStrike" baseline="0" dirty="0">
                <a:latin typeface="Inconsolata-Bold"/>
              </a:rPr>
              <a:t>"password"</a:t>
            </a:r>
            <a:r>
              <a:rPr lang="en-US" sz="1800" b="0" i="0" u="none" strike="noStrike" baseline="0" dirty="0">
                <a:latin typeface="Lora-Regular"/>
              </a:rPr>
              <a:t>. This input type will mask the text entered by the user to hide the password text. The following code snippet shows how to create a password input:</a:t>
            </a: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324000" lvl="1" indent="0">
              <a:buNone/>
            </a:pPr>
            <a:r>
              <a:rPr lang="en-US" sz="1800" b="0" i="0" u="none" strike="noStrike" baseline="0" dirty="0">
                <a:latin typeface="Lora-Regular"/>
              </a:rPr>
              <a:t>The following figure shows the output for the preceding code:</a:t>
            </a:r>
            <a:endParaRPr lang="en-US" sz="1800" dirty="0"/>
          </a:p>
        </p:txBody>
      </p:sp>
      <p:sp>
        <p:nvSpPr>
          <p:cNvPr id="12" name="TextBox 11">
            <a:extLst>
              <a:ext uri="{FF2B5EF4-FFF2-40B4-BE49-F238E27FC236}">
                <a16:creationId xmlns:a16="http://schemas.microsoft.com/office/drawing/2014/main" id="{4EB03821-163A-4D14-9438-58BF5C0FFDC0}"/>
              </a:ext>
            </a:extLst>
          </p:cNvPr>
          <p:cNvSpPr txBox="1"/>
          <p:nvPr/>
        </p:nvSpPr>
        <p:spPr>
          <a:xfrm>
            <a:off x="6766109" y="4497751"/>
            <a:ext cx="3787589" cy="307777"/>
          </a:xfrm>
          <a:prstGeom prst="rect">
            <a:avLst/>
          </a:prstGeom>
          <a:noFill/>
        </p:spPr>
        <p:txBody>
          <a:bodyPr wrap="square">
            <a:spAutoFit/>
          </a:bodyPr>
          <a:lstStyle/>
          <a:p>
            <a:r>
              <a:rPr lang="en-US" sz="1400" b="1" i="0" u="none" strike="noStrike" baseline="0" dirty="0">
                <a:latin typeface="OpenSans-Semibold"/>
              </a:rPr>
              <a:t>Figure 4.3: Password input shown in the browser</a:t>
            </a:r>
            <a:endParaRPr lang="en-US" sz="1400" b="1" dirty="0"/>
          </a:p>
        </p:txBody>
      </p:sp>
      <p:pic>
        <p:nvPicPr>
          <p:cNvPr id="14" name="Picture 13">
            <a:extLst>
              <a:ext uri="{FF2B5EF4-FFF2-40B4-BE49-F238E27FC236}">
                <a16:creationId xmlns:a16="http://schemas.microsoft.com/office/drawing/2014/main" id="{CCED7939-5E33-4D84-861C-F43CEA251044}"/>
              </a:ext>
            </a:extLst>
          </p:cNvPr>
          <p:cNvPicPr>
            <a:picLocks noChangeAspect="1"/>
          </p:cNvPicPr>
          <p:nvPr/>
        </p:nvPicPr>
        <p:blipFill>
          <a:blip r:embed="rId2"/>
          <a:stretch>
            <a:fillRect/>
          </a:stretch>
        </p:blipFill>
        <p:spPr>
          <a:xfrm>
            <a:off x="957542" y="4314243"/>
            <a:ext cx="4933950" cy="1876425"/>
          </a:xfrm>
          <a:prstGeom prst="rect">
            <a:avLst/>
          </a:prstGeom>
        </p:spPr>
      </p:pic>
      <p:pic>
        <p:nvPicPr>
          <p:cNvPr id="16" name="Picture 15">
            <a:extLst>
              <a:ext uri="{FF2B5EF4-FFF2-40B4-BE49-F238E27FC236}">
                <a16:creationId xmlns:a16="http://schemas.microsoft.com/office/drawing/2014/main" id="{CB2B495B-F177-489E-8C6B-70306AA92029}"/>
              </a:ext>
            </a:extLst>
          </p:cNvPr>
          <p:cNvPicPr>
            <a:picLocks noChangeAspect="1"/>
          </p:cNvPicPr>
          <p:nvPr/>
        </p:nvPicPr>
        <p:blipFill>
          <a:blip r:embed="rId3"/>
          <a:stretch>
            <a:fillRect/>
          </a:stretch>
        </p:blipFill>
        <p:spPr>
          <a:xfrm>
            <a:off x="7422775" y="3573470"/>
            <a:ext cx="2474259" cy="681318"/>
          </a:xfrm>
          <a:prstGeom prst="rect">
            <a:avLst/>
          </a:prstGeom>
        </p:spPr>
      </p:pic>
    </p:spTree>
    <p:extLst>
      <p:ext uri="{BB962C8B-B14F-4D97-AF65-F5344CB8AC3E}">
        <p14:creationId xmlns:p14="http://schemas.microsoft.com/office/powerpoint/2010/main" val="385740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dirty="0"/>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2" anchor="t">
            <a:normAutofit/>
          </a:bodyPr>
          <a:lstStyle/>
          <a:p>
            <a:pPr marL="0" indent="0" algn="l">
              <a:buNone/>
            </a:pPr>
            <a:r>
              <a:rPr lang="en-US" sz="1800" b="0" i="0" u="none" strike="noStrike" baseline="0" dirty="0">
                <a:latin typeface="Lora-Regular"/>
              </a:rPr>
              <a:t>When using checkboxes, you will give all of them a unique value for the </a:t>
            </a:r>
            <a:r>
              <a:rPr lang="en-US" sz="1800" b="1" i="0" u="none" strike="noStrike" baseline="0" dirty="0">
                <a:latin typeface="Inconsolata-Bold"/>
              </a:rPr>
              <a:t>name </a:t>
            </a:r>
            <a:r>
              <a:rPr lang="en-US" sz="1800" b="0" i="0" u="none" strike="noStrike" baseline="0" dirty="0">
                <a:latin typeface="Lora-Regular"/>
              </a:rPr>
              <a:t>attribute and you will need to give each checkbox a unique </a:t>
            </a:r>
            <a:r>
              <a:rPr lang="en-US" sz="1800" b="1" i="0" u="none" strike="noStrike" baseline="0" dirty="0">
                <a:latin typeface="Inconsolata-Bold"/>
              </a:rPr>
              <a:t>value </a:t>
            </a:r>
            <a:r>
              <a:rPr lang="en-US" sz="1800" b="0" i="0" u="none" strike="noStrike" baseline="0" dirty="0">
                <a:latin typeface="Lora-Regular"/>
              </a:rPr>
              <a:t>attribute, as shown in the following code:</a:t>
            </a: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0" indent="0" algn="l">
              <a:buNone/>
            </a:pPr>
            <a:endParaRPr lang="en-US" sz="1800" dirty="0">
              <a:latin typeface="Lora-Regular"/>
            </a:endParaRPr>
          </a:p>
          <a:p>
            <a:pPr marL="0" indent="0" algn="l">
              <a:buNone/>
            </a:pPr>
            <a:endParaRPr lang="en-US" dirty="0">
              <a:latin typeface="Lora-Regular"/>
            </a:endParaRPr>
          </a:p>
          <a:p>
            <a:pPr marL="324000" lvl="1" indent="0">
              <a:buNone/>
            </a:pPr>
            <a:r>
              <a:rPr lang="en-US" sz="1800" b="0" i="0" u="none" strike="noStrike" baseline="0" dirty="0">
                <a:latin typeface="Lora-Regular"/>
              </a:rPr>
              <a:t>The following figure shows the output for the preceding code:</a:t>
            </a: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endParaRPr lang="en-US" sz="1800" dirty="0">
              <a:latin typeface="Lora-Regular"/>
            </a:endParaRPr>
          </a:p>
          <a:p>
            <a:pPr marL="324000" lvl="1" indent="0">
              <a:buNone/>
            </a:pPr>
            <a:r>
              <a:rPr lang="en-US" sz="1800" b="0" i="0" u="none" strike="noStrike" baseline="0" dirty="0">
                <a:latin typeface="Lora-Regular"/>
              </a:rPr>
              <a:t>With checkboxes, you can select multiple values at a time. A common use case for checkboxes is when selecting multiple filters to search results.</a:t>
            </a:r>
            <a:endParaRPr lang="en-US" sz="1800" dirty="0">
              <a:latin typeface="Lora-Regular"/>
            </a:endParaRPr>
          </a:p>
        </p:txBody>
      </p:sp>
      <p:sp>
        <p:nvSpPr>
          <p:cNvPr id="12" name="TextBox 11">
            <a:extLst>
              <a:ext uri="{FF2B5EF4-FFF2-40B4-BE49-F238E27FC236}">
                <a16:creationId xmlns:a16="http://schemas.microsoft.com/office/drawing/2014/main" id="{4EB03821-163A-4D14-9438-58BF5C0FFDC0}"/>
              </a:ext>
            </a:extLst>
          </p:cNvPr>
          <p:cNvSpPr txBox="1"/>
          <p:nvPr/>
        </p:nvSpPr>
        <p:spPr>
          <a:xfrm>
            <a:off x="6897216" y="4442926"/>
            <a:ext cx="3525373" cy="307777"/>
          </a:xfrm>
          <a:prstGeom prst="rect">
            <a:avLst/>
          </a:prstGeom>
          <a:noFill/>
        </p:spPr>
        <p:txBody>
          <a:bodyPr wrap="square">
            <a:spAutoFit/>
          </a:bodyPr>
          <a:lstStyle/>
          <a:p>
            <a:r>
              <a:rPr lang="en-US" sz="1400" b="1" i="0" u="none" strike="noStrike" baseline="0" dirty="0">
                <a:latin typeface="OpenSans-Semibold"/>
              </a:rPr>
              <a:t>Figure 4.4: Checkboxes shown in the browser</a:t>
            </a:r>
            <a:endParaRPr lang="en-US" sz="1400" b="1" dirty="0"/>
          </a:p>
        </p:txBody>
      </p:sp>
      <p:pic>
        <p:nvPicPr>
          <p:cNvPr id="5" name="Picture 4">
            <a:extLst>
              <a:ext uri="{FF2B5EF4-FFF2-40B4-BE49-F238E27FC236}">
                <a16:creationId xmlns:a16="http://schemas.microsoft.com/office/drawing/2014/main" id="{4B5DFD2F-7E62-4D62-9439-165689EED152}"/>
              </a:ext>
            </a:extLst>
          </p:cNvPr>
          <p:cNvPicPr>
            <a:picLocks noChangeAspect="1"/>
          </p:cNvPicPr>
          <p:nvPr/>
        </p:nvPicPr>
        <p:blipFill>
          <a:blip r:embed="rId2"/>
          <a:stretch>
            <a:fillRect/>
          </a:stretch>
        </p:blipFill>
        <p:spPr>
          <a:xfrm>
            <a:off x="789453" y="3606612"/>
            <a:ext cx="5143263" cy="2785222"/>
          </a:xfrm>
          <a:prstGeom prst="rect">
            <a:avLst/>
          </a:prstGeom>
        </p:spPr>
      </p:pic>
      <p:pic>
        <p:nvPicPr>
          <p:cNvPr id="7" name="Picture 6">
            <a:extLst>
              <a:ext uri="{FF2B5EF4-FFF2-40B4-BE49-F238E27FC236}">
                <a16:creationId xmlns:a16="http://schemas.microsoft.com/office/drawing/2014/main" id="{5A51841B-6CF4-4A5B-8DB5-B72FC70DD1DF}"/>
              </a:ext>
            </a:extLst>
          </p:cNvPr>
          <p:cNvPicPr>
            <a:picLocks noChangeAspect="1"/>
          </p:cNvPicPr>
          <p:nvPr/>
        </p:nvPicPr>
        <p:blipFill>
          <a:blip r:embed="rId3"/>
          <a:stretch>
            <a:fillRect/>
          </a:stretch>
        </p:blipFill>
        <p:spPr>
          <a:xfrm>
            <a:off x="8031253" y="3209839"/>
            <a:ext cx="1257300" cy="1076325"/>
          </a:xfrm>
          <a:prstGeom prst="rect">
            <a:avLst/>
          </a:prstGeom>
        </p:spPr>
      </p:pic>
    </p:spTree>
    <p:extLst>
      <p:ext uri="{BB962C8B-B14F-4D97-AF65-F5344CB8AC3E}">
        <p14:creationId xmlns:p14="http://schemas.microsoft.com/office/powerpoint/2010/main" val="29169983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5793</TotalTime>
  <Words>5231</Words>
  <Application>Microsoft Office PowerPoint</Application>
  <PresentationFormat>Widescreen</PresentationFormat>
  <Paragraphs>342</Paragraphs>
  <Slides>76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76</vt:i4>
      </vt:variant>
    </vt:vector>
  </HeadingPairs>
  <TitlesOfParts>
    <vt:vector size="87" baseType="lpstr">
      <vt:lpstr>Arial</vt:lpstr>
      <vt:lpstr>Calibri</vt:lpstr>
      <vt:lpstr>Gill Sans MT</vt:lpstr>
      <vt:lpstr>Inconsolata-Bold</vt:lpstr>
      <vt:lpstr>Lora-Bold</vt:lpstr>
      <vt:lpstr>Lora-Italic</vt:lpstr>
      <vt:lpstr>Lora-Regular</vt:lpstr>
      <vt:lpstr>OpenSans</vt:lpstr>
      <vt:lpstr>OpenSans-Semibold</vt:lpstr>
      <vt:lpstr>Wingdings 2</vt:lpstr>
      <vt:lpstr>Dividend</vt:lpstr>
      <vt:lpstr>HTML and CSS Chapter 3: Forms</vt:lpstr>
      <vt:lpstr>Introduction</vt:lpstr>
      <vt:lpstr>Form Elements</vt:lpstr>
      <vt:lpstr>The form Element</vt:lpstr>
      <vt:lpstr>The input Element</vt:lpstr>
      <vt:lpstr>The input Element</vt:lpstr>
      <vt:lpstr>The input Element</vt:lpstr>
      <vt:lpstr>The input Element</vt:lpstr>
      <vt:lpstr>The input Element</vt:lpstr>
      <vt:lpstr>The input Element</vt:lpstr>
      <vt:lpstr>The label Element</vt:lpstr>
      <vt:lpstr>The label Element</vt:lpstr>
      <vt:lpstr>The textarea Element</vt:lpstr>
      <vt:lpstr>Lists</vt:lpstr>
      <vt:lpstr>The fieldset Element</vt:lpstr>
      <vt:lpstr>The fieldset Element</vt:lpstr>
      <vt:lpstr>The select Element</vt:lpstr>
      <vt:lpstr>The select Element</vt:lpstr>
      <vt:lpstr>The button Element</vt:lpstr>
      <vt:lpstr>Exercise 1: Creating a Simple Form</vt:lpstr>
      <vt:lpstr>Exercise 1: Creating a Simple Form</vt:lpstr>
      <vt:lpstr>Exercise 1: Creating a Simple Form</vt:lpstr>
      <vt:lpstr>Exercise 1: Creating a Simple Form</vt:lpstr>
      <vt:lpstr>Exercise 1: Creating a Simple Form</vt:lpstr>
      <vt:lpstr>Exercise 1: Creating a Simple Form</vt:lpstr>
      <vt:lpstr>Exercise 1: Creating a Simple Form</vt:lpstr>
      <vt:lpstr>Styling Form Elements</vt:lpstr>
      <vt:lpstr>Label, Textbox, and Textarea</vt:lpstr>
      <vt:lpstr>Label, Textbox, and Textarea</vt:lpstr>
      <vt:lpstr>Label, Textbox, and Textarea</vt:lpstr>
      <vt:lpstr>CSS Text Properties</vt:lpstr>
      <vt:lpstr>Buttons</vt:lpstr>
      <vt:lpstr>CSS Font Properties</vt:lpstr>
      <vt:lpstr>Select Boxes</vt:lpstr>
      <vt:lpstr>Select Boxes</vt:lpstr>
      <vt:lpstr>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Video Store Forms</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Activity 1: Building an Online Property Portal Website Form</vt:lpstr>
      <vt:lpstr>Activity 1: Building an Online Property Portal Website Form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lastModifiedBy>Boban Srezovski</cp:lastModifiedBy>
  <cp:revision>81</cp:revision>
  <dcterms:created xsi:type="dcterms:W3CDTF">2022-01-06T00:17:01Z</dcterms:created>
  <dcterms:modified xsi:type="dcterms:W3CDTF">2022-03-16T09:50:27Z</dcterms:modified>
</cp:coreProperties>
</file>