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196D2-7E61-42E3-9181-270F24E140E8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26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0502F-7CEC-4542-92BB-BAD1A657E294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59E5C-E7A0-4CF4-B046-163019215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08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OSNOVE PROGRAMIRANJA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0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CS" altLang="en-US" sz="4000"/>
              <a:t>Unos drugih primitivnih tipova sa tastature</a:t>
            </a:r>
            <a:endParaRPr lang="en-US" altLang="en-US" sz="400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sr-Latn-CS" altLang="en-US"/>
              <a:t>Koristi se wrapper klasa i njena metoda parseXxx():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BufferedReader in = new BufferedReader( new InputStreamReader(System.in)); </a:t>
            </a:r>
            <a:endParaRPr lang="sr-Latn-CS" altLang="en-US" sz="2400" b="1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sr-Latn-CS" altLang="en-US" sz="2400" b="1">
                <a:latin typeface="Courier New" pitchFamily="49" charset="0"/>
              </a:rPr>
              <a:t>String </a:t>
            </a:r>
            <a:r>
              <a:rPr lang="en-US" altLang="en-US" sz="2400" b="1">
                <a:latin typeface="Courier New" pitchFamily="49" charset="0"/>
              </a:rPr>
              <a:t>s = in.readLine(); </a:t>
            </a:r>
            <a:endParaRPr lang="sr-Latn-CS" altLang="en-US" sz="2400" b="1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sr-Latn-CS" altLang="en-US" sz="2400" b="1">
                <a:latin typeface="Courier New" pitchFamily="49" charset="0"/>
              </a:rPr>
              <a:t>int i = Integer.parseInt(s);</a:t>
            </a:r>
          </a:p>
          <a:p>
            <a:pPr>
              <a:lnSpc>
                <a:spcPct val="90000"/>
              </a:lnSpc>
            </a:pPr>
            <a:r>
              <a:rPr lang="sr-Latn-CS" altLang="en-US"/>
              <a:t>Kraće je  klasom Scanner: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>
                <a:latin typeface="Courier New" pitchFamily="49" charset="0"/>
              </a:rPr>
              <a:t>Scanner sc = new Scanner(System.in); </a:t>
            </a:r>
            <a:endParaRPr lang="sr-Latn-CS" altLang="en-US" sz="2400" b="1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sr-Latn-CS" altLang="en-US" sz="2400" b="1">
                <a:latin typeface="Courier New" pitchFamily="49" charset="0"/>
              </a:rPr>
              <a:t>int i </a:t>
            </a:r>
            <a:r>
              <a:rPr lang="en-US" altLang="en-US" sz="2400" b="1">
                <a:latin typeface="Courier New" pitchFamily="49" charset="0"/>
              </a:rPr>
              <a:t>= sc.next</a:t>
            </a:r>
            <a:r>
              <a:rPr lang="sr-Latn-CS" altLang="en-US" sz="2400" b="1">
                <a:latin typeface="Courier New" pitchFamily="49" charset="0"/>
              </a:rPr>
              <a:t>Int</a:t>
            </a:r>
            <a:r>
              <a:rPr lang="en-US" altLang="en-US" sz="2400" b="1">
                <a:latin typeface="Courier New" pitchFamily="49" charset="0"/>
              </a:rPr>
              <a:t>(); </a:t>
            </a:r>
          </a:p>
        </p:txBody>
      </p:sp>
    </p:spTree>
    <p:extLst>
      <p:ext uri="{BB962C8B-B14F-4D97-AF65-F5344CB8AC3E}">
        <p14:creationId xmlns:p14="http://schemas.microsoft.com/office/powerpoint/2010/main" val="82255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04813"/>
            <a:ext cx="8497888" cy="990600"/>
          </a:xfrm>
        </p:spPr>
        <p:txBody>
          <a:bodyPr/>
          <a:lstStyle/>
          <a:p>
            <a:r>
              <a:rPr lang="sr-Latn-CS" altLang="en-US" sz="5400"/>
              <a:t>Ulazno izlazni podsistem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900113" y="1636713"/>
            <a:ext cx="739140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50000"/>
              </a:spcBef>
              <a:buSzPct val="80000"/>
              <a:buFontTx/>
              <a:buChar char="•"/>
            </a:pPr>
            <a:r>
              <a:rPr lang="en-US" altLang="en-US" sz="2400"/>
              <a:t>standardna biblioteka za ulazno/izlazne operacije</a:t>
            </a:r>
            <a:endParaRPr lang="sr-Latn-CS" altLang="en-US" sz="2400"/>
          </a:p>
          <a:p>
            <a:pPr eaLnBrk="0" hangingPunct="0">
              <a:spcBef>
                <a:spcPct val="50000"/>
              </a:spcBef>
              <a:buSzPct val="80000"/>
              <a:buFontTx/>
              <a:buChar char="•"/>
            </a:pPr>
            <a:r>
              <a:rPr lang="sr-Latn-CS" altLang="en-US" sz="2400"/>
              <a:t>izvorišta/odredišta:</a:t>
            </a:r>
          </a:p>
          <a:p>
            <a:pPr lvl="1" eaLnBrk="0" hangingPunct="0">
              <a:spcBef>
                <a:spcPct val="50000"/>
              </a:spcBef>
              <a:buSzPct val="80000"/>
              <a:buFontTx/>
              <a:buChar char="•"/>
            </a:pPr>
            <a:r>
              <a:rPr lang="sr-Latn-CS" altLang="en-US" sz="2400"/>
              <a:t>tastatura/konzola</a:t>
            </a:r>
          </a:p>
          <a:p>
            <a:pPr lvl="1" eaLnBrk="0" hangingPunct="0">
              <a:spcBef>
                <a:spcPct val="50000"/>
              </a:spcBef>
              <a:buSzPct val="80000"/>
              <a:buFontTx/>
              <a:buChar char="•"/>
            </a:pPr>
            <a:r>
              <a:rPr lang="sr-Latn-CS" altLang="en-US" sz="2400"/>
              <a:t>fajl sistem</a:t>
            </a:r>
          </a:p>
          <a:p>
            <a:pPr lvl="1" eaLnBrk="0" hangingPunct="0">
              <a:spcBef>
                <a:spcPct val="50000"/>
              </a:spcBef>
              <a:buSzPct val="80000"/>
              <a:buFontTx/>
              <a:buChar char="•"/>
            </a:pPr>
            <a:r>
              <a:rPr lang="sr-Latn-CS" altLang="en-US" sz="2400"/>
              <a:t>memorija</a:t>
            </a:r>
          </a:p>
          <a:p>
            <a:pPr lvl="1" eaLnBrk="0" hangingPunct="0">
              <a:spcBef>
                <a:spcPct val="50000"/>
              </a:spcBef>
              <a:buSzPct val="80000"/>
              <a:buFontTx/>
              <a:buChar char="•"/>
            </a:pPr>
            <a:r>
              <a:rPr lang="sr-Latn-CS" altLang="en-US" sz="2400"/>
              <a:t>mrežne konekcije</a:t>
            </a:r>
          </a:p>
          <a:p>
            <a:pPr eaLnBrk="0" hangingPunct="0">
              <a:spcBef>
                <a:spcPct val="50000"/>
              </a:spcBef>
              <a:buSzPct val="80000"/>
              <a:buFontTx/>
              <a:buChar char="•"/>
            </a:pPr>
            <a:r>
              <a:rPr lang="sr-Latn-CS" altLang="en-US" sz="2400"/>
              <a:t>oslanja se na tokove (streams) i čitače/pisače (reader/writer)</a:t>
            </a:r>
          </a:p>
        </p:txBody>
      </p:sp>
    </p:spTree>
    <p:extLst>
      <p:ext uri="{BB962C8B-B14F-4D97-AF65-F5344CB8AC3E}">
        <p14:creationId xmlns:p14="http://schemas.microsoft.com/office/powerpoint/2010/main" val="406765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altLang="en-US"/>
              <a:t>Štampanje na ekran</a:t>
            </a:r>
            <a:endParaRPr lang="en-US" alt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CS" altLang="en-US" dirty="0"/>
              <a:t>System.out je izlazni tok:</a:t>
            </a:r>
          </a:p>
          <a:p>
            <a:pPr>
              <a:buFontTx/>
              <a:buNone/>
            </a:pPr>
            <a:r>
              <a:rPr lang="sr-Latn-CS" altLang="en-US" sz="2000" b="1" dirty="0">
                <a:latin typeface="Courier New" pitchFamily="49" charset="0"/>
              </a:rPr>
              <a:t>System.out.print(“Poruka”);</a:t>
            </a:r>
          </a:p>
          <a:p>
            <a:pPr>
              <a:buFontTx/>
              <a:buNone/>
            </a:pPr>
            <a:r>
              <a:rPr lang="sr-Latn-CS" altLang="en-US" sz="2000" b="1" dirty="0">
                <a:latin typeface="Courier New" pitchFamily="49" charset="0"/>
              </a:rPr>
              <a:t>System.out.println(“Poruka”);</a:t>
            </a:r>
            <a:endParaRPr lang="en-US" altLang="en-US" sz="2000" b="1" dirty="0">
              <a:latin typeface="Courier New" pitchFamily="49" charset="0"/>
            </a:endParaRPr>
          </a:p>
          <a:p>
            <a:r>
              <a:rPr lang="sr-Latn-CS" altLang="en-US" dirty="0"/>
              <a:t>Ispis se može i formatirati:</a:t>
            </a:r>
          </a:p>
          <a:p>
            <a:pPr>
              <a:buFontTx/>
              <a:buNone/>
            </a:pPr>
            <a:r>
              <a:rPr lang="sr-Latn-CS" altLang="en-US" sz="2000" b="1" dirty="0">
                <a:latin typeface="Courier New" pitchFamily="49" charset="0"/>
              </a:rPr>
              <a:t>System.out.printf(“format”, argumenti);</a:t>
            </a:r>
          </a:p>
          <a:p>
            <a:pPr>
              <a:buFontTx/>
              <a:buNone/>
            </a:pPr>
            <a:r>
              <a:rPr lang="sr-Latn-CS" altLang="en-US" sz="2000" b="1" dirty="0">
                <a:latin typeface="Courier New" pitchFamily="49" charset="0"/>
              </a:rPr>
              <a:t>System.out.printf(“%.2f %d”, (10000.0 / 3), 5);</a:t>
            </a:r>
            <a:endParaRPr lang="en-US" altLang="en-US" sz="20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altLang="en-US"/>
              <a:t>Štampanje na ekran</a:t>
            </a:r>
            <a:endParaRPr lang="en-US" alt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600200"/>
            <a:ext cx="8785225" cy="4525963"/>
          </a:xfrm>
        </p:spPr>
        <p:txBody>
          <a:bodyPr/>
          <a:lstStyle/>
          <a:p>
            <a:r>
              <a:rPr lang="sr-Latn-CS" altLang="en-US"/>
              <a:t>Funkcija </a:t>
            </a:r>
            <a:r>
              <a:rPr lang="sr-Latn-CS" altLang="en-US" b="1">
                <a:latin typeface="Courier New" pitchFamily="49" charset="0"/>
              </a:rPr>
              <a:t>printf</a:t>
            </a:r>
            <a:r>
              <a:rPr lang="sr-Latn-CS" altLang="en-US"/>
              <a:t> iz biblioteke </a:t>
            </a:r>
            <a:r>
              <a:rPr lang="sr-Latn-CS" altLang="en-US" b="1">
                <a:latin typeface="Courier New" pitchFamily="49" charset="0"/>
              </a:rPr>
              <a:t>stdio.h</a:t>
            </a:r>
          </a:p>
          <a:p>
            <a:r>
              <a:rPr lang="sr-Latn-CS" altLang="en-US"/>
              <a:t>Prvi parametar je specifikator formata ispisa, a ostali parametri su varijable čija se vrednost štampa.</a:t>
            </a:r>
          </a:p>
          <a:p>
            <a:r>
              <a:rPr lang="sr-Latn-CS" altLang="en-US"/>
              <a:t>Specifikator formata:</a:t>
            </a:r>
          </a:p>
          <a:p>
            <a:pPr>
              <a:buFontTx/>
              <a:buNone/>
            </a:pPr>
            <a:r>
              <a:rPr lang="sr-Latn-CS" altLang="en-US" sz="2400" b="1">
                <a:latin typeface="Courier New" pitchFamily="49" charset="0"/>
              </a:rPr>
              <a:t>%[širina][.preciznost]tip</a:t>
            </a:r>
          </a:p>
          <a:p>
            <a:pPr>
              <a:buFontTx/>
              <a:buNone/>
            </a:pPr>
            <a:endParaRPr lang="sr-Latn-C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127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altLang="en-US"/>
              <a:t>printf - širina</a:t>
            </a:r>
            <a:endParaRPr lang="en-US" alt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413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CS" altLang="en-US" sz="2000"/>
              <a:t>Definiše broj cifara</a:t>
            </a:r>
          </a:p>
          <a:p>
            <a:pPr>
              <a:lnSpc>
                <a:spcPct val="90000"/>
              </a:lnSpc>
            </a:pPr>
            <a:endParaRPr lang="sr-Latn-CS" altLang="en-US" sz="20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 </a:t>
            </a:r>
            <a:r>
              <a:rPr lang="sr-Latn-CS" altLang="en-US" sz="2000" b="1">
                <a:latin typeface="Courier New" pitchFamily="49" charset="0"/>
              </a:rPr>
              <a:t> </a:t>
            </a:r>
            <a:r>
              <a:rPr lang="en-US" altLang="en-US" sz="1400" b="1">
                <a:latin typeface="Courier New" pitchFamily="49" charset="0"/>
              </a:rPr>
              <a:t>[</a:t>
            </a:r>
            <a:r>
              <a:rPr lang="sr-Latn-CS" altLang="en-US" sz="1400" b="1">
                <a:latin typeface="Courier New" pitchFamily="49" charset="0"/>
              </a:rPr>
              <a:t>širina</a:t>
            </a:r>
            <a:r>
              <a:rPr lang="en-US" altLang="en-US" sz="1400" b="1">
                <a:latin typeface="Courier New" pitchFamily="49" charset="0"/>
              </a:rPr>
              <a:t>]¦ Kako utiče na preciznost</a:t>
            </a:r>
            <a:endParaRPr lang="sr-Latn-CS" altLang="en-US" sz="1400" b="1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b="1">
                <a:latin typeface="Courier New" pitchFamily="49" charset="0"/>
              </a:rPr>
              <a:t>  ---------+--------------------------------------------------------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b="1">
                <a:latin typeface="Courier New" pitchFamily="49" charset="0"/>
              </a:rPr>
              <a:t>     n     ¦ </a:t>
            </a:r>
            <a:r>
              <a:rPr lang="sr-Latn-CS" altLang="en-US" sz="1400" b="1">
                <a:latin typeface="Courier New" pitchFamily="49" charset="0"/>
              </a:rPr>
              <a:t>Štampa zadati broj cifara.</a:t>
            </a:r>
            <a:endParaRPr lang="en-US" altLang="en-US" sz="1400" b="1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sr-Latn-CS" altLang="en-US" sz="1400" b="1">
                <a:latin typeface="Courier New" pitchFamily="49" charset="0"/>
              </a:rPr>
              <a:t>     </a:t>
            </a:r>
            <a:r>
              <a:rPr lang="en-US" altLang="en-US" sz="1400" b="1">
                <a:latin typeface="Courier New" pitchFamily="49" charset="0"/>
              </a:rPr>
              <a:t>0n    ¦ </a:t>
            </a:r>
            <a:r>
              <a:rPr lang="sr-Latn-CS" altLang="en-US" sz="1400" b="1">
                <a:latin typeface="Courier New" pitchFamily="49" charset="0"/>
              </a:rPr>
              <a:t>Štampa zadati broj cifara. </a:t>
            </a:r>
            <a:endParaRPr lang="en-US" altLang="en-US" sz="1400" b="1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b="1">
                <a:latin typeface="Courier New" pitchFamily="49" charset="0"/>
              </a:rPr>
              <a:t>           ¦ </a:t>
            </a:r>
            <a:r>
              <a:rPr lang="sr-Latn-CS" altLang="en-US" sz="1400" b="1">
                <a:latin typeface="Courier New" pitchFamily="49" charset="0"/>
              </a:rPr>
              <a:t>Ako broj nema toliko cifara, sa leve se popunjava nulama.</a:t>
            </a:r>
          </a:p>
          <a:p>
            <a:pPr>
              <a:lnSpc>
                <a:spcPct val="90000"/>
              </a:lnSpc>
            </a:pPr>
            <a:endParaRPr lang="en-US" altLang="en-US" sz="1400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60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altLang="en-US"/>
              <a:t>printf – tip - brojevi</a:t>
            </a:r>
            <a:endParaRPr lang="en-US" alt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600200"/>
            <a:ext cx="8713788" cy="45259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sr-Latn-CS" altLang="en-US" sz="1400" b="1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sr-Latn-CS" altLang="en-US" sz="1400" b="1">
                <a:latin typeface="Courier New" pitchFamily="49" charset="0"/>
              </a:rPr>
              <a:t>   Tip </a:t>
            </a:r>
            <a:r>
              <a:rPr lang="en-US" altLang="en-US" sz="1400" b="1">
                <a:latin typeface="Courier New" pitchFamily="49" charset="0"/>
              </a:rPr>
              <a:t> ¦ </a:t>
            </a:r>
            <a:r>
              <a:rPr lang="sr-Latn-CS" altLang="en-US" sz="1400" b="1">
                <a:latin typeface="Courier New" pitchFamily="49" charset="0"/>
              </a:rPr>
              <a:t>Očekivan ulaz </a:t>
            </a:r>
            <a:r>
              <a:rPr lang="en-US" altLang="en-US" sz="1400" b="1">
                <a:latin typeface="Courier New" pitchFamily="49" charset="0"/>
              </a:rPr>
              <a:t> ¦ </a:t>
            </a:r>
            <a:r>
              <a:rPr lang="sr-Latn-CS" altLang="en-US" sz="1400" b="1">
                <a:latin typeface="Courier New" pitchFamily="49" charset="0"/>
              </a:rPr>
              <a:t>Format rezultat</a:t>
            </a:r>
            <a:endParaRPr lang="en-US" altLang="en-US" sz="1400" b="1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itchFamily="49" charset="0"/>
              </a:rPr>
              <a:t>  ---------------------------------------------------------------------------</a:t>
            </a:r>
            <a:r>
              <a:rPr lang="sr-Latn-CS" altLang="en-US" sz="1400" b="1">
                <a:latin typeface="Courier New" pitchFamily="49" charset="0"/>
              </a:rPr>
              <a:t>---</a:t>
            </a:r>
            <a:endParaRPr lang="en-US" altLang="en-US" sz="1400" b="1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itchFamily="49" charset="0"/>
              </a:rPr>
              <a:t>   </a:t>
            </a:r>
            <a:r>
              <a:rPr lang="sr-Latn-CS" altLang="en-US" sz="1400" b="1">
                <a:latin typeface="Courier New" pitchFamily="49" charset="0"/>
              </a:rPr>
              <a:t>Brojevi</a:t>
            </a:r>
            <a:endParaRPr lang="en-US" altLang="en-US" sz="1400" b="1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itchFamily="49" charset="0"/>
              </a:rPr>
              <a:t>  ---------------------------------------------------------------------------</a:t>
            </a:r>
            <a:r>
              <a:rPr lang="sr-Latn-CS" altLang="en-US" sz="1400" b="1">
                <a:latin typeface="Courier New" pitchFamily="49" charset="0"/>
              </a:rPr>
              <a:t>---</a:t>
            </a:r>
            <a:endParaRPr lang="en-US" altLang="en-US" sz="1400" b="1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sr-Latn-CS" altLang="en-US" sz="1400" b="1">
                <a:latin typeface="Courier New" pitchFamily="49" charset="0"/>
              </a:rPr>
              <a:t>    </a:t>
            </a:r>
            <a:r>
              <a:rPr lang="en-US" altLang="en-US" sz="1400" b="1">
                <a:latin typeface="Courier New" pitchFamily="49" charset="0"/>
              </a:rPr>
              <a:t> </a:t>
            </a:r>
            <a:r>
              <a:rPr lang="sr-Latn-CS" altLang="en-US" sz="1400" b="1">
                <a:latin typeface="Courier New" pitchFamily="49" charset="0"/>
              </a:rPr>
              <a:t>b</a:t>
            </a:r>
            <a:r>
              <a:rPr lang="en-US" altLang="en-US" sz="1400" b="1">
                <a:latin typeface="Courier New" pitchFamily="49" charset="0"/>
              </a:rPr>
              <a:t>  ¦ </a:t>
            </a:r>
            <a:r>
              <a:rPr lang="sr-Latn-CS" altLang="en-US" sz="1400" b="1">
                <a:latin typeface="Courier New" pitchFamily="49" charset="0"/>
              </a:rPr>
              <a:t>Boolean</a:t>
            </a:r>
            <a:r>
              <a:rPr lang="en-US" altLang="en-US" sz="1400" b="1">
                <a:latin typeface="Courier New" pitchFamily="49" charset="0"/>
              </a:rPr>
              <a:t>        ¦ </a:t>
            </a:r>
            <a:r>
              <a:rPr lang="sr-Latn-CS" altLang="en-US" sz="1400" b="1">
                <a:latin typeface="Courier New" pitchFamily="49" charset="0"/>
              </a:rPr>
              <a:t>Boolean</a:t>
            </a:r>
            <a:endParaRPr lang="en-US" altLang="en-US" sz="1400" b="1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itchFamily="49" charset="0"/>
              </a:rPr>
              <a:t>     d  ¦ Integer        ¦ Signed decimal integer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sr-Latn-CS" altLang="en-US" sz="1400" b="1">
                <a:latin typeface="Courier New" pitchFamily="49" charset="0"/>
              </a:rPr>
              <a:t>     </a:t>
            </a:r>
            <a:r>
              <a:rPr lang="en-US" altLang="en-US" sz="1400" b="1">
                <a:latin typeface="Courier New" pitchFamily="49" charset="0"/>
              </a:rPr>
              <a:t>o  ¦ Integer        ¦ Unsigned octal integer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itchFamily="49" charset="0"/>
              </a:rPr>
              <a:t>     u  ¦ Integer        ¦ Unsigned decimal integer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itchFamily="49" charset="0"/>
              </a:rPr>
              <a:t>     </a:t>
            </a:r>
            <a:r>
              <a:rPr lang="sr-Latn-CS" altLang="en-US" sz="1400" b="1">
                <a:latin typeface="Courier New" pitchFamily="49" charset="0"/>
              </a:rPr>
              <a:t>h,x</a:t>
            </a:r>
            <a:r>
              <a:rPr lang="en-US" altLang="en-US" sz="1400" b="1">
                <a:latin typeface="Courier New" pitchFamily="49" charset="0"/>
              </a:rPr>
              <a:t>¦ Integer        ¦ Unsigned hexadecimal int (with a, b, c, d, e, f)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itchFamily="49" charset="0"/>
              </a:rPr>
              <a:t>     </a:t>
            </a:r>
            <a:r>
              <a:rPr lang="sr-Latn-CS" altLang="en-US" sz="1400" b="1">
                <a:latin typeface="Courier New" pitchFamily="49" charset="0"/>
              </a:rPr>
              <a:t>H,X</a:t>
            </a:r>
            <a:r>
              <a:rPr lang="en-US" altLang="en-US" sz="1400" b="1">
                <a:latin typeface="Courier New" pitchFamily="49" charset="0"/>
              </a:rPr>
              <a:t>¦ Integer        ¦ Unsigned hexadecimal int (with A, B, C, D, E, F)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itchFamily="49" charset="0"/>
              </a:rPr>
              <a:t>     f  ¦ Floating point ¦ Signed value </a:t>
            </a:r>
            <a:r>
              <a:rPr lang="sr-Latn-CS" altLang="en-US" sz="1400" b="1">
                <a:latin typeface="Courier New" pitchFamily="49" charset="0"/>
              </a:rPr>
              <a:t>oblika</a:t>
            </a:r>
            <a:r>
              <a:rPr lang="en-US" altLang="en-US" sz="1400" b="1">
                <a:latin typeface="Courier New" pitchFamily="49" charset="0"/>
              </a:rPr>
              <a:t> [-]dddd.dddd.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itchFamily="49" charset="0"/>
              </a:rPr>
              <a:t>     e  ¦ Floating point ¦ Signed value </a:t>
            </a:r>
            <a:r>
              <a:rPr lang="sr-Latn-CS" altLang="en-US" sz="1400" b="1">
                <a:latin typeface="Courier New" pitchFamily="49" charset="0"/>
              </a:rPr>
              <a:t>oblika</a:t>
            </a:r>
            <a:r>
              <a:rPr lang="en-US" altLang="en-US" sz="1400" b="1">
                <a:latin typeface="Courier New" pitchFamily="49" charset="0"/>
              </a:rPr>
              <a:t> [-]d.dddd or e[+/-]ddd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itchFamily="49" charset="0"/>
              </a:rPr>
              <a:t>     g  ¦ Floating point ¦ </a:t>
            </a:r>
            <a:r>
              <a:rPr lang="sr-Latn-CS" altLang="en-US" sz="1400" b="1">
                <a:latin typeface="Courier New" pitchFamily="49" charset="0"/>
              </a:rPr>
              <a:t>Kraći zapis od %f i %e</a:t>
            </a:r>
            <a:endParaRPr lang="en-US" altLang="en-US" sz="1400" b="1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sr-Latn-CS" altLang="en-US" sz="1400" b="1">
                <a:latin typeface="Courier New" pitchFamily="49" charset="0"/>
              </a:rPr>
              <a:t>     </a:t>
            </a:r>
            <a:r>
              <a:rPr lang="en-US" altLang="en-US" sz="1400" b="1">
                <a:latin typeface="Courier New" pitchFamily="49" charset="0"/>
              </a:rPr>
              <a:t>E  ¦ Floating point ¦ </a:t>
            </a:r>
            <a:r>
              <a:rPr lang="sr-Latn-CS" altLang="en-US" sz="1400" b="1">
                <a:latin typeface="Courier New" pitchFamily="49" charset="0"/>
              </a:rPr>
              <a:t>Isto kao </a:t>
            </a:r>
            <a:r>
              <a:rPr lang="en-US" altLang="en-US" sz="1400" b="1">
                <a:latin typeface="Courier New" pitchFamily="49" charset="0"/>
              </a:rPr>
              <a:t>e; </a:t>
            </a:r>
            <a:r>
              <a:rPr lang="sr-Latn-CS" altLang="en-US" sz="1400" b="1">
                <a:latin typeface="Courier New" pitchFamily="49" charset="0"/>
              </a:rPr>
              <a:t>samo ima ‘</a:t>
            </a:r>
            <a:r>
              <a:rPr lang="en-US" altLang="en-US" sz="1400" b="1">
                <a:latin typeface="Courier New" pitchFamily="49" charset="0"/>
              </a:rPr>
              <a:t>E</a:t>
            </a:r>
            <a:r>
              <a:rPr lang="sr-Latn-CS" altLang="en-US" sz="1400" b="1">
                <a:latin typeface="Courier New" pitchFamily="49" charset="0"/>
              </a:rPr>
              <a:t>’</a:t>
            </a:r>
            <a:r>
              <a:rPr lang="en-US" altLang="en-US" sz="1400" b="1">
                <a:latin typeface="Courier New" pitchFamily="49" charset="0"/>
              </a:rPr>
              <a:t> </a:t>
            </a:r>
            <a:r>
              <a:rPr lang="sr-Latn-CS" altLang="en-US" sz="1400" b="1">
                <a:latin typeface="Courier New" pitchFamily="49" charset="0"/>
              </a:rPr>
              <a:t>za eksponent</a:t>
            </a:r>
            <a:endParaRPr lang="en-US" altLang="en-US" sz="1400" b="1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itchFamily="49" charset="0"/>
              </a:rPr>
              <a:t>     G  ¦ Floating point ¦ </a:t>
            </a:r>
            <a:r>
              <a:rPr lang="sr-Latn-CS" altLang="en-US" sz="1400" b="1">
                <a:latin typeface="Courier New" pitchFamily="49" charset="0"/>
              </a:rPr>
              <a:t>Isto kao </a:t>
            </a:r>
            <a:r>
              <a:rPr lang="en-US" altLang="en-US" sz="1400" b="1">
                <a:latin typeface="Courier New" pitchFamily="49" charset="0"/>
              </a:rPr>
              <a:t>e; </a:t>
            </a:r>
            <a:r>
              <a:rPr lang="sr-Latn-CS" altLang="en-US" sz="1400" b="1">
                <a:latin typeface="Courier New" pitchFamily="49" charset="0"/>
              </a:rPr>
              <a:t>samo ima ‘</a:t>
            </a:r>
            <a:r>
              <a:rPr lang="en-US" altLang="en-US" sz="1400" b="1">
                <a:latin typeface="Courier New" pitchFamily="49" charset="0"/>
              </a:rPr>
              <a:t>E</a:t>
            </a:r>
            <a:r>
              <a:rPr lang="sr-Latn-CS" altLang="en-US" sz="1400" b="1">
                <a:latin typeface="Courier New" pitchFamily="49" charset="0"/>
              </a:rPr>
              <a:t>’</a:t>
            </a:r>
            <a:r>
              <a:rPr lang="en-US" altLang="en-US" sz="1400" b="1">
                <a:latin typeface="Courier New" pitchFamily="49" charset="0"/>
              </a:rPr>
              <a:t> </a:t>
            </a:r>
            <a:r>
              <a:rPr lang="sr-Latn-CS" altLang="en-US" sz="1400" b="1">
                <a:latin typeface="Courier New" pitchFamily="49" charset="0"/>
              </a:rPr>
              <a:t>za eksponent</a:t>
            </a:r>
            <a:r>
              <a:rPr lang="en-US" altLang="en-US" sz="1400" b="1">
                <a:latin typeface="Courier New" pitchFamily="49" charset="0"/>
              </a:rPr>
              <a:t> </a:t>
            </a:r>
            <a:r>
              <a:rPr lang="sr-Latn-CS" altLang="en-US" sz="1400" b="1">
                <a:latin typeface="Courier New" pitchFamily="49" charset="0"/>
              </a:rPr>
              <a:t>ako je e format</a:t>
            </a:r>
            <a:endParaRPr lang="en-US" altLang="en-US" sz="1400" b="1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itchFamily="49" charset="0"/>
              </a:rPr>
              <a:t>  ---------------------------------------------------------------------------</a:t>
            </a:r>
            <a:r>
              <a:rPr lang="sr-Latn-CS" altLang="en-US" sz="1400" b="1">
                <a:latin typeface="Courier New" pitchFamily="49" charset="0"/>
              </a:rPr>
              <a:t>---</a:t>
            </a:r>
            <a:endParaRPr lang="en-US" altLang="en-US" sz="1400" b="1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400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93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altLang="en-US"/>
              <a:t>printf – tip - karakteri</a:t>
            </a:r>
            <a:endParaRPr lang="en-US" alt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413" cy="45259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sr-Latn-CS" altLang="en-US" sz="1400" b="1">
                <a:latin typeface="Courier New" pitchFamily="49" charset="0"/>
              </a:rPr>
              <a:t>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sr-Latn-CS" altLang="en-US" sz="1400" b="1">
                <a:latin typeface="Courier New" pitchFamily="49" charset="0"/>
              </a:rPr>
              <a:t>   Tip </a:t>
            </a:r>
            <a:r>
              <a:rPr lang="en-US" altLang="en-US" sz="1400" b="1">
                <a:latin typeface="Courier New" pitchFamily="49" charset="0"/>
              </a:rPr>
              <a:t> ¦ </a:t>
            </a:r>
            <a:r>
              <a:rPr lang="sr-Latn-CS" altLang="en-US" sz="1400" b="1">
                <a:latin typeface="Courier New" pitchFamily="49" charset="0"/>
              </a:rPr>
              <a:t>Očekivan ulaz </a:t>
            </a:r>
            <a:r>
              <a:rPr lang="en-US" altLang="en-US" sz="1400" b="1">
                <a:latin typeface="Courier New" pitchFamily="49" charset="0"/>
              </a:rPr>
              <a:t> ¦ </a:t>
            </a:r>
            <a:r>
              <a:rPr lang="sr-Latn-CS" altLang="en-US" sz="1400" b="1">
                <a:latin typeface="Courier New" pitchFamily="49" charset="0"/>
              </a:rPr>
              <a:t>Format rezultat</a:t>
            </a:r>
            <a:endParaRPr lang="en-US" altLang="en-US" sz="1400" b="1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itchFamily="49" charset="0"/>
              </a:rPr>
              <a:t>  ---------------------------------------------------------------------------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itchFamily="49" charset="0"/>
              </a:rPr>
              <a:t>   </a:t>
            </a:r>
            <a:r>
              <a:rPr lang="sr-Latn-CS" altLang="en-US" sz="1400" b="1">
                <a:latin typeface="Courier New" pitchFamily="49" charset="0"/>
              </a:rPr>
              <a:t>Karakteri</a:t>
            </a:r>
            <a:endParaRPr lang="en-US" altLang="en-US" sz="1400" b="1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itchFamily="49" charset="0"/>
              </a:rPr>
              <a:t>  ---------------------------------------------------------------------------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itchFamily="49" charset="0"/>
              </a:rPr>
              <a:t>     c  ¦ Character      ¦ </a:t>
            </a:r>
            <a:r>
              <a:rPr lang="sr-Latn-CS" altLang="en-US" sz="1400" b="1">
                <a:latin typeface="Courier New" pitchFamily="49" charset="0"/>
              </a:rPr>
              <a:t>Jedno slovo</a:t>
            </a:r>
            <a:endParaRPr lang="en-US" altLang="en-US" sz="1400" b="1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itchFamily="49" charset="0"/>
              </a:rPr>
              <a:t>     s  ¦ String </a:t>
            </a:r>
            <a:r>
              <a:rPr lang="sr-Latn-CS" altLang="en-US" sz="1400" b="1">
                <a:latin typeface="Courier New" pitchFamily="49" charset="0"/>
              </a:rPr>
              <a:t>        </a:t>
            </a:r>
            <a:r>
              <a:rPr lang="en-US" altLang="en-US" sz="1400" b="1">
                <a:latin typeface="Courier New" pitchFamily="49" charset="0"/>
              </a:rPr>
              <a:t>¦ </a:t>
            </a:r>
            <a:r>
              <a:rPr lang="sr-Latn-CS" altLang="en-US" sz="1400" b="1">
                <a:latin typeface="Courier New" pitchFamily="49" charset="0"/>
              </a:rPr>
              <a:t>Štampa string do kraja ili do zadatog broja slova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sr-Latn-CS" altLang="en-US" sz="1400" b="1">
                <a:latin typeface="Courier New" pitchFamily="49" charset="0"/>
              </a:rPr>
              <a:t>     </a:t>
            </a:r>
            <a:r>
              <a:rPr lang="en-US" altLang="en-US" sz="1400" b="1">
                <a:latin typeface="Courier New" pitchFamily="49" charset="0"/>
              </a:rPr>
              <a:t>%  ¦ </a:t>
            </a:r>
            <a:r>
              <a:rPr lang="sr-Latn-CS" altLang="en-US" sz="1400" b="1">
                <a:latin typeface="Courier New" pitchFamily="49" charset="0"/>
              </a:rPr>
              <a:t>Ništa</a:t>
            </a:r>
            <a:r>
              <a:rPr lang="en-US" altLang="en-US" sz="1400" b="1">
                <a:latin typeface="Courier New" pitchFamily="49" charset="0"/>
              </a:rPr>
              <a:t>          ¦ </a:t>
            </a:r>
            <a:r>
              <a:rPr lang="sr-Latn-CS" altLang="en-US" sz="1400" b="1">
                <a:latin typeface="Courier New" pitchFamily="49" charset="0"/>
              </a:rPr>
              <a:t>Štampa znak </a:t>
            </a:r>
            <a:r>
              <a:rPr lang="en-US" altLang="en-US" sz="1400" b="1">
                <a:latin typeface="Courier New" pitchFamily="49" charset="0"/>
              </a:rPr>
              <a:t>%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latin typeface="Courier New" pitchFamily="49" charset="0"/>
              </a:rPr>
              <a:t>  ---------------------------------------------------------------------------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400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42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C9CDD17F-64AE-4F10-B296-CA24458E4D61}" type="slidenum">
              <a:rPr lang="en-US" altLang="en-US"/>
              <a:pPr/>
              <a:t>8</a:t>
            </a:fld>
            <a:r>
              <a:rPr lang="sr-Latn-CS" altLang="en-US"/>
              <a:t>/20</a:t>
            </a:r>
            <a:endParaRPr lang="en-US" alt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altLang="en-US"/>
              <a:t>printf - primeri</a:t>
            </a:r>
            <a:endParaRPr lang="en-US" alt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600200"/>
            <a:ext cx="8713788" cy="4525963"/>
          </a:xfrm>
        </p:spPr>
        <p:txBody>
          <a:bodyPr/>
          <a:lstStyle/>
          <a:p>
            <a:pPr>
              <a:buFontTx/>
              <a:buNone/>
            </a:pPr>
            <a:r>
              <a:rPr lang="sr-Latn-CS" altLang="en-US" sz="1400" b="1">
                <a:latin typeface="Courier New" pitchFamily="49" charset="0"/>
              </a:rPr>
              <a:t>System.out.</a:t>
            </a:r>
            <a:r>
              <a:rPr lang="en-US" altLang="en-US" sz="1400" b="1">
                <a:latin typeface="Courier New" pitchFamily="49" charset="0"/>
              </a:rPr>
              <a:t>printf("celobrojni: %d\n", c);      </a:t>
            </a:r>
            <a:r>
              <a:rPr lang="sr-Latn-CS" altLang="en-US" sz="1400" b="1">
                <a:latin typeface="Courier New" pitchFamily="49" charset="0"/>
              </a:rPr>
              <a:t> </a:t>
            </a:r>
            <a:r>
              <a:rPr lang="en-US" altLang="en-US" sz="1400" b="1">
                <a:latin typeface="Courier New" pitchFamily="49" charset="0"/>
              </a:rPr>
              <a:t>--&gt;     celobrojni: 356   </a:t>
            </a:r>
          </a:p>
          <a:p>
            <a:pPr>
              <a:buFontTx/>
              <a:buNone/>
            </a:pPr>
            <a:r>
              <a:rPr lang="sr-Latn-CS" altLang="en-US" sz="1400" b="1">
                <a:latin typeface="Courier New" pitchFamily="49" charset="0"/>
              </a:rPr>
              <a:t>System.out.</a:t>
            </a:r>
            <a:r>
              <a:rPr lang="en-US" altLang="en-US" sz="1400" b="1">
                <a:latin typeface="Courier New" pitchFamily="49" charset="0"/>
              </a:rPr>
              <a:t> printf("celobrojni: %6d\n", c);     --&gt;     celobrojni:    356</a:t>
            </a:r>
          </a:p>
          <a:p>
            <a:pPr>
              <a:buFontTx/>
              <a:buNone/>
            </a:pPr>
            <a:r>
              <a:rPr lang="sr-Latn-CS" altLang="en-US" sz="1400" b="1">
                <a:latin typeface="Courier New" pitchFamily="49" charset="0"/>
              </a:rPr>
              <a:t>System.out.</a:t>
            </a:r>
            <a:r>
              <a:rPr lang="en-US" altLang="en-US" sz="1400" b="1">
                <a:latin typeface="Courier New" pitchFamily="49" charset="0"/>
              </a:rPr>
              <a:t> printf("celobrojni: %-6d\n", c);    --&gt;     celobrojni: 356   </a:t>
            </a:r>
          </a:p>
          <a:p>
            <a:pPr>
              <a:buFontTx/>
              <a:buNone/>
            </a:pPr>
            <a:r>
              <a:rPr lang="sr-Latn-CS" altLang="en-US" sz="1400" b="1">
                <a:latin typeface="Courier New" pitchFamily="49" charset="0"/>
              </a:rPr>
              <a:t>System.out.</a:t>
            </a:r>
            <a:r>
              <a:rPr lang="en-US" altLang="en-US" sz="1400" b="1">
                <a:latin typeface="Courier New" pitchFamily="49" charset="0"/>
              </a:rPr>
              <a:t> printf("celobrojni: %+6d\n", c);    --&gt;     celobrojni:   +356</a:t>
            </a:r>
          </a:p>
          <a:p>
            <a:pPr>
              <a:buFontTx/>
              <a:buNone/>
            </a:pPr>
            <a:r>
              <a:rPr lang="sr-Latn-CS" altLang="en-US" sz="1400" b="1">
                <a:latin typeface="Courier New" pitchFamily="49" charset="0"/>
              </a:rPr>
              <a:t>System.out.</a:t>
            </a:r>
            <a:r>
              <a:rPr lang="en-US" altLang="en-US" sz="1400" b="1">
                <a:latin typeface="Courier New" pitchFamily="49" charset="0"/>
              </a:rPr>
              <a:t> printf("celobrojni: %+6d\n", -c);   --&gt;     celobrojni:   -356</a:t>
            </a:r>
            <a:endParaRPr lang="sr-Latn-CS" altLang="en-US" sz="1400" b="1">
              <a:latin typeface="Courier New" pitchFamily="49" charset="0"/>
            </a:endParaRPr>
          </a:p>
          <a:p>
            <a:pPr>
              <a:buFontTx/>
              <a:buNone/>
            </a:pPr>
            <a:endParaRPr lang="sr-Latn-CS" altLang="en-US" sz="1400" b="1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sr-Latn-CS" altLang="en-US" sz="1400" b="1">
                <a:latin typeface="Courier New" pitchFamily="49" charset="0"/>
              </a:rPr>
              <a:t>System.out.</a:t>
            </a:r>
            <a:r>
              <a:rPr lang="en-US" altLang="en-US" sz="1400" b="1">
                <a:latin typeface="Courier New" pitchFamily="49" charset="0"/>
              </a:rPr>
              <a:t> printf("razlomljeni: %f\n", 3.141);    --&gt; razlomljeni: 3.141000    </a:t>
            </a:r>
          </a:p>
          <a:p>
            <a:pPr>
              <a:buFontTx/>
              <a:buNone/>
            </a:pPr>
            <a:r>
              <a:rPr lang="sr-Latn-CS" altLang="en-US" sz="1400" b="1">
                <a:latin typeface="Courier New" pitchFamily="49" charset="0"/>
              </a:rPr>
              <a:t>System.out.</a:t>
            </a:r>
            <a:r>
              <a:rPr lang="en-US" altLang="en-US" sz="1400" b="1">
                <a:latin typeface="Courier New" pitchFamily="49" charset="0"/>
              </a:rPr>
              <a:t> printf("razlomljeni: %6.2f\n", 3.141); --&gt; razlomljeni:   3.14      </a:t>
            </a:r>
          </a:p>
          <a:p>
            <a:pPr>
              <a:buFontTx/>
              <a:buNone/>
            </a:pPr>
            <a:r>
              <a:rPr lang="sr-Latn-CS" altLang="en-US" sz="1400" b="1">
                <a:latin typeface="Courier New" pitchFamily="49" charset="0"/>
              </a:rPr>
              <a:t>System.out.</a:t>
            </a:r>
            <a:r>
              <a:rPr lang="en-US" altLang="en-US" sz="1400" b="1">
                <a:latin typeface="Courier New" pitchFamily="49" charset="0"/>
              </a:rPr>
              <a:t> printf("razlomljeni: %e\n", 3.141);    --&gt; razlomljeni: 3.141000e+00</a:t>
            </a:r>
          </a:p>
          <a:p>
            <a:pPr>
              <a:buFontTx/>
              <a:buNone/>
            </a:pPr>
            <a:r>
              <a:rPr lang="sr-Latn-CS" altLang="en-US" sz="1400" b="1">
                <a:latin typeface="Courier New" pitchFamily="49" charset="0"/>
              </a:rPr>
              <a:t>System.out.</a:t>
            </a:r>
            <a:r>
              <a:rPr lang="en-US" altLang="en-US" sz="1400" b="1">
                <a:latin typeface="Courier New" pitchFamily="49" charset="0"/>
              </a:rPr>
              <a:t> printf("razlomljeni: %6.2e\n", 3.141); --&gt; razlomljeni: 3.14e+00    </a:t>
            </a:r>
          </a:p>
          <a:p>
            <a:pPr>
              <a:buFontTx/>
              <a:buNone/>
            </a:pPr>
            <a:r>
              <a:rPr lang="sr-Latn-CS" altLang="en-US" sz="1400" b="1">
                <a:latin typeface="Courier New" pitchFamily="49" charset="0"/>
              </a:rPr>
              <a:t>System.out.</a:t>
            </a:r>
            <a:r>
              <a:rPr lang="en-US" altLang="en-US" sz="1400" b="1">
                <a:latin typeface="Courier New" pitchFamily="49" charset="0"/>
              </a:rPr>
              <a:t> printf("razlomljeni: %g\n", 3.141);    --&gt; razlomljeni: 3.141</a:t>
            </a:r>
            <a:r>
              <a:rPr lang="sr-Latn-CS" altLang="en-US" sz="1400" b="1">
                <a:latin typeface="Courier New" pitchFamily="49" charset="0"/>
              </a:rPr>
              <a:t>00</a:t>
            </a:r>
            <a:r>
              <a:rPr lang="en-US" altLang="en-US" sz="1400" b="1">
                <a:latin typeface="Courier New" pitchFamily="49" charset="0"/>
              </a:rPr>
              <a:t> 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5364163" y="6165850"/>
            <a:ext cx="2016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sr-Latn-CS" altLang="en-US"/>
              <a:t>TestPrintf.java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978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altLang="en-US"/>
              <a:t>Unos sa tastature</a:t>
            </a:r>
            <a:endParaRPr lang="en-US" alt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CS" altLang="en-US"/>
              <a:t>System.in je ulazni tok:</a:t>
            </a:r>
          </a:p>
          <a:p>
            <a:pPr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BufferedReader in = new BufferedReader(new InputStreamReader(System.in)); </a:t>
            </a:r>
            <a:endParaRPr lang="sr-Latn-CS" altLang="en-US" sz="2000" b="1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String s = in.readLine();</a:t>
            </a:r>
            <a:r>
              <a:rPr lang="en-US" altLang="en-US" sz="2400" b="1">
                <a:latin typeface="Courier New" pitchFamily="49" charset="0"/>
              </a:rPr>
              <a:t> </a:t>
            </a:r>
            <a:endParaRPr lang="sr-Latn-CS" altLang="en-US" sz="2400" b="1">
              <a:latin typeface="Courier New" pitchFamily="49" charset="0"/>
            </a:endParaRPr>
          </a:p>
          <a:p>
            <a:r>
              <a:rPr lang="sr-Latn-CS" altLang="en-US"/>
              <a:t>Alternativa je klasa Scanner koja ne učitava samo stringove:</a:t>
            </a:r>
          </a:p>
          <a:p>
            <a:pPr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Scanner sc = new Scanner(System.in); </a:t>
            </a:r>
            <a:endParaRPr lang="sr-Latn-CS" altLang="en-US" sz="2000" b="1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sr-Latn-CS" altLang="en-US" sz="2000" b="1">
                <a:latin typeface="Courier New" pitchFamily="49" charset="0"/>
              </a:rPr>
              <a:t>String s </a:t>
            </a:r>
            <a:r>
              <a:rPr lang="en-US" altLang="en-US" sz="2000" b="1">
                <a:latin typeface="Courier New" pitchFamily="49" charset="0"/>
              </a:rPr>
              <a:t>= sc.next</a:t>
            </a:r>
            <a:r>
              <a:rPr lang="sr-Latn-CS" altLang="en-US" sz="2000" b="1">
                <a:latin typeface="Courier New" pitchFamily="49" charset="0"/>
              </a:rPr>
              <a:t>Line</a:t>
            </a:r>
            <a:r>
              <a:rPr lang="en-US" altLang="en-US" sz="2000" b="1">
                <a:latin typeface="Courier New" pitchFamily="49" charset="0"/>
              </a:rPr>
              <a:t>(); </a:t>
            </a:r>
            <a:endParaRPr lang="sr-Latn-CS" altLang="en-US" sz="2000" b="1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sr-Latn-CS" altLang="en-US" sz="2000" b="1">
                <a:latin typeface="Courier New" pitchFamily="49" charset="0"/>
              </a:rPr>
              <a:t>int i = sc.nextInt();</a:t>
            </a:r>
          </a:p>
          <a:p>
            <a:pPr>
              <a:buFontTx/>
              <a:buNone/>
            </a:pPr>
            <a:r>
              <a:rPr lang="sr-Latn-CS" altLang="en-US" sz="2000" b="1">
                <a:latin typeface="Courier New" pitchFamily="49" charset="0"/>
              </a:rPr>
              <a:t>float f = sc.nextFloat();</a:t>
            </a:r>
            <a:endParaRPr lang="en-US" altLang="en-US" sz="2000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84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39</TotalTime>
  <Words>640</Words>
  <Application>Microsoft Office PowerPoint</Application>
  <PresentationFormat>On-screen Show (4:3)</PresentationFormat>
  <Paragraphs>89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Clarity</vt:lpstr>
      <vt:lpstr>OSNOVE PROGRAMIRANJA</vt:lpstr>
      <vt:lpstr>Ulazno izlazni podsistem</vt:lpstr>
      <vt:lpstr>Štampanje na ekran</vt:lpstr>
      <vt:lpstr>Štampanje na ekran</vt:lpstr>
      <vt:lpstr>printf - širina</vt:lpstr>
      <vt:lpstr>printf – tip - brojevi</vt:lpstr>
      <vt:lpstr>printf – tip - karakteri</vt:lpstr>
      <vt:lpstr>printf - primeri</vt:lpstr>
      <vt:lpstr>Unos sa tastature</vt:lpstr>
      <vt:lpstr>Unos drugih primitivnih tipova sa tastature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OSNOVE PROGRAMIRANJA</dc:title>
  <dc:creator>Goran</dc:creator>
  <cp:lastModifiedBy>Goran</cp:lastModifiedBy>
  <cp:revision>7</cp:revision>
  <dcterms:created xsi:type="dcterms:W3CDTF">2006-08-16T00:00:00Z</dcterms:created>
  <dcterms:modified xsi:type="dcterms:W3CDTF">2014-12-15T13:15:51Z</dcterms:modified>
</cp:coreProperties>
</file>