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4" r:id="rId3"/>
    <p:sldId id="275" r:id="rId4"/>
    <p:sldId id="276" r:id="rId5"/>
    <p:sldId id="258" r:id="rId6"/>
    <p:sldId id="257" r:id="rId7"/>
    <p:sldId id="26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60" r:id="rId17"/>
    <p:sldId id="261" r:id="rId18"/>
    <p:sldId id="272" r:id="rId19"/>
    <p:sldId id="270" r:id="rId20"/>
    <p:sldId id="264" r:id="rId21"/>
    <p:sldId id="265" r:id="rId22"/>
    <p:sldId id="266" r:id="rId23"/>
    <p:sldId id="267" r:id="rId24"/>
    <p:sldId id="268" r:id="rId25"/>
    <p:sldId id="269" r:id="rId26"/>
    <p:sldId id="262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75" autoAdjust="0"/>
  </p:normalViewPr>
  <p:slideViewPr>
    <p:cSldViewPr snapToGrid="0" snapToObjects="1">
      <p:cViewPr varScale="1">
        <p:scale>
          <a:sx n="108" d="100"/>
          <a:sy n="108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A520-4D80-AB49-A0AD-5CF1546EB695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53EF8-F48B-714A-A856-B9221B6C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5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use </a:t>
            </a:r>
            <a:r>
              <a:rPr lang="en-US" dirty="0" err="1" smtClean="0"/>
              <a:t>Git</a:t>
            </a:r>
            <a:r>
              <a:rPr lang="en-US" dirty="0" smtClean="0"/>
              <a:t> to take snapshots of all the files in a folder.</a:t>
            </a:r>
            <a:r>
              <a:rPr lang="en-US" baseline="0" dirty="0" smtClean="0"/>
              <a:t> This folder is called a repository or repo.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people who don’t use </a:t>
            </a:r>
            <a:r>
              <a:rPr lang="en-US" dirty="0" err="1" smtClean="0"/>
              <a:t>Git</a:t>
            </a:r>
            <a:r>
              <a:rPr lang="en-US" dirty="0" smtClean="0"/>
              <a:t> unwittingly re-invent a poor man’s version of it. This</a:t>
            </a:r>
            <a:r>
              <a:rPr lang="en-US" baseline="0" dirty="0" smtClean="0"/>
              <a:t> figure </a:t>
            </a:r>
            <a:r>
              <a:rPr lang="en-US" baseline="0" dirty="0" err="1" smtClean="0"/>
              <a:t>deppicts</a:t>
            </a:r>
            <a:r>
              <a:rPr lang="en-US" baseline="0" dirty="0" smtClean="0"/>
              <a:t> a hypothetical analysis of the iris data, captured in a single R source file.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Pictures A &amp; B: </a:t>
            </a:r>
            <a:r>
              <a:rPr lang="en-US" baseline="0" dirty="0" smtClean="0"/>
              <a:t>With informal version control, contributors create derivative copies of </a:t>
            </a:r>
            <a:r>
              <a:rPr lang="en-US" baseline="0" dirty="0" err="1" smtClean="0"/>
              <a:t>iris.R</a:t>
            </a:r>
            <a:r>
              <a:rPr lang="en-US" baseline="0" dirty="0" smtClean="0"/>
              <a:t>, adding their initials, dates and other descriptors to the file name.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 A: Even when working alone, this leads to multiple versions of </a:t>
            </a:r>
            <a:r>
              <a:rPr lang="en-US" baseline="0" dirty="0" err="1" smtClean="0"/>
              <a:t>iris.R</a:t>
            </a:r>
            <a:r>
              <a:rPr lang="en-US" baseline="0" dirty="0" smtClean="0"/>
              <a:t> of indeterminate relatedness.</a:t>
            </a:r>
          </a:p>
          <a:p>
            <a:endParaRPr lang="en-US" baseline="0" dirty="0" smtClean="0"/>
          </a:p>
          <a:p>
            <a:r>
              <a:rPr lang="en-US" dirty="0" smtClean="0"/>
              <a:t>Picture B: In collaborative settings based on email distribution, the original file swiftly becomes part of a complicated naming system,</a:t>
            </a:r>
            <a:r>
              <a:rPr lang="en-US" baseline="0" dirty="0" smtClean="0"/>
              <a:t> so it becomes difficult to resolve which version of the file is the most recent and final.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Pictures C &amp; D: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way is to track the evolution of </a:t>
            </a:r>
            <a:r>
              <a:rPr lang="en-US" baseline="0" dirty="0" err="1" smtClean="0"/>
              <a:t>iris.R</a:t>
            </a:r>
            <a:r>
              <a:rPr lang="en-US" baseline="0" dirty="0" smtClean="0"/>
              <a:t>, through a series of commits, each equipped with an explanatory message.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 C: Shows the linear process with development and time flowing from bottom to top.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 D: Shows the same history for a common collaborative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workflow, where contributors work independently but sync regularly to a common version.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baseline="0" dirty="0" smtClean="0"/>
              <a:t> acts as the distributor for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-managed project. </a:t>
            </a:r>
          </a:p>
          <a:p>
            <a:r>
              <a:rPr lang="en-US" baseline="0" dirty="0" smtClean="0"/>
              <a:t>This allows others to browse project files, explore their history, sync up with the current version, and perhaps even propose or make changes. </a:t>
            </a:r>
          </a:p>
          <a:p>
            <a:r>
              <a:rPr lang="en-US" baseline="0" dirty="0" smtClean="0"/>
              <a:t>Many operations can be done entirely in the browser, including editing or adding files. It is easy to create a hyperlink to a specific file or location in a file, at a specific version, which can make meta-conversations about project code or reports much more productive. </a:t>
            </a:r>
          </a:p>
          <a:p>
            <a:r>
              <a:rPr lang="en-US" baseline="0" dirty="0" err="1" smtClean="0"/>
              <a:t>GitHub</a:t>
            </a:r>
            <a:r>
              <a:rPr lang="en-US" baseline="0" dirty="0" smtClean="0"/>
              <a:t> also offers granular control over who can see, edit, and administer a project.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 smtClean="0"/>
              <a:t>, all contributors have a copy of the</a:t>
            </a:r>
            <a:r>
              <a:rPr lang="en-US" baseline="0" dirty="0" smtClean="0"/>
              <a:t> repository (repo), with all files and the full history. It is typical to stay in sync through the use of a central remote repository, such as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Hosted remotes like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also provide access to the repo through a web browser.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stores the whole history of your project.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 is the core of any operating system.</a:t>
            </a:r>
            <a:r>
              <a:rPr lang="en-US" baseline="0" dirty="0" smtClean="0"/>
              <a:t> A kernel is actually a large block of code which keeps the system up and running from the time of booting, till shutdown.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is an application that runs on your computer, like a web browser or a word processor.”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has been re-purposed by the data science community.</a:t>
            </a:r>
          </a:p>
          <a:p>
            <a:r>
              <a:rPr lang="en-US" dirty="0" smtClean="0"/>
              <a:t>It can be used to manage</a:t>
            </a:r>
            <a:r>
              <a:rPr lang="en-US" baseline="0" dirty="0" smtClean="0"/>
              <a:t> a collection of files that make up typical data analytical projects, which consist of data, figures, reports, and source code. </a:t>
            </a:r>
          </a:p>
          <a:p>
            <a:r>
              <a:rPr lang="en-US" baseline="0" dirty="0" smtClean="0"/>
              <a:t>Even someone who is working alone on a project, can benefit from adopting version control.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new users, the pros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only outweigh the cons when you consider the overhead of working with other people, including your future self. </a:t>
            </a:r>
          </a:p>
          <a:p>
            <a:r>
              <a:rPr lang="en-US" baseline="0" dirty="0" smtClean="0"/>
              <a:t>In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-based workflow, you document and, optionally, expose your work as you go. </a:t>
            </a:r>
          </a:p>
          <a:p>
            <a:r>
              <a:rPr lang="en-US" baseline="0" dirty="0" err="1" smtClean="0"/>
              <a:t>Git’s</a:t>
            </a:r>
            <a:r>
              <a:rPr lang="en-US" baseline="0" dirty="0" smtClean="0"/>
              <a:t> model of file management can feel uncomfortably rigid, but it enables the distribution of files across different people, computers and time. </a:t>
            </a:r>
          </a:p>
          <a:p>
            <a:r>
              <a:rPr lang="en-US" baseline="0" dirty="0" smtClean="0"/>
              <a:t>Because </a:t>
            </a:r>
            <a:r>
              <a:rPr lang="en-US" baseline="0" dirty="0" err="1" smtClean="0"/>
              <a:t>Git’s</a:t>
            </a:r>
            <a:r>
              <a:rPr lang="en-US" baseline="0" dirty="0" smtClean="0"/>
              <a:t> model of file management is quite rigid, it is best to pick a first project that involves sharing rapidly evolving files with others. It is tempting to pick a quiet, private project. But if you do, you may never find the benefits of formal version control </a:t>
            </a:r>
          </a:p>
          <a:p>
            <a:r>
              <a:rPr lang="en-US" baseline="0" dirty="0" smtClean="0"/>
              <a:t>compelling enough to cement the new habit.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is NOT the only version control system – there are many others e.g. Perforce, Subversion, Mercurial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a statistician use a version control</a:t>
            </a:r>
            <a:r>
              <a:rPr lang="en-US" baseline="0" dirty="0" smtClean="0"/>
              <a:t> system, such as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And what is the point of hosting your work online e.g.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? Could the gains possibly justify the inevitable pain?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Bad News: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was built neither for the exact usage described here, nor for broad usability. However, there are many helpful tools that mediate your interactions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itself is a fine example, as is </a:t>
            </a:r>
            <a:r>
              <a:rPr lang="en-US" baseline="0" dirty="0" err="1" smtClean="0"/>
              <a:t>Rstudio</a:t>
            </a:r>
            <a:r>
              <a:rPr lang="en-US" baseline="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can be complicated at first, but there are a few 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53EF8-F48B-714A-A856-B9221B6C1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C9CD-A49C-FB46-8D71-68369DE5C97D}" type="datetimeFigureOut">
              <a:rPr lang="en-US" smtClean="0"/>
              <a:t>18-02-26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D1EB-A1F7-584B-B6F1-D1E76FB8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4" Type="http://schemas.openxmlformats.org/officeDocument/2006/relationships/hyperlink" Target="http://www.github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ma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Relationship Id="rId3" Type="http://schemas.openxmlformats.org/officeDocument/2006/relationships/hyperlink" Target="https://www.slideshare.net/HubSpot/git-101-git-and-github-for-beginn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20992"/>
            <a:ext cx="6400800" cy="10178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Maja Grubisic</a:t>
            </a:r>
          </a:p>
          <a:p>
            <a:r>
              <a:rPr lang="en-US" sz="2000" dirty="0" smtClean="0"/>
              <a:t>March 5, 2018</a:t>
            </a:r>
            <a:endParaRPr lang="en-US" sz="2000" dirty="0"/>
          </a:p>
        </p:txBody>
      </p:sp>
      <p:pic>
        <p:nvPicPr>
          <p:cNvPr id="4" name="Picture 3" descr="Octo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1" y="4247668"/>
            <a:ext cx="3140249" cy="26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Repository is often called repo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is a collection of all the files and the history of those files</a:t>
            </a:r>
          </a:p>
          <a:p>
            <a:pPr lvl="1"/>
            <a:r>
              <a:rPr lang="en-US" sz="2000" dirty="0" smtClean="0"/>
              <a:t>It consists of all your commits</a:t>
            </a:r>
          </a:p>
          <a:p>
            <a:pPr lvl="1"/>
            <a:r>
              <a:rPr lang="en-US" sz="2000" dirty="0" smtClean="0"/>
              <a:t>It is a place where all your work is stored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59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Repo can exist on a local machine or on a remote server (such as </a:t>
            </a:r>
            <a:r>
              <a:rPr lang="en-US" sz="2400" dirty="0" err="1" smtClean="0"/>
              <a:t>GitHub</a:t>
            </a:r>
            <a:r>
              <a:rPr lang="en-US" sz="2400" dirty="0" smtClean="0"/>
              <a:t>!).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act of copying a repository from a remote server is called </a:t>
            </a:r>
            <a:r>
              <a:rPr lang="en-US" sz="2400" dirty="0" smtClean="0">
                <a:solidFill>
                  <a:srgbClr val="558ED5"/>
                </a:solidFill>
              </a:rPr>
              <a:t>cloning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Cloning from a remote server allows teams to work together. 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53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of downloading commits that don’t exist on your machine from a remote repository is called </a:t>
            </a:r>
            <a:r>
              <a:rPr lang="en-US" sz="2400" dirty="0" smtClean="0">
                <a:solidFill>
                  <a:srgbClr val="558ED5"/>
                </a:solidFill>
              </a:rPr>
              <a:t>pulling</a:t>
            </a:r>
            <a:r>
              <a:rPr lang="en-US" sz="2400" dirty="0" smtClean="0"/>
              <a:t> changes.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process of adding your local changes to the remote repository is called </a:t>
            </a:r>
            <a:r>
              <a:rPr lang="en-US" sz="2400" dirty="0" smtClean="0">
                <a:solidFill>
                  <a:srgbClr val="558ED5"/>
                </a:solidFill>
              </a:rPr>
              <a:t>pushing</a:t>
            </a:r>
            <a:r>
              <a:rPr lang="en-US" sz="2400" dirty="0" smtClean="0"/>
              <a:t> changes.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753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Branches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commits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live on some branch.</a:t>
            </a:r>
          </a:p>
          <a:p>
            <a:endParaRPr lang="en-US" sz="2400" dirty="0" smtClean="0"/>
          </a:p>
          <a:p>
            <a:r>
              <a:rPr lang="en-US" sz="2400" dirty="0" smtClean="0"/>
              <a:t>But there can be many, many branches.</a:t>
            </a:r>
          </a:p>
          <a:p>
            <a:endParaRPr lang="en-US" sz="2400" dirty="0" smtClean="0"/>
          </a:p>
          <a:p>
            <a:r>
              <a:rPr lang="en-US" sz="2400" dirty="0" smtClean="0"/>
              <a:t>The main branch in a project is called the </a:t>
            </a:r>
            <a:r>
              <a:rPr lang="en-US" sz="2400" dirty="0" smtClean="0">
                <a:solidFill>
                  <a:srgbClr val="558ED5"/>
                </a:solidFill>
              </a:rPr>
              <a:t>master</a:t>
            </a:r>
            <a:r>
              <a:rPr lang="en-US" sz="2400" dirty="0" smtClean="0"/>
              <a:t> branch.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8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typical project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562"/>
            <a:ext cx="8229600" cy="4256601"/>
          </a:xfrm>
        </p:spPr>
        <p:txBody>
          <a:bodyPr/>
          <a:lstStyle/>
          <a:p>
            <a:r>
              <a:rPr lang="en-US" dirty="0" smtClean="0"/>
              <a:t>A bunch of commits linked together that live on some branch, contained in a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9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349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 descr="Screen Shot 2018-02-26 at 1.53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617"/>
            <a:ext cx="9144000" cy="55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GitHub</a:t>
            </a:r>
            <a:r>
              <a:rPr lang="en-US" sz="2400" dirty="0" smtClean="0"/>
              <a:t> complements </a:t>
            </a:r>
            <a:r>
              <a:rPr lang="en-US" sz="2400" dirty="0" err="1" smtClean="0"/>
              <a:t>Git</a:t>
            </a:r>
            <a:r>
              <a:rPr lang="en-US" sz="2400" dirty="0" smtClean="0"/>
              <a:t> by providing a user interface and distribution mechanism for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repositories (repos).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is the software you will use locally to record changes to a set of files.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is a hosting service that provides a </a:t>
            </a:r>
            <a:r>
              <a:rPr lang="en-US" sz="2400" dirty="0" err="1" smtClean="0"/>
              <a:t>Git</a:t>
            </a:r>
            <a:r>
              <a:rPr lang="en-US" sz="2400" dirty="0" smtClean="0"/>
              <a:t>-aware home for such projects on the internet.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is like </a:t>
            </a:r>
            <a:r>
              <a:rPr lang="en-US" sz="2400" dirty="0" err="1" smtClean="0"/>
              <a:t>DropBox</a:t>
            </a:r>
            <a:r>
              <a:rPr lang="en-US" sz="2400" dirty="0" smtClean="0"/>
              <a:t> or Google Drive, but more structured, powerful and programmatic. </a:t>
            </a:r>
            <a:endParaRPr lang="en-US" sz="2400" dirty="0"/>
          </a:p>
        </p:txBody>
      </p:sp>
      <p:pic>
        <p:nvPicPr>
          <p:cNvPr id="4" name="Picture 3" descr="Octo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31" y="206538"/>
            <a:ext cx="1456963" cy="12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598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creen Shot 2018-02-26 at 3.2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987"/>
            <a:ext cx="9144000" cy="58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System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Install </a:t>
            </a:r>
            <a:r>
              <a:rPr lang="en-US" sz="2400" dirty="0" err="1" smtClean="0"/>
              <a:t>Git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Mac: </a:t>
            </a:r>
            <a:r>
              <a:rPr lang="en-US" sz="2400" dirty="0" smtClean="0">
                <a:hlinkClick r:id="rId2"/>
              </a:rPr>
              <a:t>http://git-scm.com/download/mac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Windows: </a:t>
            </a:r>
            <a:r>
              <a:rPr lang="en-US" sz="2400" dirty="0" smtClean="0">
                <a:hlinkClick r:id="rId3"/>
              </a:rPr>
              <a:t>http://git-scm.com/download/win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Register for a free account with </a:t>
            </a:r>
            <a:r>
              <a:rPr lang="en-US" sz="2400" dirty="0" err="1" smtClean="0"/>
              <a:t>GitHub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4"/>
              </a:rPr>
              <a:t>www.github.com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938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Repository= your project folder</a:t>
            </a:r>
          </a:p>
          <a:p>
            <a:endParaRPr lang="en-US" dirty="0" smtClean="0"/>
          </a:p>
          <a:p>
            <a:r>
              <a:rPr lang="en-US" dirty="0" smtClean="0"/>
              <a:t>Commit=save a 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Quick example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4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want to take a snapshot of a file or files, you create a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7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2" y="2173131"/>
            <a:ext cx="8661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4" y="2227709"/>
            <a:ext cx="8648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8" y="1750801"/>
            <a:ext cx="8534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44850"/>
            <a:ext cx="8280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Screen Shot 2018-02-26 at 4.0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9" y="1719695"/>
            <a:ext cx="8712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1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commit a file or files, some information is saved along with the changes to the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5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Bartlett, A. (2016), `</a:t>
            </a:r>
            <a:r>
              <a:rPr lang="en-US" sz="2000" dirty="0" err="1"/>
              <a:t>Git</a:t>
            </a:r>
            <a:r>
              <a:rPr lang="en-US" sz="2000" dirty="0"/>
              <a:t> for humans', Talk at UX </a:t>
            </a:r>
            <a:r>
              <a:rPr lang="en-US" sz="2000" dirty="0" smtClean="0"/>
              <a:t>Brighton. </a:t>
            </a:r>
          </a:p>
          <a:p>
            <a:pPr marL="0" lvl="1" indent="0">
              <a:buNone/>
            </a:pPr>
            <a:r>
              <a:rPr lang="en-US" sz="1600" dirty="0" smtClean="0"/>
              <a:t>	URL: https://</a:t>
            </a:r>
            <a:r>
              <a:rPr lang="en-US" sz="1600" dirty="0" err="1" smtClean="0"/>
              <a:t>speakerdeck.com</a:t>
            </a:r>
            <a:r>
              <a:rPr lang="en-US" sz="1600" dirty="0" smtClean="0"/>
              <a:t>/</a:t>
            </a:r>
            <a:r>
              <a:rPr lang="en-US" sz="1600" dirty="0" err="1" smtClean="0"/>
              <a:t>alicebartlett</a:t>
            </a:r>
            <a:r>
              <a:rPr lang="en-US" sz="1600" dirty="0" smtClean="0"/>
              <a:t>/</a:t>
            </a:r>
            <a:r>
              <a:rPr lang="en-US" sz="1600" dirty="0" err="1" smtClean="0"/>
              <a:t>git</a:t>
            </a:r>
            <a:r>
              <a:rPr lang="en-US" sz="1600" dirty="0" smtClean="0"/>
              <a:t>-for-humans</a:t>
            </a:r>
            <a:endParaRPr lang="en-US" sz="2000" dirty="0"/>
          </a:p>
          <a:p>
            <a:r>
              <a:rPr lang="en-US" sz="2000" dirty="0" smtClean="0"/>
              <a:t>Bryan, J. (2017), ‘Excuse me, do you have a moment to talk about version control?’, </a:t>
            </a:r>
            <a:r>
              <a:rPr lang="en-US" sz="2000" dirty="0" err="1" smtClean="0"/>
              <a:t>PeerJ</a:t>
            </a:r>
            <a:r>
              <a:rPr lang="en-US" sz="2000" dirty="0" smtClean="0"/>
              <a:t> Preprints.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 smtClean="0"/>
              <a:t>URS: </a:t>
            </a:r>
            <a:r>
              <a:rPr lang="en-US" sz="1600" dirty="0"/>
              <a:t>https://</a:t>
            </a:r>
            <a:r>
              <a:rPr lang="en-US" sz="1600" dirty="0" err="1"/>
              <a:t>doi.org</a:t>
            </a:r>
            <a:r>
              <a:rPr lang="en-US" sz="1600" dirty="0"/>
              <a:t>/10.7287/peerj.preprints.3159v2</a:t>
            </a:r>
            <a:endParaRPr lang="en-US" sz="16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n.d.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URL: https://</a:t>
            </a:r>
            <a:r>
              <a:rPr lang="en-US" sz="1600" dirty="0" err="1" smtClean="0"/>
              <a:t>git-scm.com</a:t>
            </a:r>
            <a:endParaRPr lang="en-US" sz="1600" dirty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(</a:t>
            </a:r>
            <a:r>
              <a:rPr lang="en-US" sz="2000" dirty="0" err="1" smtClean="0"/>
              <a:t>n.d.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1600" dirty="0" err="1" smtClean="0">
                <a:hlinkClick r:id="rId2"/>
              </a:rPr>
              <a:t>URL:https</a:t>
            </a:r>
            <a:r>
              <a:rPr lang="en-US" sz="1600" dirty="0" smtClean="0">
                <a:hlinkClick r:id="rId2"/>
              </a:rPr>
              <a:t>://</a:t>
            </a:r>
            <a:r>
              <a:rPr lang="en-US" sz="1600" dirty="0" err="1" smtClean="0">
                <a:hlinkClick r:id="rId2"/>
              </a:rPr>
              <a:t>github.com</a:t>
            </a:r>
            <a:endParaRPr lang="en-US" sz="1600" dirty="0"/>
          </a:p>
          <a:p>
            <a:r>
              <a:rPr lang="en-US" sz="2000" dirty="0" smtClean="0"/>
              <a:t>URL: </a:t>
            </a:r>
            <a:r>
              <a:rPr lang="en-US" sz="2000" dirty="0" smtClean="0">
                <a:hlinkClick r:id="rId3"/>
              </a:rPr>
              <a:t>https://www.slideshare.net/HubSpot/git-101-git-and-github-for-beginners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423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system that keeps records of your changes</a:t>
            </a:r>
          </a:p>
          <a:p>
            <a:endParaRPr lang="en-US" sz="2400" dirty="0" smtClean="0"/>
          </a:p>
          <a:p>
            <a:r>
              <a:rPr lang="en-US" sz="2400" dirty="0" smtClean="0"/>
              <a:t>Allows for collaborative development</a:t>
            </a:r>
          </a:p>
          <a:p>
            <a:endParaRPr lang="en-US" sz="2400" dirty="0" smtClean="0"/>
          </a:p>
          <a:p>
            <a:r>
              <a:rPr lang="en-US" sz="2400" dirty="0" smtClean="0"/>
              <a:t>Allows you to know who made what changes and when</a:t>
            </a:r>
          </a:p>
          <a:p>
            <a:endParaRPr lang="en-US" sz="2400" dirty="0" smtClean="0"/>
          </a:p>
          <a:p>
            <a:r>
              <a:rPr lang="en-US" sz="2400" dirty="0" smtClean="0"/>
              <a:t>Allows you to revert any changes and go back to a previous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04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Started in 2005</a:t>
            </a:r>
          </a:p>
          <a:p>
            <a:r>
              <a:rPr lang="en-US" sz="2400" dirty="0" smtClean="0"/>
              <a:t>Created by Linus </a:t>
            </a:r>
            <a:r>
              <a:rPr lang="en-US" sz="2400" dirty="0" err="1" smtClean="0"/>
              <a:t>Torvald</a:t>
            </a:r>
            <a:r>
              <a:rPr lang="en-US" sz="2400" dirty="0" smtClean="0"/>
              <a:t> to ad in Linux kernel development</a:t>
            </a:r>
            <a:endParaRPr lang="en-US" sz="2400" dirty="0"/>
          </a:p>
        </p:txBody>
      </p:sp>
      <p:pic>
        <p:nvPicPr>
          <p:cNvPr id="4" name="Picture 3" descr="Screen Shot 2018-02-27 at 11.45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4143074"/>
            <a:ext cx="3695700" cy="147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100" y="3773742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logo: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is a version control system. It helps you manage work done on projects.</a:t>
            </a:r>
          </a:p>
          <a:p>
            <a:endParaRPr lang="en-US" sz="2400" dirty="0" smtClean="0"/>
          </a:p>
          <a:p>
            <a:r>
              <a:rPr lang="en-US" sz="2400" dirty="0" smtClean="0"/>
              <a:t>Its original purpose was to help groups of developers work collaboratively on big software projects.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manages the evolution of a set of files called a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or </a:t>
            </a:r>
            <a:r>
              <a:rPr lang="en-US" sz="2400" b="1" i="1" dirty="0" smtClean="0"/>
              <a:t>repo</a:t>
            </a:r>
            <a:r>
              <a:rPr lang="en-US" sz="2400" dirty="0" smtClean="0"/>
              <a:t> in a highly structured way. </a:t>
            </a:r>
          </a:p>
          <a:p>
            <a:endParaRPr lang="en-US" sz="2400" dirty="0" smtClean="0"/>
          </a:p>
          <a:p>
            <a:r>
              <a:rPr lang="en-US" sz="2400" dirty="0" smtClean="0"/>
              <a:t>It is like the “Track Changes” feature from Microsoft Word, but more rigorous, powerful and scaled up to multiple files.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7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800" dirty="0" smtClean="0"/>
              <a:t>The Benefits of Using Hosted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Doing your work becomes tightly integrated with organizing, recording and disseminating it. It’s not a separate, burdensome task you are tempted to neglect.</a:t>
            </a:r>
          </a:p>
          <a:p>
            <a:endParaRPr lang="en-US" sz="2400" dirty="0" smtClean="0"/>
          </a:p>
          <a:p>
            <a:r>
              <a:rPr lang="en-US" sz="2400" dirty="0" smtClean="0"/>
              <a:t>Collaboration is much more structured, with powerful tools for asynchronous work and managing versions.</a:t>
            </a:r>
          </a:p>
          <a:p>
            <a:endParaRPr lang="en-US" sz="2400" dirty="0" smtClean="0"/>
          </a:p>
          <a:p>
            <a:r>
              <a:rPr lang="en-US" sz="2400" dirty="0" smtClean="0"/>
              <a:t>The marginal effort required to create a web presence for a project in negligible.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9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Snapshots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way </a:t>
            </a:r>
            <a:r>
              <a:rPr lang="en-US" sz="2400" dirty="0" err="1" smtClean="0"/>
              <a:t>git</a:t>
            </a:r>
            <a:r>
              <a:rPr lang="en-US" sz="2400" dirty="0" smtClean="0"/>
              <a:t> keeps track of your code history.</a:t>
            </a:r>
          </a:p>
          <a:p>
            <a:endParaRPr lang="en-US" sz="2400" dirty="0" smtClean="0"/>
          </a:p>
          <a:p>
            <a:r>
              <a:rPr lang="en-US" sz="2400" dirty="0" smtClean="0"/>
              <a:t>Essentially records what all your files look like at a given point in time.</a:t>
            </a:r>
          </a:p>
          <a:p>
            <a:endParaRPr lang="en-US" sz="2400" dirty="0" smtClean="0"/>
          </a:p>
          <a:p>
            <a:r>
              <a:rPr lang="en-US" sz="2400" dirty="0" smtClean="0"/>
              <a:t>You decide when to take a snapshot, and of what files.</a:t>
            </a:r>
          </a:p>
          <a:p>
            <a:endParaRPr lang="en-US" sz="2400" dirty="0" smtClean="0"/>
          </a:p>
          <a:p>
            <a:r>
              <a:rPr lang="en-US" sz="2400" dirty="0" smtClean="0"/>
              <a:t>Have the ability to go back to visit any snapshot.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Your snapshots from later on will stay around, too.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094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Commit is the act of creating a snapshot</a:t>
            </a:r>
          </a:p>
          <a:p>
            <a:endParaRPr lang="en-US" sz="2400" dirty="0" smtClean="0"/>
          </a:p>
          <a:p>
            <a:r>
              <a:rPr lang="en-US" sz="2400" dirty="0" smtClean="0"/>
              <a:t>It can be a noun or verb: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‘I </a:t>
            </a:r>
            <a:r>
              <a:rPr lang="en-US" sz="2400" dirty="0" err="1" smtClean="0"/>
              <a:t>commited</a:t>
            </a:r>
            <a:r>
              <a:rPr lang="en-US" sz="2400" dirty="0" smtClean="0"/>
              <a:t> code’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‘I just made a new commit’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Essentially, a project is made of a bunch of commits.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88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git</a:t>
            </a:r>
            <a:r>
              <a:rPr lang="en-US" dirty="0" smtClean="0"/>
              <a:t> work?</a:t>
            </a:r>
            <a:br>
              <a:rPr lang="en-US" dirty="0" smtClean="0"/>
            </a:br>
            <a:r>
              <a:rPr lang="en-US" dirty="0" smtClean="0"/>
              <a:t>Key Concepts: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1320"/>
            <a:ext cx="8229600" cy="42448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Commits contain three pieces of information: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1. Information about how the files changed from previously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 A reference to the commit that came before it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called the ‘</a:t>
            </a:r>
            <a:r>
              <a:rPr lang="en-US" sz="2400" dirty="0" smtClean="0">
                <a:solidFill>
                  <a:srgbClr val="558ED5"/>
                </a:solidFill>
              </a:rPr>
              <a:t>parent commit</a:t>
            </a:r>
            <a:r>
              <a:rPr lang="en-US" sz="2400" dirty="0" smtClean="0"/>
              <a:t>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3. A </a:t>
            </a:r>
            <a:r>
              <a:rPr lang="en-US" sz="2400" dirty="0" smtClean="0">
                <a:solidFill>
                  <a:srgbClr val="558ED5"/>
                </a:solidFill>
              </a:rPr>
              <a:t>hash code </a:t>
            </a:r>
            <a:r>
              <a:rPr lang="en-US" sz="2400" dirty="0" smtClean="0"/>
              <a:t>name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- it will look something like: 		</a:t>
            </a:r>
          </a:p>
          <a:p>
            <a:pPr marL="0" indent="0">
              <a:buNone/>
            </a:pPr>
            <a:r>
              <a:rPr lang="en-US" sz="2400" dirty="0" smtClean="0"/>
              <a:t>					fb2d2ec5069fc6776c80b3ad6b7cbde3cade4e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88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1469</Words>
  <Application>Microsoft Macintosh PowerPoint</Application>
  <PresentationFormat>On-screen Show (4:3)</PresentationFormat>
  <Paragraphs>192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Version Control: Git &amp; GitHub</vt:lpstr>
      <vt:lpstr>Overview</vt:lpstr>
      <vt:lpstr>What is version control?</vt:lpstr>
      <vt:lpstr>What is Git?</vt:lpstr>
      <vt:lpstr>What is Git?</vt:lpstr>
      <vt:lpstr>Why Git? The Benefits of Using Hosted Version Control</vt:lpstr>
      <vt:lpstr>How does git work? Key Concepts: Snapshots</vt:lpstr>
      <vt:lpstr>How does git work? Key Concepts: Commit</vt:lpstr>
      <vt:lpstr>How does git work? Key Concepts: Commit</vt:lpstr>
      <vt:lpstr>How does git work? Key Concepts: Repositories</vt:lpstr>
      <vt:lpstr>How does git work? Key Concepts: Repositories</vt:lpstr>
      <vt:lpstr>How does git work? Key Concepts: Repositories</vt:lpstr>
      <vt:lpstr>How does git work? Key Concepts: Branches</vt:lpstr>
      <vt:lpstr>What does a typical project look like?</vt:lpstr>
      <vt:lpstr>What is Git?</vt:lpstr>
      <vt:lpstr>What is GitHub?</vt:lpstr>
      <vt:lpstr>What is GitHub?</vt:lpstr>
      <vt:lpstr>Initial System Setup</vt:lpstr>
      <vt:lpstr>How it works</vt:lpstr>
      <vt:lpstr>How it works</vt:lpstr>
      <vt:lpstr>How it works</vt:lpstr>
      <vt:lpstr>What is Git?</vt:lpstr>
      <vt:lpstr>How it works</vt:lpstr>
      <vt:lpstr>How it works</vt:lpstr>
      <vt:lpstr>How it works</vt:lpstr>
      <vt:lpstr>How it works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Control: Git &amp; GitHub</dc:title>
  <dc:creator>Maja Grubisic</dc:creator>
  <cp:lastModifiedBy>Maja Grubisic</cp:lastModifiedBy>
  <cp:revision>39</cp:revision>
  <dcterms:created xsi:type="dcterms:W3CDTF">2018-02-26T18:25:05Z</dcterms:created>
  <dcterms:modified xsi:type="dcterms:W3CDTF">2018-02-27T22:42:38Z</dcterms:modified>
</cp:coreProperties>
</file>