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6" r:id="rId9"/>
    <p:sldId id="261" r:id="rId10"/>
    <p:sldId id="267" r:id="rId11"/>
    <p:sldId id="262" r:id="rId12"/>
    <p:sldId id="269" r:id="rId13"/>
    <p:sldId id="271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2T18:07:45.4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 0 24575,'0'4'0,"0"6"0,5 5 0,0 4 0,0 3 0,0 3 0,-2 0 0,-1 1 0,-1 0 0,-1-1 0,0 0 0,-4-4 0,-2-1 0,-4-1 0,0 2 0,-2-4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2T18:10:25.2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24575,'4'0'0,"6"0"0,5 4 0,0 6 0,-2 5 0,-4 4 0,-3 4 0,-3 1 0,-2 1 0,0 1 0,-6-4 0,-1-2 0,-4-1 0,-5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E42-645B-4E7D-55C5-CB5478220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hr-HR" dirty="0"/>
              <a:t>Klasifikacija teksta koristeći </a:t>
            </a:r>
            <a:r>
              <a:rPr lang="hr-HR" dirty="0" err="1"/>
              <a:t>string</a:t>
            </a:r>
            <a:r>
              <a:rPr lang="hr-HR" dirty="0"/>
              <a:t> jezgre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B601-4693-AC53-D868-2FF74A3C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654332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POBOLJŠANJE REZULTATA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A45986-3979-77A6-58D6-43C05B9DA1E2}"/>
              </a:ext>
            </a:extLst>
          </p:cNvPr>
          <p:cNvSpPr txBox="1">
            <a:spLocks/>
          </p:cNvSpPr>
          <p:nvPr/>
        </p:nvSpPr>
        <p:spPr>
          <a:xfrm>
            <a:off x="559293" y="4988348"/>
            <a:ext cx="7766936" cy="1482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2400" dirty="0"/>
              <a:t>Klara Iličić</a:t>
            </a:r>
          </a:p>
          <a:p>
            <a:pPr algn="l"/>
            <a:r>
              <a:rPr lang="hr-HR" sz="2400" dirty="0"/>
              <a:t>Maja Jurić</a:t>
            </a:r>
          </a:p>
          <a:p>
            <a:pPr algn="l"/>
            <a:r>
              <a:rPr lang="hr-HR" sz="2400" dirty="0"/>
              <a:t>Marin Avirović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24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BFAE-B1A5-6987-AB89-2ED5BB05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1A905-EA5C-4B1D-4607-CE669E54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8" y="1608303"/>
            <a:ext cx="6267669" cy="37449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FC94-5197-5E4A-B8F3-7FE8A02B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347" y="2159331"/>
            <a:ext cx="2927185" cy="3880773"/>
          </a:xfrm>
        </p:spPr>
        <p:txBody>
          <a:bodyPr>
            <a:normAutofit/>
          </a:bodyPr>
          <a:lstStyle/>
          <a:p>
            <a:r>
              <a:rPr lang="hr-HR" sz="1500" dirty="0"/>
              <a:t>Rezultati prikazani u tablici</a:t>
            </a:r>
          </a:p>
          <a:p>
            <a:r>
              <a:rPr lang="hr-HR" sz="1500" dirty="0"/>
              <a:t>Optimalni k i lambda za svaku kombinaciju teme i korištene jezgre</a:t>
            </a:r>
            <a:endParaRPr lang="en-US" sz="1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15C3E1-F745-83A4-C380-8F36A363861E}"/>
                  </a:ext>
                </a:extLst>
              </p14:cNvPr>
              <p14:cNvContentPartPr/>
              <p14:nvPr/>
            </p14:nvContentPartPr>
            <p14:xfrm>
              <a:off x="310593" y="3710786"/>
              <a:ext cx="27720" cy="8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15C3E1-F745-83A4-C380-8F36A3638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593" y="3674786"/>
                <a:ext cx="99360" cy="1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65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3E26-276A-3C77-9F09-48B55DF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3) REGULARIZACIJA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1AEF-8FE9-4FBA-D09D-37FBC674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Odabir </a:t>
            </a:r>
            <a:r>
              <a:rPr lang="hr-HR" dirty="0" err="1"/>
              <a:t>hiperparametra</a:t>
            </a:r>
            <a:r>
              <a:rPr lang="hr-HR" dirty="0"/>
              <a:t> C</a:t>
            </a:r>
          </a:p>
          <a:p>
            <a:r>
              <a:rPr lang="hr-HR" dirty="0"/>
              <a:t>Testiramo za vrijednosti 0.01, 1 i 1000</a:t>
            </a:r>
          </a:p>
          <a:p>
            <a:r>
              <a:rPr lang="hr-HR" dirty="0"/>
              <a:t>Manji C znači da je </a:t>
            </a:r>
            <a:r>
              <a:rPr lang="hr-HR" dirty="0" err="1"/>
              <a:t>regularizacija</a:t>
            </a:r>
            <a:r>
              <a:rPr lang="hr-HR" dirty="0"/>
              <a:t> jača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D4D8-93C4-BBDD-CB25-CE800487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3) REGULARIZACIJA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20EB-8C13-31BF-013B-1ED6D504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7" y="1435430"/>
            <a:ext cx="6089301" cy="3774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6934-3F1F-BFE1-1893-F82816B9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hr-HR" sz="1500" dirty="0"/>
              <a:t>Najveći F1 za sve kombinacije kategorije i korištene jezgre</a:t>
            </a:r>
          </a:p>
          <a:p>
            <a:r>
              <a:rPr lang="hr-HR" sz="1500" dirty="0"/>
              <a:t>Prevladava C = 1000</a:t>
            </a:r>
          </a:p>
          <a:p>
            <a:r>
              <a:rPr lang="hr-HR" sz="1500" dirty="0"/>
              <a:t>Bolje rezultate daju složeniji modeli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0995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51A9-44FC-FB37-87F6-7E285A6D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3) REGULARIZACIJA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98283-B41C-8996-14C4-0D17250B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79" y="1716705"/>
            <a:ext cx="5951360" cy="33879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1D54-FD45-D52F-0D84-E81577C6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hr-HR" sz="1500" dirty="0"/>
              <a:t>Usporedba starih i novih rezultata</a:t>
            </a:r>
          </a:p>
          <a:p>
            <a:r>
              <a:rPr lang="hr-HR" sz="1500" dirty="0"/>
              <a:t>Rezultati bolji za veći 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9161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ECD4-FD07-23DD-D950-3FC057A4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JOŠ NEKA MOGUĆA POBOLJŠANJA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C35B-A333-B316-15A2-77FE1F5D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Zadržavanje samo najučestalijih riječi</a:t>
            </a:r>
          </a:p>
          <a:p>
            <a:r>
              <a:rPr lang="hr-HR" dirty="0"/>
              <a:t>Aproksimacija vrijednosti koje jezgre vraćaju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5DF9-89B9-20C6-4685-DDFD7317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0C61-C96C-0777-1F02-4BEBD181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Zadržavanje samo korijena riječi</a:t>
            </a:r>
          </a:p>
          <a:p>
            <a:pPr lvl="1"/>
            <a:r>
              <a:rPr lang="hr-HR" dirty="0"/>
              <a:t>Došlo do malih poboljšanja u rezultatima</a:t>
            </a:r>
          </a:p>
          <a:p>
            <a:r>
              <a:rPr lang="hr-HR" dirty="0"/>
              <a:t>Odabir optimalnih parametara</a:t>
            </a:r>
          </a:p>
          <a:p>
            <a:pPr lvl="1"/>
            <a:r>
              <a:rPr lang="hr-HR" dirty="0"/>
              <a:t>Pronađene optimalne kombinacije k i lambda</a:t>
            </a:r>
          </a:p>
          <a:p>
            <a:pPr lvl="1"/>
            <a:r>
              <a:rPr lang="hr-HR" dirty="0"/>
              <a:t>Pronađene za sve kombinacije kategorija i jezgra</a:t>
            </a:r>
          </a:p>
          <a:p>
            <a:r>
              <a:rPr lang="hr-HR" dirty="0" err="1"/>
              <a:t>Regularizacija</a:t>
            </a:r>
            <a:endParaRPr lang="hr-HR" dirty="0"/>
          </a:p>
          <a:p>
            <a:pPr lvl="1"/>
            <a:r>
              <a:rPr lang="hr-HR" dirty="0"/>
              <a:t>Bolji rezultati za veće vrijednosti </a:t>
            </a:r>
            <a:r>
              <a:rPr lang="hr-HR" dirty="0" err="1"/>
              <a:t>hiperparametra</a:t>
            </a:r>
            <a:r>
              <a:rPr lang="hr-HR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63293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B941-3E61-12A6-FBFC-62BAED74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ORIGINALNOM RADU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0777-2AA1-E692-FB67-8E7E5A4E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Klasifikacija Reuters novinskih članaka </a:t>
            </a:r>
          </a:p>
          <a:p>
            <a:r>
              <a:rPr lang="hr-HR" dirty="0"/>
              <a:t>Klase ovisne o temi</a:t>
            </a:r>
          </a:p>
          <a:p>
            <a:r>
              <a:rPr lang="hr-HR" dirty="0"/>
              <a:t>4 klase: </a:t>
            </a:r>
            <a:r>
              <a:rPr lang="hr-HR" dirty="0" err="1"/>
              <a:t>earn</a:t>
            </a:r>
            <a:r>
              <a:rPr lang="hr-HR" dirty="0"/>
              <a:t>, </a:t>
            </a:r>
            <a:r>
              <a:rPr lang="hr-HR" dirty="0" err="1"/>
              <a:t>acquisition</a:t>
            </a:r>
            <a:r>
              <a:rPr lang="hr-HR" dirty="0"/>
              <a:t>, </a:t>
            </a:r>
            <a:r>
              <a:rPr lang="hr-HR" dirty="0" err="1"/>
              <a:t>crude</a:t>
            </a:r>
            <a:r>
              <a:rPr lang="hr-HR" dirty="0"/>
              <a:t>, </a:t>
            </a:r>
            <a:r>
              <a:rPr lang="hr-HR" dirty="0" err="1"/>
              <a:t>corn</a:t>
            </a:r>
            <a:endParaRPr lang="hr-HR" dirty="0"/>
          </a:p>
          <a:p>
            <a:r>
              <a:rPr lang="hr-HR" dirty="0"/>
              <a:t>Koristi se SVM sa </a:t>
            </a:r>
            <a:r>
              <a:rPr lang="hr-HR" dirty="0" err="1"/>
              <a:t>string</a:t>
            </a:r>
            <a:r>
              <a:rPr lang="hr-HR" dirty="0"/>
              <a:t> jezgrama</a:t>
            </a:r>
          </a:p>
          <a:p>
            <a:r>
              <a:rPr lang="hr-HR" dirty="0"/>
              <a:t>Korištene jezgre: SSK, NGK, 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EB10-57F5-2F8C-EDAE-84E20B39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PRIPREMA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8DB0-6EEC-6E0C-79CD-02EC6067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Pretvaranje svih velikih slova u mala</a:t>
            </a:r>
          </a:p>
          <a:p>
            <a:r>
              <a:rPr lang="hr-HR" dirty="0"/>
              <a:t>Uklanjanje interpunkcijskih znakova</a:t>
            </a:r>
          </a:p>
          <a:p>
            <a:r>
              <a:rPr lang="hr-HR" dirty="0"/>
              <a:t>Uklanjanje </a:t>
            </a:r>
            <a:r>
              <a:rPr lang="hr-HR" dirty="0" err="1"/>
              <a:t>stopwords</a:t>
            </a:r>
            <a:endParaRPr lang="hr-HR" dirty="0"/>
          </a:p>
          <a:p>
            <a:r>
              <a:rPr lang="hr-HR" dirty="0"/>
              <a:t>Odabir članaka s potrebnim temama</a:t>
            </a:r>
          </a:p>
          <a:p>
            <a:r>
              <a:rPr lang="hr-HR" dirty="0"/>
              <a:t>Podjela članaka u skupove za treniranje i ispitivanje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67DB46-77B6-7C12-8FED-819BCAD6F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08375"/>
              </p:ext>
            </p:extLst>
          </p:nvPr>
        </p:nvGraphicFramePr>
        <p:xfrm>
          <a:off x="911668" y="441735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98999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6166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25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TEMA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TRAIN SETU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TEST SETU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5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acq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crude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6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0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9B2D-FA6B-22A4-2D40-C9C02B83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hr-HR" dirty="0"/>
              <a:t>REPLIKACIJA REZULTATA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FA4A-EE21-E387-6F39-5C2D71D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hr-HR" dirty="0"/>
              <a:t>Nisu identični kao u originalnom radu</a:t>
            </a:r>
          </a:p>
          <a:p>
            <a:r>
              <a:rPr lang="hr-HR" dirty="0"/>
              <a:t>Vrlo su slični rezultatima iz originalnog rada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0E5E9-159D-B775-A95E-7C465224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8" y="400050"/>
            <a:ext cx="5533120" cy="6305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9CDE40-4A9C-F3E0-7942-5AA2A31CCD6B}"/>
                  </a:ext>
                </a:extLst>
              </p14:cNvPr>
              <p14:cNvContentPartPr/>
              <p14:nvPr/>
            </p14:nvContentPartPr>
            <p14:xfrm>
              <a:off x="543873" y="3764066"/>
              <a:ext cx="15480" cy="11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9CDE40-4A9C-F3E0-7942-5AA2A31CCD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3" y="3728066"/>
                <a:ext cx="87120" cy="1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3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4F19-A653-02ED-88F1-B86C26B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POKUŠAJI POBOLJŠANJA REZULTATA: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6000-2283-3369-F288-8382C075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hr-HR" sz="3200" dirty="0"/>
              <a:t> Zadržavanje samo korijena riječi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Odabir optimalnih parametara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</a:t>
            </a:r>
            <a:r>
              <a:rPr lang="hr-HR" sz="3200" dirty="0" err="1"/>
              <a:t>Regularizacija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78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440-6E80-E3D1-2302-06A6ABE0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ADDA-06AB-B3AC-6E9E-F481DB9B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Micanje prefiksa i sufiksa riječi</a:t>
            </a:r>
          </a:p>
          <a:p>
            <a:r>
              <a:rPr lang="hr-HR" dirty="0"/>
              <a:t>npr. </a:t>
            </a:r>
            <a:r>
              <a:rPr lang="hr-HR" dirty="0" err="1"/>
              <a:t>playing</a:t>
            </a:r>
            <a:r>
              <a:rPr lang="hr-HR" dirty="0"/>
              <a:t>, </a:t>
            </a:r>
            <a:r>
              <a:rPr lang="hr-HR" dirty="0" err="1"/>
              <a:t>plays</a:t>
            </a:r>
            <a:r>
              <a:rPr lang="hr-HR" dirty="0"/>
              <a:t>, </a:t>
            </a:r>
            <a:r>
              <a:rPr lang="hr-HR" dirty="0" err="1"/>
              <a:t>played</a:t>
            </a:r>
            <a:r>
              <a:rPr lang="hr-HR" dirty="0"/>
              <a:t> -&gt; </a:t>
            </a:r>
            <a:r>
              <a:rPr lang="hr-HR" dirty="0" err="1"/>
              <a:t>play</a:t>
            </a:r>
            <a:endParaRPr lang="hr-HR" dirty="0"/>
          </a:p>
          <a:p>
            <a:r>
              <a:rPr lang="hr-HR" dirty="0"/>
              <a:t>Povećavanje sličnosti između članaka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3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k</a:t>
            </a:r>
          </a:p>
          <a:p>
            <a:r>
              <a:rPr lang="hr-HR" dirty="0"/>
              <a:t>Došlo do malih poboljšanja u rezultatima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6513E-32F1-D3E0-22C4-714132C0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1775"/>
            <a:ext cx="5418666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4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lambda</a:t>
            </a:r>
          </a:p>
          <a:p>
            <a:r>
              <a:rPr lang="hr-HR" dirty="0"/>
              <a:t>Nije postignuto veliko poboljšanje u rezultatima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4C7D6-23E2-48CD-5E9D-B0BD985A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1775"/>
            <a:ext cx="557428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03C-CFCC-C1FA-8032-F563D17E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A416-1DF0-DFFF-1F73-3870DEC5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Pronalazak optimalnih kombinacija parametara k i lambda</a:t>
            </a:r>
          </a:p>
          <a:p>
            <a:r>
              <a:rPr lang="hr-HR" dirty="0"/>
              <a:t>Optimalni = oni za koje je F1 najveći</a:t>
            </a:r>
          </a:p>
          <a:p>
            <a:r>
              <a:rPr lang="hr-HR" dirty="0"/>
              <a:t>Grid </a:t>
            </a:r>
            <a:r>
              <a:rPr lang="hr-HR" dirty="0" err="1"/>
              <a:t>search</a:t>
            </a:r>
            <a:endParaRPr lang="hr-HR" dirty="0"/>
          </a:p>
          <a:p>
            <a:r>
              <a:rPr lang="hr-HR" dirty="0"/>
              <a:t>Ovo radimo za svaku kombinaciju kategorije i jezgre</a:t>
            </a:r>
          </a:p>
        </p:txBody>
      </p:sp>
    </p:spTree>
    <p:extLst>
      <p:ext uri="{BB962C8B-B14F-4D97-AF65-F5344CB8AC3E}">
        <p14:creationId xmlns:p14="http://schemas.microsoft.com/office/powerpoint/2010/main" val="2848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341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Klasifikacija teksta koristeći string jezgre</vt:lpstr>
      <vt:lpstr>O ORIGINALNOM RADU </vt:lpstr>
      <vt:lpstr>PRIPREMA PODATAKA</vt:lpstr>
      <vt:lpstr>REPLIKACIJA REZULTATA</vt:lpstr>
      <vt:lpstr>POKUŠAJI POBOLJŠANJA REZULTATA:</vt:lpstr>
      <vt:lpstr>1) ZADRŽAVANJE SAMO KORIJENA RIJEČI</vt:lpstr>
      <vt:lpstr>1) ZADRŽAVANJE SAMO KORIJENA RIJEČI</vt:lpstr>
      <vt:lpstr>1) ZADRŽAVANJE SAMO KORIJENA RIJEČI</vt:lpstr>
      <vt:lpstr>2) ODABIR OPTIMALNIH PARAMETARA</vt:lpstr>
      <vt:lpstr>2) ODABIR OPTIMALNIH PARAMETARA</vt:lpstr>
      <vt:lpstr>3) REGULARIZACIJA</vt:lpstr>
      <vt:lpstr>3) REGULARIZACIJA</vt:lpstr>
      <vt:lpstr>3) REGULARIZACIJA</vt:lpstr>
      <vt:lpstr>JOŠ NEKA MOGUĆA POBOLJŠANJA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teksta koristeći string jezgre</dc:title>
  <dc:creator>Marin Avirović</dc:creator>
  <cp:lastModifiedBy>Marin Avirović</cp:lastModifiedBy>
  <cp:revision>11</cp:revision>
  <dcterms:created xsi:type="dcterms:W3CDTF">2023-01-10T16:10:23Z</dcterms:created>
  <dcterms:modified xsi:type="dcterms:W3CDTF">2023-01-12T18:20:41Z</dcterms:modified>
</cp:coreProperties>
</file>