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305" r:id="rId5"/>
    <p:sldId id="306" r:id="rId6"/>
    <p:sldId id="308" r:id="rId7"/>
    <p:sldId id="307" r:id="rId8"/>
    <p:sldId id="309" r:id="rId9"/>
    <p:sldId id="311" r:id="rId10"/>
    <p:sldId id="312" r:id="rId11"/>
    <p:sldId id="310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31F-638E-29B5-C914-47B9B530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F04E-540D-EF66-55CC-A958E30F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50D-3DD4-D687-3964-8C2FC3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FA29-6B7B-007C-95A6-9773199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A3B1-E4CD-10BC-2834-27B25D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358E-FDBF-2547-096F-6E7E053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7C15-9A4F-495A-6AD9-5E1E2B90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D4AE-C9E0-24CD-BB17-F978A71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D1E-CDF4-67C2-5BFD-397EAA0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20F1-237B-7CBD-4FAC-1BF6DE6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5649-A643-265A-C2A2-DEB4CB8F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F04D-85A1-6696-9013-C408F996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57B-675A-E009-823E-349EE90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6CA9-50E4-A268-CCAF-DB334DB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713-C357-BFA5-5B32-F97C7BC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203-0A49-C8C7-44D9-7392DB5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7C0-EAB0-CC8E-0295-3CDC615C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F40D-A588-231B-0018-1C9E6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D4C-BB4E-7B5C-B1C1-474CD4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8D49-7C37-4842-67A9-E266635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AA5-228C-6F30-9548-CD23ED0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C0D5-2F0A-9C5F-09E7-2F2EE47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A57C-1F53-F173-6261-FF6D490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AEB2-BDB5-803C-B034-10CCD3D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C29-A433-B0CE-CCCF-023925F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E44-4CC2-8796-C78F-8AF82EF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63D-0E2D-35D1-CCD1-6205AFF1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E413-ECF8-06FA-8266-568C2F6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44E6-B2CE-2614-050A-47E5FEB3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1123-53E1-5830-0B8B-3DEE865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90E-E392-1C13-E718-6F6B93B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03D-3610-BB7C-E4AD-A3710CD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AB03-DFF5-58BE-B5CE-3788BD7E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F0C-20C3-1AA7-885F-194D9400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C8C1-1850-2FF6-B360-D16A8489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502D-9F28-5BCB-ABEE-7B58BD88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D4E-ADE7-47E4-DA62-D7534653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7C58-89D0-C437-2129-7D6499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9421-0615-6336-3DD0-C8993AD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15-9B6A-0A18-377F-92AD17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8444-1398-B1C7-4732-3E8190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7-6A98-1027-4C22-6C9CF85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6F2-1821-BC16-F5CE-A36912F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0025-DE0A-EF3A-7428-A75F7E1F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00F8-5D34-29F2-EF6B-A8CDFBB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34D5-BDF4-D60A-55B3-30B6C13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A43-B407-DDC7-3650-8CC1A3A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F348-A8D2-C797-1130-041BE59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DD2-0CC1-D83D-0190-BCFF716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7AE-4CE7-52E6-34B9-4E117785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8DCC-CEF5-3167-2779-2CD88E06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BB5B-5A2F-2C14-7865-6C983FD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574-8334-2593-F555-923A45E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0A85-DC0F-F281-276A-B2F55815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AC61-91D6-9B6A-3E13-AE22A347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A307-15AC-9845-6908-435901F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3A29-864D-683D-D910-D15BC2E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EE5D-4475-7B50-7744-FD15117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EE7F-31D9-2E1F-F7C4-28B0916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BBB8-B616-42C0-A5C3-B66428D2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8FE-0556-441B-D005-1DA3B23D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FB30-BF8E-4159-9474-28F79278F4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7F7-3F28-C67C-7A16-ABC2CD4A8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9A-1FDC-DD52-C48A-60E2132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7A3D-CE3C-004F-DD15-4EB733A6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641" y="2568505"/>
            <a:ext cx="9753600" cy="2853210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89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B3CE0-D792-7925-2A49-559FBCBD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738AFDB9-16D2-8EE3-12A9-29159B1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2001CF0-EEEF-6F20-B6C9-72A2E49E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B758-946B-E90B-F718-7EFD931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4819C3-EA54-10D3-A800-575E3F9AF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Пример: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Мы вычисляем вероятности увидеть каждое слово, учитывая, что они из спам сообщений (</a:t>
                </a:r>
                <a:r>
                  <a:rPr lang="en-US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S)</a:t>
                </a:r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. 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𝑑𝑒𝑎𝑟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𝑓𝑟𝑖𝑒𝑛𝑑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𝑚𝑜𝑛𝑒𝑦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4819C3-EA54-10D3-A800-575E3F9AF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  <a:blipFill>
                <a:blip r:embed="rId2"/>
                <a:stretch>
                  <a:fillRect l="-1024" t="-238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32FD492-9637-1697-9CFA-092F03B0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02511"/>
              </p:ext>
            </p:extLst>
          </p:nvPr>
        </p:nvGraphicFramePr>
        <p:xfrm>
          <a:off x="4059935" y="1975471"/>
          <a:ext cx="35573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336">
                  <a:extLst>
                    <a:ext uri="{9D8B030D-6E8A-4147-A177-3AD203B41FA5}">
                      <a16:colId xmlns:a16="http://schemas.microsoft.com/office/drawing/2014/main" val="3652281496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008283592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3230932421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92342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68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91573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71874A6-2DA8-D57A-9AFB-83889824AA94}"/>
              </a:ext>
            </a:extLst>
          </p:cNvPr>
          <p:cNvGrpSpPr/>
          <p:nvPr/>
        </p:nvGrpSpPr>
        <p:grpSpPr>
          <a:xfrm>
            <a:off x="8944884" y="1969358"/>
            <a:ext cx="1422400" cy="905896"/>
            <a:chOff x="1159328" y="4566897"/>
            <a:chExt cx="1422400" cy="905896"/>
          </a:xfrm>
        </p:grpSpPr>
        <p:pic>
          <p:nvPicPr>
            <p:cNvPr id="7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825CE0D5-A124-4043-95E9-8743187B8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328" y="4566897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A9CE6AB9-33DC-4D60-8D4A-602E38343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528" y="5015593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63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E12AC-6D10-F952-4934-240A90AC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2E9F6B19-C10F-3E9D-C7BE-8A4CBE03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8A2145E-CA21-3351-F1BE-732515726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02D6-4920-7829-B43A-0BECBC1F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617B20-0901-BFA5-DE60-0179BF8E1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Пример: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Теперь предположим, что у нас есть новое сообщение, содержащее </a:t>
                </a:r>
                <a:r>
                  <a:rPr lang="en-US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‘dear, lunch’</a:t>
                </a:r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, и мы хотим классифицировать его как спам или нет. Поэтому, используя теорему Байеса, мы напишем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∏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617B20-0901-BFA5-DE60-0179BF8E1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  <a:blipFill>
                <a:blip r:embed="rId2"/>
                <a:stretch>
                  <a:fillRect l="-102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66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30249-FA4D-7F21-A2C7-6DB96037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4FABCF4D-07B4-592E-4547-B4C1580A7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0C0BF0D-31DF-AECB-1088-AD332E672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E76E-CC02-5D0E-CEAD-512FA700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456B89-DEF1-CB15-D8CB-D59A50A4A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Пример: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Теперь предположим, что у нас есть новое сообщение, содержащее </a:t>
                </a:r>
                <a:r>
                  <a:rPr lang="en-US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‘dear, lunch’</a:t>
                </a:r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, и мы хотим классифицировать его как спам или нет. Поэтому, используя теорему Байеса, мы напишем</a:t>
                </a:r>
                <a:endParaRPr lang="en-US" sz="18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sz="24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𝑑𝑒𝑎𝑟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𝑑𝑒𝑎𝑟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456B89-DEF1-CB15-D8CB-D59A50A4A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  <a:blipFill>
                <a:blip r:embed="rId2"/>
                <a:stretch>
                  <a:fillRect l="-102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3A7FD-C4BA-B931-A2FB-02C689C5B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357845A-1377-E24F-816F-FF4D4CE51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19A31F3-5A4C-4293-AC4B-464673778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5386B-8D39-B0BA-0F9D-5642E22D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B428D8-6E20-9DFC-4637-51C6FB42F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Пример: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Теперь предположим, что у нас есть новое сообщение, содержащее </a:t>
                </a:r>
                <a:r>
                  <a:rPr lang="en-US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‘dear, lunch’</a:t>
                </a:r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, и мы хотим классифицировать его как спам или нет. </a:t>
                </a:r>
                <a:endParaRPr lang="en-US" sz="18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𝑑𝑒𝑎𝑟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𝑑𝑒𝑎𝑟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𝑙𝑢𝑛𝑐h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0.4∗0.3∗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𝑑𝑒𝑎𝑟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𝑑𝑒𝑎𝑟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𝑙𝑢𝑛𝑐h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0.25∗0.25∗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endParaRPr lang="en-US" sz="1800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B428D8-6E20-9DFC-4637-51C6FB42F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  <a:blipFill>
                <a:blip r:embed="rId2"/>
                <a:stretch>
                  <a:fillRect l="-102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F47A3-2667-76F1-0062-F3C61964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4644" cy="4351338"/>
          </a:xfrm>
        </p:spPr>
        <p:txBody>
          <a:bodyPr>
            <a:normAutofit/>
          </a:bodyPr>
          <a:lstStyle/>
          <a:p>
            <a:r>
              <a:rPr lang="ru-RU" dirty="0"/>
              <a:t>Наивный байесовский классификатор – это вероятностный метод машинного обучения, основанный на теореме Байеса.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Он считается "наивным", потому что делает предположение о независимости между признаками объекта, что может быть сильным упрощением, но часто оправданным.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F47A3-2667-76F1-0062-F3C61964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28315" cy="4351338"/>
          </a:xfrm>
        </p:spPr>
        <p:txBody>
          <a:bodyPr/>
          <a:lstStyle/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Шаг 1: Запоминание обучающей выборки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Алгоритм начинает с анализа обучающей выборки и подсчета статистики, такой как вероятности каждого класса и условные вероятности признаков для каждого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950E9-D61C-2707-8384-4A510160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9602461F-FB3F-D9AC-17DE-F825F4A9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DB0F1E3-1B1D-D230-0B13-1EB1E82DD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77C2-ADFD-F8DA-250B-7339AD0A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08633-11E4-EC03-1323-F87E3550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28315" cy="4351338"/>
          </a:xfrm>
        </p:spPr>
        <p:txBody>
          <a:bodyPr/>
          <a:lstStyle/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Шаг 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2</a:t>
            </a:r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: Расчет вероятностей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Для нового объекта алгоритм использует подсчитанные вероятности, чтобы определить вероятность принадлежности к каждому классу.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21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A23AD-4B51-4C71-B9FC-759BF77EC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7C4D610-5ACA-A293-0E4C-067C699F6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5E7385-168F-29FD-6297-812195DF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34F83-9CC7-0C28-DB7E-48C59FF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EC7316-E389-4BF3-F729-A75E4538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28315" cy="4351338"/>
          </a:xfrm>
        </p:spPr>
        <p:txBody>
          <a:bodyPr/>
          <a:lstStyle/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Шаг 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3</a:t>
            </a:r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: Принятие решения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Выбирается класс с наивысшей вероятностью как прогноз для нового объекта.</a:t>
            </a:r>
          </a:p>
          <a:p>
            <a:endParaRPr lang="ru-RU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0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98404-609D-CE01-50B7-E29C3602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8123DA6-01B8-C0D9-8F98-F71EA571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0CB6F19-7A9B-BF0F-8BAF-BA1B80320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70D-3AE7-A064-F21F-F44CBFF2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1C1387-CBE7-2908-EC91-73630F15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28315" cy="4351338"/>
          </a:xfrm>
        </p:spPr>
        <p:txBody>
          <a:bodyPr/>
          <a:lstStyle/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Наивный байесовский классификатор хорошо работает на текстовых данных, таких как фильтрация спама. 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Он также эффективен при небольших объемах данных и не требует множества параметров для настройки. 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Недостатком является жесткое предположение о независимости признаков, что может быть несостоятельным для некоторых задач.</a:t>
            </a:r>
            <a:endParaRPr lang="ru-RU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7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0F7297-65D4-CBE0-6CE5-03AD7C02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9549225-8AD7-F8C5-E4E0-2C0363412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8DADF88-774F-14B4-F5D5-ECD6F2B0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D676A-3E0B-AF60-2A43-EA7572BC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C23D9-2567-67FD-D017-7B216F98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18272" cy="4351338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Пример:</a:t>
            </a:r>
            <a:endParaRPr lang="en-US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Вначале у нас есть несколько сообщений: некоторые из них – обычные сообщения</a:t>
            </a:r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 (4)</a:t>
            </a:r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 от друзей и близких, а некоторые – спам</a:t>
            </a:r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 (2)</a:t>
            </a:r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, нежелательные сообщения, которые обычно являются мошенничеством или рекламой.</a:t>
            </a:r>
          </a:p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C0EE9-904C-A95B-5AB0-BB6D7ECA6A77}"/>
              </a:ext>
            </a:extLst>
          </p:cNvPr>
          <p:cNvGrpSpPr/>
          <p:nvPr/>
        </p:nvGrpSpPr>
        <p:grpSpPr>
          <a:xfrm>
            <a:off x="5407478" y="4307170"/>
            <a:ext cx="1605642" cy="1050051"/>
            <a:chOff x="5023757" y="4143375"/>
            <a:chExt cx="1605642" cy="1050051"/>
          </a:xfrm>
        </p:grpSpPr>
        <p:pic>
          <p:nvPicPr>
            <p:cNvPr id="7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0C636198-6165-E024-D7F3-696FB50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62" y="4167108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94A87AC5-C7F8-E4A9-3FD2-820611919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757" y="4685162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67615322-8561-6A8D-1769-10E8DF14A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362" y="4736226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310B3E0A-50F1-2F6D-76DA-B580B9647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199" y="4143375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985A23-AFAD-B4E2-92F6-CD1A3F6F7412}"/>
              </a:ext>
            </a:extLst>
          </p:cNvPr>
          <p:cNvGrpSpPr/>
          <p:nvPr/>
        </p:nvGrpSpPr>
        <p:grpSpPr>
          <a:xfrm>
            <a:off x="2171244" y="4307170"/>
            <a:ext cx="1422400" cy="905896"/>
            <a:chOff x="1159328" y="4566897"/>
            <a:chExt cx="1422400" cy="905896"/>
          </a:xfrm>
        </p:grpSpPr>
        <p:pic>
          <p:nvPicPr>
            <p:cNvPr id="14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919F3DD7-5813-5606-2812-DA76E6B7D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328" y="4566897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865E28AE-7439-4437-E7F5-F603B708A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528" y="5015593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46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630AF-EA8B-BE95-C1C0-888FCAA7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2B06F77-B4E8-CE85-8728-A4D73DC36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DF38511-0816-0A29-290F-077E32E2E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146C2-16B3-F810-4E9B-61EC0BAA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58F36-81F5-D07C-29FC-147AEEC5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18272" cy="4351338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Пример:</a:t>
            </a:r>
            <a:endParaRPr lang="en-US" dirty="0">
              <a:solidFill>
                <a:srgbClr val="000000"/>
              </a:solidFill>
              <a:latin typeface="PT Sans" panose="020B0503020203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Начнем с обучения</a:t>
            </a:r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: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Не 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пам1: (dear, friend, lunch)</a:t>
            </a:r>
          </a:p>
          <a:p>
            <a:r>
              <a:rPr lang="ru-RU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Не 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пам2: (dear, friend, lunch)</a:t>
            </a: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Не 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пам3: (dear, friend)</a:t>
            </a: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Не 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пам4: (dear, money)</a:t>
            </a:r>
          </a:p>
          <a:p>
            <a:endParaRPr lang="en-US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пам1: (money, dear)</a:t>
            </a:r>
          </a:p>
          <a:p>
            <a:r>
              <a:rPr lang="ru-RU" dirty="0">
                <a:solidFill>
                  <a:srgbClr val="000000"/>
                </a:solidFill>
                <a:latin typeface="PT Sans" panose="020B0503020203020204" pitchFamily="34" charset="0"/>
              </a:rPr>
              <a:t>С</a:t>
            </a:r>
            <a:r>
              <a:rPr lang="en-US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пам2: (money, friend)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8EDF9D-CA28-6B63-7F9E-58852E23C63A}"/>
              </a:ext>
            </a:extLst>
          </p:cNvPr>
          <p:cNvGrpSpPr/>
          <p:nvPr/>
        </p:nvGrpSpPr>
        <p:grpSpPr>
          <a:xfrm>
            <a:off x="9350829" y="2298755"/>
            <a:ext cx="1605642" cy="1050051"/>
            <a:chOff x="5023757" y="4143375"/>
            <a:chExt cx="1605642" cy="1050051"/>
          </a:xfrm>
        </p:grpSpPr>
        <p:pic>
          <p:nvPicPr>
            <p:cNvPr id="4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6F1FFE3F-60B9-2F69-C072-A3FCECBF1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62" y="4167108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5C6B7AB9-03D0-A8E0-805C-FBD0B89F4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757" y="4685162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B3164C8C-93A2-E20E-CF23-037A6D8C6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362" y="4736226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0F205977-CAE2-BF3B-C58F-1F216F820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199" y="4143375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F362CC-BA97-DC50-47E3-4E6B663C7DFE}"/>
              </a:ext>
            </a:extLst>
          </p:cNvPr>
          <p:cNvGrpSpPr/>
          <p:nvPr/>
        </p:nvGrpSpPr>
        <p:grpSpPr>
          <a:xfrm>
            <a:off x="9459234" y="4885945"/>
            <a:ext cx="1422400" cy="905896"/>
            <a:chOff x="1159328" y="4566897"/>
            <a:chExt cx="1422400" cy="905896"/>
          </a:xfrm>
        </p:grpSpPr>
        <p:pic>
          <p:nvPicPr>
            <p:cNvPr id="23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789C4F5C-DFD1-F608-1BA0-5B8A6D6BB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328" y="4566897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E15C303D-C68C-DC1A-3162-F379235D7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528" y="5015593"/>
              <a:ext cx="711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21698FD-381F-B04A-C1FA-1EF953EC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91301"/>
              </p:ext>
            </p:extLst>
          </p:nvPr>
        </p:nvGraphicFramePr>
        <p:xfrm>
          <a:off x="5741777" y="3060978"/>
          <a:ext cx="35573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336">
                  <a:extLst>
                    <a:ext uri="{9D8B030D-6E8A-4147-A177-3AD203B41FA5}">
                      <a16:colId xmlns:a16="http://schemas.microsoft.com/office/drawing/2014/main" val="3652281496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008283592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3230932421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92342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68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91573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D1EA191-A8A8-281C-4AC5-D53DB084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85101"/>
              </p:ext>
            </p:extLst>
          </p:nvPr>
        </p:nvGraphicFramePr>
        <p:xfrm>
          <a:off x="5497995" y="5114545"/>
          <a:ext cx="35573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336">
                  <a:extLst>
                    <a:ext uri="{9D8B030D-6E8A-4147-A177-3AD203B41FA5}">
                      <a16:colId xmlns:a16="http://schemas.microsoft.com/office/drawing/2014/main" val="3652281496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008283592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3230932421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92342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68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91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A1433-B42F-333C-596C-6987CA7E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408E80D6-BDBD-E9F0-1FC9-A3DE83B60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116E111-D9DA-144B-66DD-B744687A8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95435-E005-78BB-2DD7-A8329BE6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Наивная байесовская модель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6E95E0-C9BC-B1C5-89AE-51410362E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Пример: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Мы вычисляем вероятности увидеть каждое слово, учитывая, что они из нормальных сообщений. 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Например, вероятность того, что мы увидим слово </a:t>
                </a:r>
                <a:r>
                  <a:rPr lang="en-US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d</a:t>
                </a:r>
                <a:r>
                  <a:rPr lang="ru-RU" dirty="0" err="1">
                    <a:solidFill>
                      <a:srgbClr val="000000"/>
                    </a:solidFill>
                    <a:latin typeface="PT Sans" panose="020B0503020203020204" pitchFamily="34" charset="0"/>
                  </a:rPr>
                  <a:t>ear</a:t>
                </a:r>
                <a:r>
                  <a:rPr lang="ru-RU" dirty="0">
                    <a:solidFill>
                      <a:srgbClr val="000000"/>
                    </a:solidFill>
                    <a:latin typeface="PT Sans" panose="020B0503020203020204" pitchFamily="34" charset="0"/>
                  </a:rPr>
                  <a:t>, учитывая, что что мы видим его в нормальных (N) сообщениях</a:t>
                </a:r>
                <a:endParaRPr lang="en-US" dirty="0">
                  <a:solidFill>
                    <a:srgbClr val="000000"/>
                  </a:solidFill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𝑑𝑒𝑎𝑟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𝑓𝑟𝑖𝑒𝑛𝑑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0.3,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𝑙𝑢𝑛𝑐h</m:t>
                        </m:r>
                      </m: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2,  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𝑚𝑜𝑛𝑒𝑦</m:t>
                        </m:r>
                      </m: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effectLst/>
                  <a:latin typeface="PT Sans" panose="020B0503020203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6E95E0-C9BC-B1C5-89AE-51410362E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18272" cy="4351338"/>
              </a:xfrm>
              <a:blipFill>
                <a:blip r:embed="rId2"/>
                <a:stretch>
                  <a:fillRect l="-1024" t="-238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E825924-1AE1-06A3-7D6B-093313D51112}"/>
              </a:ext>
            </a:extLst>
          </p:cNvPr>
          <p:cNvGrpSpPr/>
          <p:nvPr/>
        </p:nvGrpSpPr>
        <p:grpSpPr>
          <a:xfrm>
            <a:off x="8455478" y="1803030"/>
            <a:ext cx="1605642" cy="1050051"/>
            <a:chOff x="5023757" y="4143375"/>
            <a:chExt cx="1605642" cy="1050051"/>
          </a:xfrm>
        </p:grpSpPr>
        <p:pic>
          <p:nvPicPr>
            <p:cNvPr id="4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A9D429A5-2327-AE70-5AAC-D55C43127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62" y="4167108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669807E8-CBB9-C8E1-5DA4-EE5AF93BA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757" y="4685162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3E06B120-03C8-7726-51D7-EE48B4693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362" y="4736226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Blue Messaging Clip Art at Clker.com - vector clip art online, royalty free  &amp; public domain">
              <a:extLst>
                <a:ext uri="{FF2B5EF4-FFF2-40B4-BE49-F238E27FC236}">
                  <a16:creationId xmlns:a16="http://schemas.microsoft.com/office/drawing/2014/main" id="{263C4FA8-FF95-BB59-448B-42294AF1E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199" y="4143375"/>
              <a:ext cx="711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0EE92A5-25FA-A10E-8C50-947E35E3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83466"/>
              </p:ext>
            </p:extLst>
          </p:nvPr>
        </p:nvGraphicFramePr>
        <p:xfrm>
          <a:off x="4059935" y="1975471"/>
          <a:ext cx="35573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336">
                  <a:extLst>
                    <a:ext uri="{9D8B030D-6E8A-4147-A177-3AD203B41FA5}">
                      <a16:colId xmlns:a16="http://schemas.microsoft.com/office/drawing/2014/main" val="3652281496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008283592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3230932421"/>
                    </a:ext>
                  </a:extLst>
                </a:gridCol>
                <a:gridCol w="889336">
                  <a:extLst>
                    <a:ext uri="{9D8B030D-6E8A-4147-A177-3AD203B41FA5}">
                      <a16:colId xmlns:a16="http://schemas.microsoft.com/office/drawing/2014/main" val="192342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68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91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604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PT Sans</vt:lpstr>
      <vt:lpstr>Office Theme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  <vt:lpstr>Наивная байесовская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34</cp:revision>
  <dcterms:created xsi:type="dcterms:W3CDTF">2023-09-06T10:49:28Z</dcterms:created>
  <dcterms:modified xsi:type="dcterms:W3CDTF">2024-02-05T17:05:55Z</dcterms:modified>
</cp:coreProperties>
</file>