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1" r:id="rId4"/>
    <p:sldId id="315" r:id="rId5"/>
    <p:sldId id="323" r:id="rId6"/>
    <p:sldId id="324" r:id="rId7"/>
    <p:sldId id="316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31F-638E-29B5-C914-47B9B530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F04E-540D-EF66-55CC-A958E30F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50D-3DD4-D687-3964-8C2FC3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FA29-6B7B-007C-95A6-9773199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A3B1-E4CD-10BC-2834-27B25D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358E-FDBF-2547-096F-6E7E053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7C15-9A4F-495A-6AD9-5E1E2B90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D4AE-C9E0-24CD-BB17-F978A71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D1E-CDF4-67C2-5BFD-397EAA0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20F1-237B-7CBD-4FAC-1BF6DE6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5649-A643-265A-C2A2-DEB4CB8F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F04D-85A1-6696-9013-C408F996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57B-675A-E009-823E-349EE90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6CA9-50E4-A268-CCAF-DB334DB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713-C357-BFA5-5B32-F97C7BC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203-0A49-C8C7-44D9-7392DB5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7C0-EAB0-CC8E-0295-3CDC615C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F40D-A588-231B-0018-1C9E6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D4C-BB4E-7B5C-B1C1-474CD4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8D49-7C37-4842-67A9-E266635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AA5-228C-6F30-9548-CD23ED0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C0D5-2F0A-9C5F-09E7-2F2EE47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A57C-1F53-F173-6261-FF6D490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AEB2-BDB5-803C-B034-10CCD3D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C29-A433-B0CE-CCCF-023925F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E44-4CC2-8796-C78F-8AF82EF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63D-0E2D-35D1-CCD1-6205AFF1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E413-ECF8-06FA-8266-568C2F6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44E6-B2CE-2614-050A-47E5FEB3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1123-53E1-5830-0B8B-3DEE865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90E-E392-1C13-E718-6F6B93B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03D-3610-BB7C-E4AD-A3710CD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AB03-DFF5-58BE-B5CE-3788BD7E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F0C-20C3-1AA7-885F-194D9400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C8C1-1850-2FF6-B360-D16A8489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502D-9F28-5BCB-ABEE-7B58BD88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D4E-ADE7-47E4-DA62-D7534653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7C58-89D0-C437-2129-7D6499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9421-0615-6336-3DD0-C8993AD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15-9B6A-0A18-377F-92AD17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8444-1398-B1C7-4732-3E8190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7-6A98-1027-4C22-6C9CF85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6F2-1821-BC16-F5CE-A36912F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0025-DE0A-EF3A-7428-A75F7E1F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00F8-5D34-29F2-EF6B-A8CDFBB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34D5-BDF4-D60A-55B3-30B6C13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A43-B407-DDC7-3650-8CC1A3A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F348-A8D2-C797-1130-041BE59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DD2-0CC1-D83D-0190-BCFF716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7AE-4CE7-52E6-34B9-4E117785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8DCC-CEF5-3167-2779-2CD88E06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BB5B-5A2F-2C14-7865-6C983FD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574-8334-2593-F555-923A45E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0A85-DC0F-F281-276A-B2F55815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AC61-91D6-9B6A-3E13-AE22A347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A307-15AC-9845-6908-435901F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3A29-864D-683D-D910-D15BC2E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EE5D-4475-7B50-7744-FD15117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EE7F-31D9-2E1F-F7C4-28B0916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BBB8-B616-42C0-A5C3-B66428D2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8FE-0556-441B-D005-1DA3B23D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FB30-BF8E-4159-9474-28F79278F4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7F7-3F28-C67C-7A16-ABC2CD4A8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9A-1FDC-DD52-C48A-60E2132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7A3D-CE3C-004F-DD15-4EB733A6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076" y="2703009"/>
            <a:ext cx="5972281" cy="2853210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89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данных на обучающий и тестовый наборы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F47A3-2667-76F1-0062-F3C61964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ru-RU" dirty="0"/>
              <a:t>Разделение набора данных на обучающий и тестовый наборы в машинном обучении необходимо для оценки эффективности модели. </a:t>
            </a:r>
          </a:p>
          <a:p>
            <a:endParaRPr lang="en-US" dirty="0"/>
          </a:p>
          <a:p>
            <a:r>
              <a:rPr lang="ru-RU" dirty="0"/>
              <a:t>Обучающий набор используется для обучения модели, а тестовый набор – для оценки того, насколько хорошо модель обобщается на невидимые данные.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989EC-3FD0-1C9D-76E1-563846B50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FECE44E1-031B-2228-5CC8-E01562622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008C88E-4F40-ABFC-6E6F-EFEBF0594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9AEF4-82B9-2D05-DEB7-35D4970F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данных на обучающий и тестовый наборы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6F1BFA-AC75-596F-A217-F3B79515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Проблемы:</a:t>
            </a: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Accuracy = 0.9130434782608695 </a:t>
            </a:r>
          </a:p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F1 = 0.9107142857142857</a:t>
            </a:r>
          </a:p>
          <a:p>
            <a:endParaRPr lang="en-US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Accuracy =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1.0 </a:t>
            </a:r>
          </a:p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F1 =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1.0</a:t>
            </a:r>
          </a:p>
          <a:p>
            <a:endParaRPr lang="en-US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 = 0.8695652173913043 </a:t>
            </a:r>
          </a:p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F1 =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0.8745098039215686</a:t>
            </a:r>
          </a:p>
          <a:p>
            <a:endParaRPr lang="en-US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ru-RU" sz="1900" dirty="0"/>
              <a:t>Параметр </a:t>
            </a:r>
            <a:r>
              <a:rPr lang="ru-RU" sz="1900" dirty="0" err="1"/>
              <a:t>random_state</a:t>
            </a:r>
            <a:r>
              <a:rPr lang="ru-RU" sz="1900" dirty="0"/>
              <a:t> в функции </a:t>
            </a:r>
            <a:r>
              <a:rPr lang="ru-RU" sz="1900" dirty="0" err="1"/>
              <a:t>train_test_split</a:t>
            </a:r>
            <a:r>
              <a:rPr lang="ru-RU" sz="1900" dirty="0"/>
              <a:t> используется для задания начального состояния генератора случайных чисел. Это помогает воспроизводить одинаковое разделение данных при каждом запуске кода.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64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B367F-4396-5D70-F142-73219D80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2971F09-FB5C-75BD-3140-466FB3CE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713F7A3-3200-460F-0CE7-295BB0B5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574DB-B769-C64A-BCD9-14EBB70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3D098-1E4B-067A-61D0-CDDD0EB5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63201" cy="4351338"/>
          </a:xfrm>
        </p:spPr>
        <p:txBody>
          <a:bodyPr>
            <a:normAutofit/>
          </a:bodyPr>
          <a:lstStyle/>
          <a:p>
            <a:r>
              <a:rPr lang="ru-RU" dirty="0"/>
              <a:t>Кросс-валидация – это метод оценки работы модели машинного обучения. Мы делим наши данные на несколько частей. Затем мы тренируем модель на одной части и проверяем её на другой. </a:t>
            </a:r>
            <a:endParaRPr lang="en-US" dirty="0"/>
          </a:p>
          <a:p>
            <a:r>
              <a:rPr lang="ru-RU" dirty="0"/>
              <a:t>Мы делаем это несколько раз, каждый раз используя другую часть для тестирования. </a:t>
            </a:r>
            <a:endParaRPr lang="en-US" dirty="0"/>
          </a:p>
          <a:p>
            <a:r>
              <a:rPr lang="ru-RU" dirty="0"/>
              <a:t>После этого мы усредняем результаты, чтобы понять, насколько хорошо наша модель работает в среднем. Это помогает нам понять, насколько модель хорошо обобщает данные и не зависит от конкретного набора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55A70-6C0B-8C83-9CAF-F07BF019B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E6959B0-6787-1413-2AE7-1F0EAA79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B25C05F-8F2E-E8A7-FC40-E4E97F6D5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A1F25-E3BE-8468-5E6F-91A0859F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-Fold Cross Validation - Ultralytics YOLOv8 Docs">
            <a:extLst>
              <a:ext uri="{FF2B5EF4-FFF2-40B4-BE49-F238E27FC236}">
                <a16:creationId xmlns:a16="http://schemas.microsoft.com/office/drawing/2014/main" id="{2CE2B89A-D367-C80A-0D1A-0647D9043E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7551"/>
            <a:ext cx="10363200" cy="41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F3ABA-0011-56E7-E078-EA555BE4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41C51A5-40B5-4B1E-41E1-14891355F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B7B9116-76AA-D0AF-57C4-490C20B7F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729B7-96CE-8487-1701-C1BE3B63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 depiction of a 5 fold cross validation on a training set, while holding out a test set.">
            <a:extLst>
              <a:ext uri="{FF2B5EF4-FFF2-40B4-BE49-F238E27FC236}">
                <a16:creationId xmlns:a16="http://schemas.microsoft.com/office/drawing/2014/main" id="{4EBBAE64-BD8C-DD2F-3F19-B346B982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45" y="2052905"/>
            <a:ext cx="6307591" cy="43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2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212FB-B125-D259-0A76-B6C8FF43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8B7412A2-6B40-7F37-9608-5334514A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A25695D-7C95-0564-07FE-CB218CD4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5D04C-940B-D5A8-FF36-097950D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 –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KFold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0B382-019F-53E8-9D8F-0BC4115D5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060623" cy="4351338"/>
          </a:xfrm>
        </p:spPr>
        <p:txBody>
          <a:bodyPr>
            <a:normAutofit/>
          </a:bodyPr>
          <a:lstStyle/>
          <a:p>
            <a:r>
              <a:rPr lang="ru-RU" sz="2000" dirty="0" err="1"/>
              <a:t>KFold</a:t>
            </a:r>
            <a:r>
              <a:rPr lang="ru-RU" sz="2000" dirty="0"/>
              <a:t> - это метод кросс-валидации, где данные разделяются на несколько частей (блоков или </a:t>
            </a:r>
            <a:r>
              <a:rPr lang="ru-RU" sz="2000" dirty="0" err="1"/>
              <a:t>фолдов</a:t>
            </a:r>
            <a:r>
              <a:rPr lang="ru-RU" sz="2000" dirty="0"/>
              <a:t>). </a:t>
            </a:r>
          </a:p>
          <a:p>
            <a:r>
              <a:rPr lang="ru-RU" sz="2000" dirty="0"/>
              <a:t>Мы поочередно используем каждую часть в качестве тестового набора данных, а остальные - для обучения модели. </a:t>
            </a:r>
          </a:p>
          <a:p>
            <a:r>
              <a:rPr lang="ru-RU" sz="2000" dirty="0"/>
              <a:t>Это повторяется несколько раз, и мы усредняем результаты для получения более надежной оценки производительности модели.</a:t>
            </a:r>
          </a:p>
          <a:p>
            <a:r>
              <a:rPr lang="ru-RU" sz="2000" dirty="0"/>
              <a:t>НО! Модель может недооценивать редкие классы из-за недостатка данных в обучающих </a:t>
            </a:r>
            <a:r>
              <a:rPr lang="ru-RU" sz="2000" dirty="0" err="1"/>
              <a:t>фолдах</a:t>
            </a:r>
            <a:r>
              <a:rPr lang="ru-RU" sz="2000" dirty="0"/>
              <a:t>.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DEAC4A-A6AC-1CCE-3220-0491C7960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b="31066"/>
          <a:stretch/>
        </p:blipFill>
        <p:spPr bwMode="auto">
          <a:xfrm>
            <a:off x="7405006" y="2663270"/>
            <a:ext cx="4729410" cy="17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3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C23F2-DB89-51A2-CEFB-4A97D93E7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1C4841D8-7C5D-16C5-6C3D-D3CEB07F2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87C6083-543D-8501-28E9-02B503AB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4974-1D11-70E8-4E25-E24DD692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 –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StratifiedKFold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EEED-571B-BDB1-0985-996AEAB8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060623" cy="4351338"/>
          </a:xfrm>
        </p:spPr>
        <p:txBody>
          <a:bodyPr>
            <a:normAutofit/>
          </a:bodyPr>
          <a:lstStyle/>
          <a:p>
            <a:r>
              <a:rPr lang="ru-RU" sz="2000" dirty="0" err="1"/>
              <a:t>StratifiedKFold</a:t>
            </a:r>
            <a:r>
              <a:rPr lang="ru-RU" sz="2000" dirty="0"/>
              <a:t> - это метод кросс-валидации, который учитывает баланс классов в данных. </a:t>
            </a:r>
          </a:p>
          <a:p>
            <a:r>
              <a:rPr lang="ru-RU" sz="2000" dirty="0"/>
              <a:t>Он разделяет данные на несколько </a:t>
            </a:r>
            <a:r>
              <a:rPr lang="ru-RU" sz="2000" dirty="0" err="1"/>
              <a:t>фолдов</a:t>
            </a:r>
            <a:r>
              <a:rPr lang="ru-RU" sz="2000" dirty="0"/>
              <a:t> таким образом, чтобы каждый </a:t>
            </a:r>
            <a:r>
              <a:rPr lang="ru-RU" sz="2000" dirty="0" err="1"/>
              <a:t>фолд</a:t>
            </a:r>
            <a:r>
              <a:rPr lang="ru-RU" sz="2000" dirty="0"/>
              <a:t> содержал примерно одинаковое соотношение классов, что помогает получить более надежную оценку производительности модели, особенно при работе с несбалансированными данными.</a:t>
            </a:r>
            <a:endParaRPr lang="en-US" sz="2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5FF561B-34DF-3DA2-EBB5-80393CE10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b="32286"/>
          <a:stretch/>
        </p:blipFill>
        <p:spPr bwMode="auto">
          <a:xfrm>
            <a:off x="6784521" y="2637064"/>
            <a:ext cx="5369379" cy="19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8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067E2-070A-8CF0-F8A2-BF645462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2E7DB394-D86B-A01A-9244-2FAEEF7B9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CE910D9-2AD0-F17C-31D7-EEA8B564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0CC1-8323-D2B8-A747-7DA06D8F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Кросс-валидация –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LeaveOneOut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88C26-942A-BE8B-42F6-A258CC0D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183588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Метод "</a:t>
            </a:r>
            <a:r>
              <a:rPr lang="ru-RU" sz="2400" dirty="0" err="1"/>
              <a:t>Leave</a:t>
            </a:r>
            <a:r>
              <a:rPr lang="ru-RU" sz="2400" dirty="0"/>
              <a:t>-One-Out" (LOO) кросс-валидации используется, когда есть небольшой объем данных или когда нужно максимально использовать имеющиеся данные для оценки производительности модели.</a:t>
            </a:r>
          </a:p>
          <a:p>
            <a:r>
              <a:rPr lang="ru-RU" sz="2400" dirty="0"/>
              <a:t>Он применяется, когда каждый объект данных используется как тестовый набор один раз, а остальные данные используются для обучения модели. Это означает, что для каждого наблюдения мы обучаем модель на всех остальных данных, а затем тестируем модель на одном наблюдении.</a:t>
            </a:r>
          </a:p>
          <a:p>
            <a:r>
              <a:rPr lang="ru-RU" sz="2400" dirty="0"/>
              <a:t>Однако LOO кросс-валидация может быть вычислительно затратной, особенно для больших наборов данных, так как требует обучения модели столько раз, сколько есть объектов данных.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524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Кросс-валидация</vt:lpstr>
      <vt:lpstr>Разделение данных на обучающий и тестовый наборы</vt:lpstr>
      <vt:lpstr>Разделение данных на обучающий и тестовый наборы</vt:lpstr>
      <vt:lpstr>Кросс-валидация</vt:lpstr>
      <vt:lpstr>Кросс-валидация</vt:lpstr>
      <vt:lpstr>Кросс-валидация</vt:lpstr>
      <vt:lpstr>Кросс-валидация – KFold</vt:lpstr>
      <vt:lpstr>Кросс-валидация – StratifiedKFold</vt:lpstr>
      <vt:lpstr>Кросс-валидация – LeaveOneOut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37</cp:revision>
  <dcterms:created xsi:type="dcterms:W3CDTF">2023-09-06T10:49:28Z</dcterms:created>
  <dcterms:modified xsi:type="dcterms:W3CDTF">2024-02-19T12:43:10Z</dcterms:modified>
</cp:coreProperties>
</file>