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60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AFBF-2A75-0DC4-052D-2F3D8939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A4AF-A125-DDF6-A74D-C330D6401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9B40-D656-5D3E-6026-C21352A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5BCB-94B7-47F0-CC76-B9A3153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E585-823C-6FED-2295-4FD95E97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436D-2D27-0A5C-1635-4ECCF7B2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8A16-951C-F167-A12A-8A638D78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0265-88B9-242F-8A02-87635030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2E53-C0E8-C999-696C-2B60D84A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2FB7-352E-4839-761D-00465CB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A6DC0-18DE-AA96-388D-0A585C884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1823-480F-3B2E-2F88-378453A3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803B-1EC7-02FF-06EA-6B46C360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C704-49DB-BAC0-D1B2-998A982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E7A-7472-FBE2-39DC-84A5C5CF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E9C-1A5F-59C1-36C1-F1E3B8C7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1C4E-51AB-B6EF-01AC-D9089B83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20C4-2C6B-85B5-95A0-D6ED6467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685A-9D60-25EA-9646-2F48FBE5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A558-147E-C1F9-B378-B0B4011E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A226-8374-16A3-2936-8EE2A69C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BCD7-0CBA-F12F-A675-6AEF1F52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277A-12E8-454F-D34F-3309EB83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29E7-F60F-4775-D57F-6DAE028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C933-AD10-0BEE-A1FE-430C492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B8A8-FCD2-685C-41EE-1C20BE3E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5C06-892F-7F80-87A8-1CDDB291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CA7E-70AC-DC0A-3D4C-B290DD98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E184-1001-BCFA-6071-CA05518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7622-9C44-6C08-2E76-4A41750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5C84-AEA4-8105-F5C9-7C58E2A8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6C3-5D8E-2AF5-BA85-BEF8B3E6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61D0-2AA7-D9BE-9248-82A98A4D3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EA39-BC5B-8980-33AB-B5F6CA4FF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D019-3D20-FC6E-C347-03CC50A6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E5738-33E1-AD14-5DE8-E1E53FF2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14B6-95E8-0BA9-36A6-C6CD4C5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7B1DA-568B-9EA4-EF5A-AF8D4B79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8230-4AC1-7671-E1E6-1F64E61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1F33-495B-500C-BAB5-DB1D164B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F6968-8DAB-D44B-0BB2-43B9AE7A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09C63-9664-1777-FADE-A62865AB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6BA11-DF1C-7223-702C-CFA681F3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D85D7-DB10-D9D9-9FCB-7BE66A7C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E5344-B149-FB7C-6064-E16858ED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F84C-6E7B-BCFB-C522-BCF3F8F8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1C4A-E4B5-7C8D-96F8-C7899F0D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E20F-8D41-4C8D-03B1-32854604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167E0-1192-D589-3ABB-3FBE88F98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40A0-5ADE-27F2-68B2-F10B324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9FF01-0DBD-01FD-495F-ED00FCD8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5E27-14D3-29B8-08F2-41B2624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FD85-7386-D927-52D7-3839F2FA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B0BB-5789-4C2F-14DB-54D3B111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15AA-F5DB-046A-A8CA-7A6FF43A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B769-B25F-BE22-3AD1-226E753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6C48-A727-12F3-ED19-E29DF6AF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D4BC-5D07-7D8A-0769-241A06C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C011-9999-2AD4-3211-FCC5CFC2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B16B-72ED-5287-7F0A-11C6CDE9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CDE-1979-C5A5-5809-85E54FFBF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E4182-DEDA-4AF2-824E-33D44705DFB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7966-7519-A8BA-9920-060998A7D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5B07-4759-9D7C-753A-41B7454E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177EF-469D-40EA-87E9-249781D92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1775E-4AEF-9EC3-0EA3-934F41D26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60AA47-1899-6A5D-1F2F-931A35C90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F0D3F-5691-755B-C99E-6DAAE5480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1C463-00F8-C479-972D-21CA8D6E7B0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Какова формула для вычисления MSE?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9F6AA-0B6C-861F-ADC9-4C0F7F47D901}"/>
                  </a:ext>
                </a:extLst>
              </p:cNvPr>
              <p:cNvSpPr txBox="1"/>
              <p:nvPr/>
            </p:nvSpPr>
            <p:spPr>
              <a:xfrm>
                <a:off x="3808831" y="3688873"/>
                <a:ext cx="4705440" cy="1584564"/>
              </a:xfrm>
              <a:prstGeom prst="rect">
                <a:avLst/>
              </a:prstGeom>
              <a:noFill/>
            </p:spPr>
            <p:txBody>
              <a:bodyPr wrap="square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𝑴𝑺𝑬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9F6AA-0B6C-861F-ADC9-4C0F7F47D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31" y="3688873"/>
                <a:ext cx="4705440" cy="1584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49BACCA-143E-67CF-7941-B065518B3FE6}"/>
              </a:ext>
            </a:extLst>
          </p:cNvPr>
          <p:cNvSpPr txBox="1"/>
          <p:nvPr/>
        </p:nvSpPr>
        <p:spPr>
          <a:xfrm>
            <a:off x="4169495" y="3148428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0D8D-6CBD-FDD7-4389-E127B127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EE2F6A-02B7-146C-77F6-D67E93A9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C95FE-86ED-C6D2-F73C-73D59A043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01993-E0CE-3899-ABB6-ADE86F4FF56E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означает аббревиатура 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E в контексте машинного обучения?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FF8E-27FD-6E70-8250-3EFE96B47AC4}"/>
              </a:ext>
            </a:extLst>
          </p:cNvPr>
          <p:cNvSpPr txBox="1"/>
          <p:nvPr/>
        </p:nvSpPr>
        <p:spPr>
          <a:xfrm>
            <a:off x="931653" y="3686176"/>
            <a:ext cx="10282687" cy="171396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E означает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, что представляет собой среднее квадратов логарифмических ошибок.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0D436-45A5-A6E6-5108-452991F4AAF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376661-A5AD-B7C2-F05B-B5AA7DF2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D2062-7A2F-301F-D4CA-07563F7C4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01BFD-AAAA-5304-FB69-046AFC4A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3826-DC02-6548-7B2F-9538B18BEC6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вычисляется абсолютная медианная ошибка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6F887-C017-F43B-1EBF-DB1E5E15F46E}"/>
              </a:ext>
            </a:extLst>
          </p:cNvPr>
          <p:cNvSpPr txBox="1"/>
          <p:nvPr/>
        </p:nvSpPr>
        <p:spPr>
          <a:xfrm>
            <a:off x="966158" y="3686176"/>
            <a:ext cx="10256808" cy="161906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Абсолютная медианная ошибка вычисляется как медиана абсолютных разностей между фактическими и прогнозными значениями.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9336D-DAC8-8F81-9D42-C45B47360FC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448D3-C323-8E87-7CBA-673741147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F345E-8123-FF32-025C-BA4DF448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1543D-2ADE-0251-094D-934458D5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6E6E2-7D23-742D-F8AF-9CB22796512F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Какую информацию дает коэффициент детерминации (R^2) о модели?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5029C-9EBB-A4EF-FC97-D9AEB8A428DB}"/>
              </a:ext>
            </a:extLst>
          </p:cNvPr>
          <p:cNvSpPr txBox="1"/>
          <p:nvPr/>
        </p:nvSpPr>
        <p:spPr>
          <a:xfrm>
            <a:off x="940279" y="3686176"/>
            <a:ext cx="10265434" cy="205039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 (R^2) дает информацию о том, насколько хорошо модель соответствует данным. Он показывает долю дисперсии зависимой переменной, которая объясняется моделью.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8E4D7-5E76-A1DE-3FD5-EE5AC2BF62E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BD302-F792-29F2-0E86-9214A5E5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2EA05-C414-BC5E-7DC9-D069A721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9B9DA-8B15-47E7-9E62-CC55F3EDC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C7FB9-6D3C-F7B4-DB9F-9B9F12EC2ABA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интерпретировать значение коэффициента детерминации?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F7882-770F-4DC5-F7CF-458F63606024}"/>
              </a:ext>
            </a:extLst>
          </p:cNvPr>
          <p:cNvSpPr txBox="1"/>
          <p:nvPr/>
        </p:nvSpPr>
        <p:spPr>
          <a:xfrm>
            <a:off x="1069675" y="3686176"/>
            <a:ext cx="10153291" cy="1998632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коэффициента детерминации может варьироваться от 0 до 1. Значение ближе к 1 означает, что модель лучше объясняет вариацию данных.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FB5E0-D11F-DD9C-14CE-56A11C1E3FB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223C8-28A2-B2C0-F229-34873BEA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5E722-CD41-434E-1D06-F162F0DB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527D2-B9A1-C048-5201-322E0D4A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1C1FA-39FD-AD70-CFF0-0429CE42094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представляет собой максимальная ошибка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и почему она может быть важной метрикой?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ED522-E9BC-D33D-9E03-49E53F96E739}"/>
              </a:ext>
            </a:extLst>
          </p:cNvPr>
          <p:cNvSpPr txBox="1"/>
          <p:nvPr/>
        </p:nvSpPr>
        <p:spPr>
          <a:xfrm>
            <a:off x="992038" y="3686175"/>
            <a:ext cx="10058400" cy="2274677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Максимальная ошибка представляет собой наибольшее абсолютное отклонение между фактическими и прогнозными значениями. Это может быть важным показателем, особенно когда даже небольшие ошибки могут иметь серьезные последствия.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D0DA3-8B1F-120E-8D77-4F7B8B80D62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1D92C-E8D8-5BF5-4C26-CA3694F4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B7C664-57F4-C772-5D14-7F10354C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9289C-F999-EC94-4135-AEAE0541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94B2E-3018-0306-363B-A6F619F685E8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означает метрика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задачах классификации?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EEFFA-7E2B-8E61-5E85-20C9B2A7CEC8}"/>
              </a:ext>
            </a:extLst>
          </p:cNvPr>
          <p:cNvSpPr txBox="1"/>
          <p:nvPr/>
        </p:nvSpPr>
        <p:spPr>
          <a:xfrm>
            <a:off x="992038" y="3686176"/>
            <a:ext cx="10239554" cy="183473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(точность) измеряет долю правильных прогнозов модели относительно общего количества примеров.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6FBB3-E0F2-0AFB-CF3C-B18265DF82A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97F40-52AC-7F1F-8C2A-7C007D96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FDF6E-225E-AC72-598A-658F98F11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32DFD-B797-8DF3-E476-BA5984BA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9F979-3CCB-E015-9021-5335AD5EC2A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проблема может возникнуть при использовании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случае несбалансированных классов?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21DD4-DCEF-B003-E2D2-ECBF12AD3D08}"/>
              </a:ext>
            </a:extLst>
          </p:cNvPr>
          <p:cNvSpPr txBox="1"/>
          <p:nvPr/>
        </p:nvSpPr>
        <p:spPr>
          <a:xfrm>
            <a:off x="897147" y="3686175"/>
            <a:ext cx="10394830" cy="161906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случае несбалансированных классов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может быть введена в заблуждение и не отражать реальную эффективность модели.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8206F-748E-005D-F194-0E752FB171EB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279F5-6621-7B93-C6A6-78E10448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D7D761-7981-C99C-DA19-670923862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CCF45-A041-1CCC-54D1-84F633ADC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A07D5-C418-4A92-3976-85229C295EBD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такое F1-мера и зачем она используется?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C9F9-6698-9C7C-8DD0-6E8EE433FC03}"/>
              </a:ext>
            </a:extLst>
          </p:cNvPr>
          <p:cNvSpPr txBox="1"/>
          <p:nvPr/>
        </p:nvSpPr>
        <p:spPr>
          <a:xfrm>
            <a:off x="957532" y="3686176"/>
            <a:ext cx="10299940" cy="179159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F1-мера - это гармоническое среднее между Precision 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. Она используется для оценки модели при несбалансированных классах.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C6669-EA6C-8DD0-C7DF-6C397A0B001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8265B-1B0E-16F6-53F0-4129F8EF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127773-261A-D506-CA26-51F054AE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CC749-2016-B686-64BD-5B2211B1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FE41-646E-4073-2FE7-439A563238F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представляет собой метрика Precision (точность) и как она вычисляется?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B7E95-3C23-D33D-9855-090BF902E80E}"/>
              </a:ext>
            </a:extLst>
          </p:cNvPr>
          <p:cNvSpPr txBox="1"/>
          <p:nvPr/>
        </p:nvSpPr>
        <p:spPr>
          <a:xfrm>
            <a:off x="974785" y="3686176"/>
            <a:ext cx="10213675" cy="1800224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Precision (точность) измеряет долю правильно предсказанных положительных классов среди всех предсказанных положительных классов.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CFE82-18CB-3C18-8992-1152F8044181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0003C-903F-2E7B-8354-57E60FE6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E95329-B17C-A09F-B8B3-E7EFC140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1B40A-5A79-3D21-E62A-6AC4D691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5830B-BE12-D266-BD38-F6A8125D0D2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представляет собой метрика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(полнота) и как она вычисляется?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ABF5E-7723-E2EC-33BC-351DDABCD670}"/>
              </a:ext>
            </a:extLst>
          </p:cNvPr>
          <p:cNvSpPr txBox="1"/>
          <p:nvPr/>
        </p:nvSpPr>
        <p:spPr>
          <a:xfrm>
            <a:off x="992037" y="3686175"/>
            <a:ext cx="10299939" cy="17398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(полнота) измеряет долю правильно предсказанных положительных классов среди всех истинных положительных классов.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059F7-9894-17DF-ECEC-0DE9253DEB35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9A925-16A0-5DEC-AA40-7FA659ED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2642E2-224F-98DD-6473-45CB98431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6EF3E-14E2-FFC6-4A63-290D2A399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086F-10CC-C621-2545-BD2EE29551C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чем разница между MSE и RMSE?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6F22F-D9E3-F051-2C4F-C7115131C74A}"/>
              </a:ext>
            </a:extLst>
          </p:cNvPr>
          <p:cNvSpPr txBox="1"/>
          <p:nvPr/>
        </p:nvSpPr>
        <p:spPr>
          <a:xfrm>
            <a:off x="1147313" y="3686176"/>
            <a:ext cx="9980762" cy="176571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RMSE 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- это квадратный корень из MSE. Он используется для того, чтобы вернуться к исходным единицам измерения, так как он имеет ту же размерность, что и целевая переменная.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F0BB2-7E0D-0F48-9FAB-3F25F0401D83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0043D-DFD2-B8E5-DB99-980AD4F0A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3D16D-7501-D25D-4AFE-AD90E7560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76658-892B-B60C-1BC3-0815EAB7C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FE28-04CE-C221-97AE-58F01C44CFA5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чем основное отличие между Precision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FD596-9438-1596-068E-7B5FD5ABC580}"/>
              </a:ext>
            </a:extLst>
          </p:cNvPr>
          <p:cNvSpPr txBox="1"/>
          <p:nvPr/>
        </p:nvSpPr>
        <p:spPr>
          <a:xfrm>
            <a:off x="1112808" y="3686176"/>
            <a:ext cx="10058400" cy="1972752"/>
          </a:xfrm>
          <a:prstGeom prst="rect">
            <a:avLst/>
          </a:prstGeom>
          <a:noFill/>
        </p:spPr>
        <p:txBody>
          <a:bodyPr wrap="square" anchor="t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Основное отличие между Precision 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том, что Precision фокусируется на правильно предсказанных положительных классах среди всех предсказанных положительных классов, в то время как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фокусируется на правильно предсказанных положительных классах среди всех истинных положительных классов.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00FBD-6D03-D8C6-5916-8C2429CDD289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D8E94-A9FE-DC55-69E0-7D4A60A8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0128FD-394F-F9F5-FD23-145721B90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33685-1928-B0C2-F3FB-FB2675911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1E83A-1281-6567-6D90-13D8E7D414B4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Какие случаи предпочтительнее использовать Precision, а в каких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Примеры?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78CC5-8B9B-048C-FE8F-F4A26B927284}"/>
              </a:ext>
            </a:extLst>
          </p:cNvPr>
          <p:cNvSpPr txBox="1"/>
          <p:nvPr/>
        </p:nvSpPr>
        <p:spPr>
          <a:xfrm>
            <a:off x="1069675" y="3686176"/>
            <a:ext cx="10170544" cy="1757092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Precision предпочтительнее использовать, когда важно минимизировать ложноположительные прогнозы, в то время как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предпочтительнее использовать, когда важно минимизировать ложноотрицательные прогнозы.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7534E-2C1A-7BFC-01BD-0B86A2A3404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DFECB-F75C-9A26-5581-5F7C756F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7BDA8F-E6C7-DC4E-D3F3-33E28BA43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902D7-44FB-3E89-F1E3-DC70922A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79AB8-411C-62B6-C633-CABFCE962738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изменяются метрики классификации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Precision,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F1) при переходе от бинарной к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многоклассовой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классификации?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523CC-5FEC-17CF-22F0-8E95E09D0ADB}"/>
              </a:ext>
            </a:extLst>
          </p:cNvPr>
          <p:cNvSpPr txBox="1"/>
          <p:nvPr/>
        </p:nvSpPr>
        <p:spPr>
          <a:xfrm>
            <a:off x="1061049" y="3686176"/>
            <a:ext cx="10256808" cy="184335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многоклассовой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классификации метрики учитываются для каждого класса отдельно и могут быть усреднены по всем классам.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12829-C4DE-C6BB-D291-73E5476E3EB2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E1753-4330-3757-C676-9AD5D8B6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521D2C-03A2-BBDD-D11B-B2776902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3B185-C923-65BC-5D2C-5FCA5ECE2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89B4B-A60E-EE56-743D-915D87FE998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метрика подходит для задачи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многоклассовой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классификации, если важны как точность, так и полнота?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95FC4-63B7-1B24-EB0D-6A716C9D2DA6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F1-мера подходит для задачи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многоклассовой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классификации, если важны как точность (Precision), так и полнота 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). F1-мера является гармоническим средним между Precision 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 учитывает обе метрики.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BEF3-4531-B308-85B0-106E4AE4337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D5CFF-E92A-4B26-C909-2567C48A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B2D6DE-81BC-EBDF-AA73-1405AC98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A27BF-558C-4602-CC41-2EAA390A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29D77-6A88-EE06-E273-689F6043D33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можно интерпретировать Precision в контексте задачи классификации?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14F5B-21D9-04D2-E9C4-A242C4A76073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Precision показывает долю истинно положительных прогнозов относительно всех положительных прогнозов, сделанных моделью. Высокое значение Precision означает, что модель редко дает ложные положительные прогнозы.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1D200-0F90-16B0-38C0-9479AF4A7E0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7EEA5-D1BC-FE3F-0551-425AB9800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7FAFCA-7D2D-AFD7-6331-667A9DBCA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21E5E-DBA2-7295-3D9C-B505B437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6981-D868-247D-A857-04DDB513185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означает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задаче классификации и как его интерпретировать?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ACE8B-2A07-DA67-B054-EB5EAB583BCC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(полнота) показывает долю истинно положительных прогнозов относительно всех истинно положительных случаев в данных. Высокое значение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означает, что модель успешно обнаруживает большинство положительных случаев.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C5BCE-AD70-9C51-81F2-86DE308D8E7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EA938-669F-22C4-07E5-69DB7BEC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5BC351-B012-3D32-8CAD-E880F7BEC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1069-E0A6-1AA3-D670-898AC7F01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23E59-6C37-5D28-B9C3-6C9CDEDA36A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метрика более важна в задаче классификации, Precision или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FD48-45BF-B12E-C4BB-56A917600378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Важность Precision 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зависит от конкретной задачи и ее требований. Например, в медицинской диагностике может быть важнее высокий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для обнаружения всех больных.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2AD0A-34EF-337D-A59F-B60A3239A29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0B2585-16D6-E8E1-8347-612D17BD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FA3CC-AE7F-F437-2C36-534E6C469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FD5F7-D65B-F96E-EC6C-984D074C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9A459-25C3-2F32-BCD3-CEAE8A86F200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представляет собой метрика F1-мера и как ее интерпретировать?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4F309-8EE1-D9DF-5209-E2A3B57F16D3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F1-мера является гармоническим средним между Precision 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 учитывает обе метрики. Она балансирует между точностью и полнотой и хорошо подходит для ситуаций, когда классы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несбалансированы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84BEE-420B-F9B0-C104-43C3CCB467A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B0174-6BA0-159E-822D-70987DA4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76F5D3-CBAA-310F-5538-57D9C9BF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0EDEB-42C8-BF3E-5062-75A31EC75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8F885-67A0-99B8-C2D2-2EAB95456D58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метрика наиболее подходит для несбалансированных классов в задаче классификации?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A4F1E-2C98-61A3-48D1-641BA090156F}"/>
              </a:ext>
            </a:extLst>
          </p:cNvPr>
          <p:cNvSpPr txBox="1"/>
          <p:nvPr/>
        </p:nvSpPr>
        <p:spPr>
          <a:xfrm>
            <a:off x="940279" y="3686176"/>
            <a:ext cx="10291313" cy="162769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случае несбалансированных классов часто используют F1-меру или взвешенные варианты Precision и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Recall.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3278-8048-15D6-A06A-477004EA4D7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5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6913B-2137-90DD-7F30-A2ABD2FF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99464A-B75D-CEB2-7769-7E97A647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97427-E42B-EDB0-0B13-9B8D6DC7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7FDF6-1585-1BD6-2F5D-058E34F07ED9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представляет собой MAE и в чем ее основное преимущество перед MSE?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02003-C7C8-8D96-AE8E-A95D916863FC}"/>
              </a:ext>
            </a:extLst>
          </p:cNvPr>
          <p:cNvSpPr txBox="1"/>
          <p:nvPr/>
        </p:nvSpPr>
        <p:spPr>
          <a:xfrm>
            <a:off x="940279" y="3686176"/>
            <a:ext cx="10377578" cy="2283303"/>
          </a:xfrm>
          <a:prstGeom prst="rect">
            <a:avLst/>
          </a:prstGeom>
          <a:noFill/>
        </p:spPr>
        <p:txBody>
          <a:bodyPr wrap="square" anchor="t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MAE 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- это метрика оценки точности модели, которая измеряет среднее абсолютное значение разности между прогнозами модели и фактическими значениями. Ее основное преимущество перед MSE 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заключается в том, что она более устойчива к выбросам. То есть большие ошибки в данных не будут сильно влиять на значение MAE, в отличие от MSE, где большие ошибки учитываются с большим весом из-за возведения их в квадрат.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60E2E-C4A7-7E46-2DBD-922CC2FCF3A0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EA368-E48F-A3F5-B5FB-98F8E2DD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46DC89-1F2B-16C1-2110-5EE40D36D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13F44-AD54-4EAD-58D2-4C0443D6B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F4D9-2641-A438-535B-92FB752864C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вычисляется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MAE?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552E3C-BCF1-33B2-0BA5-C947DDDDD327}"/>
                  </a:ext>
                </a:extLst>
              </p:cNvPr>
              <p:cNvSpPr txBox="1"/>
              <p:nvPr/>
            </p:nvSpPr>
            <p:spPr>
              <a:xfrm>
                <a:off x="3293268" y="3789093"/>
                <a:ext cx="5400135" cy="1153243"/>
              </a:xfrm>
              <a:prstGeom prst="rect">
                <a:avLst/>
              </a:prstGeom>
              <a:noFill/>
            </p:spPr>
            <p:txBody>
              <a:bodyPr wrap="square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𝑴𝑨𝑬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552E3C-BCF1-33B2-0BA5-C947DDDDD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68" y="3789093"/>
                <a:ext cx="5400135" cy="1153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6887849-C569-6A4D-0D82-EE3EE3124674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58CE1-8A4C-C47F-1F18-41C3610A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C7490F-4935-8BE0-CD7E-AF573CB0C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3796C-103C-8803-0BDC-E567AC19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A97E-2F76-8317-F668-097BF7AFB823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Когда более предпочтительно использовать MAE вместо MSE или RMSE?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A8DCA-1C2E-44BB-C804-154D40F81D50}"/>
              </a:ext>
            </a:extLst>
          </p:cNvPr>
          <p:cNvSpPr txBox="1"/>
          <p:nvPr/>
        </p:nvSpPr>
        <p:spPr>
          <a:xfrm>
            <a:off x="879893" y="3686176"/>
            <a:ext cx="10446589" cy="133439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MAE предпочтительнее использовать, когда выбросы могут сильно влиять на MSE или RMSE.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1284A-A4B3-6939-DF10-EA9C8D7FFB05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6A321-56ED-773C-513D-2D0FD9B5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ABBDC9-7038-1941-DE2C-B8454AE93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AF4D00-0493-4B0E-D147-559E55DB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4F80-B2F0-23CE-2BF0-9537F6134216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такое MAPE и как она измеряется?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2F4B-28ED-4BA2-26C3-4F2202964572}"/>
              </a:ext>
            </a:extLst>
          </p:cNvPr>
          <p:cNvSpPr txBox="1"/>
          <p:nvPr/>
        </p:nvSpPr>
        <p:spPr>
          <a:xfrm>
            <a:off x="879893" y="3686176"/>
            <a:ext cx="10489721" cy="133439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MAPE 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- это средняя абсолютная процентная ошибка, выраженная в процентах.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0EAA5-95FA-FA9A-F81B-3646ED853E40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AA5F6-D6F4-53B6-0103-8B27D88B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F681BA-754B-3DE4-F9EC-762671F1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4EE282-23EE-DFA4-9326-406063E8A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DD5E7-80DD-BA40-7BB2-8283A9935FA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Какие проблемы могут возникнуть при использовании MAPE?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80C8E-E527-D95C-768A-DF32007C6CF1}"/>
              </a:ext>
            </a:extLst>
          </p:cNvPr>
          <p:cNvSpPr txBox="1"/>
          <p:nvPr/>
        </p:nvSpPr>
        <p:spPr>
          <a:xfrm>
            <a:off x="862642" y="3686176"/>
            <a:ext cx="10489720" cy="167082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Проблема MAPE заключается в том, что она может давать бесконечные значения, если истинное значение нулевое.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30FAA-1206-8E4E-0305-7444AE4DC20D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5CB94B-5CC8-DA50-AC4A-B765424E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081263-FB42-4054-6153-31FCDE82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51EF5-7093-9F5A-DBAD-422B6FF4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3A18D-7B4B-0AE9-0070-794D0B800E57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каких случаях MAPE может быть полезна при оценке моделей машинного обучения?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E7EE5-E6E0-7F80-26D0-6987898640A5}"/>
              </a:ext>
            </a:extLst>
          </p:cNvPr>
          <p:cNvSpPr txBox="1"/>
          <p:nvPr/>
        </p:nvSpPr>
        <p:spPr>
          <a:xfrm>
            <a:off x="948905" y="3686176"/>
            <a:ext cx="10386203" cy="167082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MAPE полезна в случаях, когда важно понимать процентную ошибку прогнозирования относительно истинного значения.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07046-5EF3-157C-C1B8-738B4B05A74E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AD8D5-64FF-2783-CDD2-6237324A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888A2-C8C8-4422-D968-37853DBB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834CB-005C-68B3-29DF-E260F6BE5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673A-4AEF-8A57-CC2B-F781F4D5F5D2}"/>
              </a:ext>
            </a:extLst>
          </p:cNvPr>
          <p:cNvSpPr txBox="1"/>
          <p:nvPr/>
        </p:nvSpPr>
        <p:spPr>
          <a:xfrm>
            <a:off x="642938" y="642938"/>
            <a:ext cx="10904538" cy="30432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метрика предпочтительнее, если важно получить оценку в тех же единицах, что и целевая переменная: MSE или RMSE?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73F44-B37F-D516-2ABA-BBAE26BB48A8}"/>
              </a:ext>
            </a:extLst>
          </p:cNvPr>
          <p:cNvSpPr txBox="1"/>
          <p:nvPr/>
        </p:nvSpPr>
        <p:spPr>
          <a:xfrm>
            <a:off x="1086928" y="3686176"/>
            <a:ext cx="10127412" cy="205901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Если важно получить оценку в тех же единицах, что и целевая переменная, предпочтительнее использовать RMSE.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6A1D7-4F2C-ABEE-2C3F-4E8598AD458C}"/>
              </a:ext>
            </a:extLst>
          </p:cNvPr>
          <p:cNvSpPr txBox="1"/>
          <p:nvPr/>
        </p:nvSpPr>
        <p:spPr>
          <a:xfrm>
            <a:off x="4067624" y="3206116"/>
            <a:ext cx="3851424" cy="67953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990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6</cp:revision>
  <dcterms:created xsi:type="dcterms:W3CDTF">2024-02-24T08:51:30Z</dcterms:created>
  <dcterms:modified xsi:type="dcterms:W3CDTF">2024-02-26T17:59:13Z</dcterms:modified>
</cp:coreProperties>
</file>