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1" r:id="rId4"/>
    <p:sldId id="322" r:id="rId5"/>
    <p:sldId id="315" r:id="rId6"/>
    <p:sldId id="316" r:id="rId7"/>
    <p:sldId id="323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7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31F-638E-29B5-C914-47B9B530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F04E-540D-EF66-55CC-A958E30F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50D-3DD4-D687-3964-8C2FC3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FA29-6B7B-007C-95A6-9773199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A3B1-E4CD-10BC-2834-27B25D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358E-FDBF-2547-096F-6E7E053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7C15-9A4F-495A-6AD9-5E1E2B90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D4AE-C9E0-24CD-BB17-F978A71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D1E-CDF4-67C2-5BFD-397EAA0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20F1-237B-7CBD-4FAC-1BF6DE6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5649-A643-265A-C2A2-DEB4CB8F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F04D-85A1-6696-9013-C408F996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57B-675A-E009-823E-349EE90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6CA9-50E4-A268-CCAF-DB334DB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713-C357-BFA5-5B32-F97C7BC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203-0A49-C8C7-44D9-7392DB5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7C0-EAB0-CC8E-0295-3CDC615C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F40D-A588-231B-0018-1C9E6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D4C-BB4E-7B5C-B1C1-474CD4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8D49-7C37-4842-67A9-E266635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AA5-228C-6F30-9548-CD23ED0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C0D5-2F0A-9C5F-09E7-2F2EE47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A57C-1F53-F173-6261-FF6D490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AEB2-BDB5-803C-B034-10CCD3D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C29-A433-B0CE-CCCF-023925F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E44-4CC2-8796-C78F-8AF82EF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63D-0E2D-35D1-CCD1-6205AFF1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E413-ECF8-06FA-8266-568C2F6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44E6-B2CE-2614-050A-47E5FEB3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1123-53E1-5830-0B8B-3DEE865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90E-E392-1C13-E718-6F6B93B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03D-3610-BB7C-E4AD-A3710CD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AB03-DFF5-58BE-B5CE-3788BD7E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F0C-20C3-1AA7-885F-194D9400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C8C1-1850-2FF6-B360-D16A8489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502D-9F28-5BCB-ABEE-7B58BD88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D4E-ADE7-47E4-DA62-D7534653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7C58-89D0-C437-2129-7D6499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9421-0615-6336-3DD0-C8993AD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15-9B6A-0A18-377F-92AD17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8444-1398-B1C7-4732-3E8190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7-6A98-1027-4C22-6C9CF85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6F2-1821-BC16-F5CE-A36912F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0025-DE0A-EF3A-7428-A75F7E1F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00F8-5D34-29F2-EF6B-A8CDFBB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34D5-BDF4-D60A-55B3-30B6C13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A43-B407-DDC7-3650-8CC1A3A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F348-A8D2-C797-1130-041BE59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DD2-0CC1-D83D-0190-BCFF716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7AE-4CE7-52E6-34B9-4E117785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8DCC-CEF5-3167-2779-2CD88E06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BB5B-5A2F-2C14-7865-6C983FD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574-8334-2593-F555-923A45E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0A85-DC0F-F281-276A-B2F55815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AC61-91D6-9B6A-3E13-AE22A347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A307-15AC-9845-6908-435901F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3A29-864D-683D-D910-D15BC2E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EE5D-4475-7B50-7744-FD15117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EE7F-31D9-2E1F-F7C4-28B0916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BBB8-B616-42C0-A5C3-B66428D2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8FE-0556-441B-D005-1DA3B23D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FB30-BF8E-4159-9474-28F79278F4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7F7-3F28-C67C-7A16-ABC2CD4A8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9A-1FDC-DD52-C48A-60E2132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7A3D-CE3C-004F-DD15-4EB733A6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021" y="2678516"/>
            <a:ext cx="8413402" cy="2853210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Диагностические кривые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89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37FAA-2478-F813-D7F8-C2898758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D98D8A-9F9A-B61E-F0C0-3291669EB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F1A28E9-7AE7-E586-1480-BC6A9726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79723-E1C1-94A9-5B01-499963A6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016BE4-CE50-5CE8-9334-D52DAF62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Горизонтальная линия служит базовой для оценки эффективности модели классификации.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Модели, которые достигают значений </a:t>
            </a:r>
            <a:r>
              <a:rPr lang="en-US" sz="2400" dirty="0"/>
              <a:t>Precision</a:t>
            </a:r>
            <a:r>
              <a:rPr lang="ru-RU" sz="2400" dirty="0"/>
              <a:t> выше базовой линии, считаются лучше случайного угадывания.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И наоборот, модели, которые опускаются ниже базовой линии, указывают на то, что их точность хуже, чем та, которая была бы достигнута при случайном угадывании.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61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836A0-E497-3173-61CB-9A265190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E490426-4A93-C255-D084-D182E91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BB2C96-4B4E-EDFB-D75A-7DAABEA04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6829-7642-CA9B-BDE5-4E15F6B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E8764-A4F8-26B9-5E53-48ED49A5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b="1" dirty="0"/>
              <a:t>Вычисление PR AUC: </a:t>
            </a:r>
            <a:endParaRPr lang="en-US" sz="2400" b="1" dirty="0"/>
          </a:p>
          <a:p>
            <a:r>
              <a:rPr lang="ru-RU" sz="2400" dirty="0"/>
              <a:t>После построения кривой </a:t>
            </a:r>
            <a:r>
              <a:rPr lang="en-US" sz="2400" dirty="0"/>
              <a:t>PR</a:t>
            </a:r>
            <a:r>
              <a:rPr lang="ru-RU" sz="2400" dirty="0"/>
              <a:t> вычисляется площадь под ней. Это делается путем интегрирования значения точности по всем значениям полноты.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Более высокое значение PR AUC указывает на более хорошее качество модели классификации. Это означает, что модель демонстрирует высокую точность (</a:t>
            </a:r>
            <a:r>
              <a:rPr lang="ru-RU" sz="2400" dirty="0" err="1"/>
              <a:t>precision</a:t>
            </a:r>
            <a:r>
              <a:rPr lang="ru-RU" sz="2400" dirty="0"/>
              <a:t>) и высокую полноту (</a:t>
            </a:r>
            <a:r>
              <a:rPr lang="ru-RU" sz="2400" dirty="0" err="1"/>
              <a:t>recall</a:t>
            </a:r>
            <a:r>
              <a:rPr lang="ru-RU" sz="2400" dirty="0"/>
              <a:t>) при различных порогах классификации. Такая модель способна эффективно выделять положительные примеры из общего набора данных и минимизировать количество ложноположительных и ложноотрицательных результатов.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16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50ACD-B0CF-F07A-2DEA-A457A2AA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4C011E39-22DA-7E0E-74E9-3241B2B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09CF1A-1507-A252-6B2E-8538FF62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07D2-288E-5E5D-0AC6-EE2AE2DE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3E705-4FE9-3B00-76D1-B5D08D94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b="1" dirty="0"/>
              <a:t>Как можно выбрать оптимальный порог?</a:t>
            </a:r>
          </a:p>
          <a:p>
            <a:r>
              <a:rPr lang="ru-RU" sz="2400" dirty="0"/>
              <a:t>Максимизация F1-меры: F1-мера является гармоническим средним между точностью и полнотой. </a:t>
            </a:r>
          </a:p>
          <a:p>
            <a:r>
              <a:rPr lang="ru-RU" sz="2400" dirty="0"/>
              <a:t>Максимизация F1-меры приведет к выбору порога, который достигает наибольшего значения F1-меры на кривой PR.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5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29BB8-06E5-1B74-F629-5A039D6ED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72819326-5E45-6124-90E6-33DAFBF45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0278688-F112-CB48-5B2A-F2B210CB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0D14-785C-3E6A-573A-0AF4248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FB308E-F9CF-524F-9F9B-8E5F0310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Метрика ROC AUC (</a:t>
            </a:r>
            <a:r>
              <a:rPr lang="ru-RU" sz="2400" dirty="0" err="1"/>
              <a:t>Receiver</a:t>
            </a:r>
            <a:r>
              <a:rPr lang="ru-RU" sz="2400" dirty="0"/>
              <a:t> </a:t>
            </a:r>
            <a:r>
              <a:rPr lang="ru-RU" sz="2400" dirty="0" err="1"/>
              <a:t>Operating</a:t>
            </a:r>
            <a:r>
              <a:rPr lang="ru-RU" sz="2400" dirty="0"/>
              <a:t> </a:t>
            </a:r>
            <a:r>
              <a:rPr lang="ru-RU" sz="2400" dirty="0" err="1"/>
              <a:t>Characteristic</a:t>
            </a:r>
            <a:r>
              <a:rPr lang="ru-RU" sz="2400" dirty="0"/>
              <a:t> Area </a:t>
            </a:r>
            <a:r>
              <a:rPr lang="ru-RU" sz="2400" dirty="0" err="1"/>
              <a:t>Under</a:t>
            </a:r>
            <a:r>
              <a:rPr lang="ru-RU" sz="2400" dirty="0"/>
              <a:t> </a:t>
            </a:r>
            <a:r>
              <a:rPr lang="ru-RU" sz="2400" dirty="0" err="1"/>
              <a:t>Curve</a:t>
            </a:r>
            <a:r>
              <a:rPr lang="ru-RU" sz="2400" dirty="0"/>
              <a:t>) является популярной метрикой оценки качества бинарных классификационных моделей. 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ROC Кривая: </a:t>
            </a:r>
            <a:endParaRPr lang="en-US" sz="2400" b="1" dirty="0"/>
          </a:p>
          <a:p>
            <a:r>
              <a:rPr lang="ru-RU" sz="2400" dirty="0"/>
              <a:t>ROC кривая представляет собой график, который показывает отношение между долей истинно положительных результатов (True </a:t>
            </a:r>
            <a:r>
              <a:rPr lang="ru-RU" sz="2400" dirty="0" err="1"/>
              <a:t>Positive</a:t>
            </a:r>
            <a:r>
              <a:rPr lang="ru-RU" sz="2400" dirty="0"/>
              <a:t> Rate, TPR) и долей ложно положительных результатов (</a:t>
            </a:r>
            <a:r>
              <a:rPr lang="ru-RU" sz="2400" dirty="0" err="1"/>
              <a:t>False</a:t>
            </a:r>
            <a:r>
              <a:rPr lang="ru-RU" sz="2400" dirty="0"/>
              <a:t> </a:t>
            </a:r>
            <a:r>
              <a:rPr lang="ru-RU" sz="2400" dirty="0" err="1"/>
              <a:t>Positive</a:t>
            </a:r>
            <a:r>
              <a:rPr lang="ru-RU" sz="2400" dirty="0"/>
              <a:t> Rate, FPR) для различных значений порога классификации.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41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749A0-80D3-C5D3-8E9F-1C0245B2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1B16091C-7143-0004-3985-0E846E9E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AE79FCB-0FDC-FCBC-6010-D3DE2EA25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49A1-5BCF-A887-46AF-42DAD86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71DF9-C399-F241-DB1C-B15BC516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TPR (True </a:t>
            </a:r>
            <a:r>
              <a:rPr lang="ru-RU" sz="2400" dirty="0" err="1"/>
              <a:t>Positive</a:t>
            </a:r>
            <a:r>
              <a:rPr lang="ru-RU" sz="2400" dirty="0"/>
              <a:t> Rate) определяется как отношение количества верно классифицированных положительных примеров к общему количеству положительных примеров: TPR = TP / (TP + FN).</a:t>
            </a:r>
            <a:endParaRPr lang="en-US" sz="2400" dirty="0"/>
          </a:p>
          <a:p>
            <a:endParaRPr lang="ru-RU" sz="2400" dirty="0"/>
          </a:p>
          <a:p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BF7E11-4075-7F29-2E49-E7950594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34472"/>
              </p:ext>
            </p:extLst>
          </p:nvPr>
        </p:nvGraphicFramePr>
        <p:xfrm>
          <a:off x="2699947" y="3966349"/>
          <a:ext cx="7961085" cy="185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695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577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Истинно положительные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Ложно отрицательные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Ложно положительные</a:t>
                      </a:r>
                      <a:r>
                        <a:rPr lang="en-US" dirty="0"/>
                        <a:t>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отрицательные</a:t>
                      </a:r>
                      <a:r>
                        <a:rPr lang="en-US" dirty="0"/>
                        <a:t>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E82D1D-E974-57FF-4102-E59786830E9D}"/>
              </a:ext>
            </a:extLst>
          </p:cNvPr>
          <p:cNvSpPr txBox="1"/>
          <p:nvPr/>
        </p:nvSpPr>
        <p:spPr>
          <a:xfrm>
            <a:off x="838198" y="4969665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 класс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165E-9EFF-61BB-FD13-89F24524F39C}"/>
              </a:ext>
            </a:extLst>
          </p:cNvPr>
          <p:cNvSpPr txBox="1"/>
          <p:nvPr/>
        </p:nvSpPr>
        <p:spPr>
          <a:xfrm>
            <a:off x="6843774" y="3496355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Предсказанный класс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BEA92-E1DB-8F41-87E4-5D2D36BE3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1B01F658-CC48-9D3F-FA46-B25DFB64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8DC63DA-12D8-8F86-D6BE-19C01CF8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9EB54-8524-6B11-91AF-C8EB0164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6BCCF-DDB4-D308-AA6F-56D4966D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9991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FPR (</a:t>
            </a:r>
            <a:r>
              <a:rPr lang="ru-RU" sz="2400" dirty="0" err="1"/>
              <a:t>False</a:t>
            </a:r>
            <a:r>
              <a:rPr lang="ru-RU" sz="2400" dirty="0"/>
              <a:t> </a:t>
            </a:r>
            <a:r>
              <a:rPr lang="ru-RU" sz="2400" dirty="0" err="1"/>
              <a:t>Positive</a:t>
            </a:r>
            <a:r>
              <a:rPr lang="ru-RU" sz="2400" dirty="0"/>
              <a:t> Rate) определяется как отношение количества ложно классифицированных положительных примеров к общему количеству отрицательных примеров: FPR = FP / (FP + TN).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6977E8-4FF9-805E-CA6C-71F3084DF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26048"/>
              </p:ext>
            </p:extLst>
          </p:nvPr>
        </p:nvGraphicFramePr>
        <p:xfrm>
          <a:off x="2628994" y="3732287"/>
          <a:ext cx="7961085" cy="185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695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577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положительные</a:t>
                      </a:r>
                      <a:r>
                        <a:rPr lang="en-US" dirty="0"/>
                        <a:t>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Ложно отрицательные</a:t>
                      </a:r>
                      <a:r>
                        <a:rPr lang="en-US" dirty="0"/>
                        <a:t>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Ложно положительные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Истинно отрицательные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271438-A13A-AAFB-F283-8A7308D3C7EF}"/>
              </a:ext>
            </a:extLst>
          </p:cNvPr>
          <p:cNvSpPr txBox="1"/>
          <p:nvPr/>
        </p:nvSpPr>
        <p:spPr>
          <a:xfrm>
            <a:off x="767245" y="4735603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 класс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CA022-2165-AD92-8D92-835944404DDE}"/>
              </a:ext>
            </a:extLst>
          </p:cNvPr>
          <p:cNvSpPr txBox="1"/>
          <p:nvPr/>
        </p:nvSpPr>
        <p:spPr>
          <a:xfrm>
            <a:off x="6772821" y="3262293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Предсказанный класс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4D1284-03C3-599B-E56C-CA4BB223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10D47079-A5A2-A795-3737-A1DB920E7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8920C28-180D-D86E-0098-D76E340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9FA6-0609-124A-3340-D354412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D4A35-14C8-31E0-2FDD-46525840B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47"/>
          <a:stretch/>
        </p:blipFill>
        <p:spPr>
          <a:xfrm>
            <a:off x="1152885" y="2728692"/>
            <a:ext cx="9886229" cy="9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A033D-F243-6C20-4047-296B7C3D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085BDC4-7BEC-0ABC-9A64-30F65E1A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D776800-5D07-A10A-69D7-B96BA3BF5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FF98-5DFC-C00E-7AA0-A0A8134B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FB0DC-7E21-3567-34C5-6BE6838C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1047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Базовая линия для ROC кривой представляет собой диагональную линию, проходящую через точки (0,0) и (1,1) на графике ROC.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Базовая линия представляет собой случайное угадывание и является эталоном для сравнения производительности модели. Все точки, находящиеся выше базовой линии, указывают на лучшую производительность модели, чем простое случайное угадывание. Точки ниже базовой линии указывают на менее эффективную модель.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53228A-3C5B-550A-8368-2B057E6A89BE}"/>
              </a:ext>
            </a:extLst>
          </p:cNvPr>
          <p:cNvGrpSpPr/>
          <p:nvPr/>
        </p:nvGrpSpPr>
        <p:grpSpPr>
          <a:xfrm>
            <a:off x="6675664" y="2196192"/>
            <a:ext cx="4787715" cy="3476841"/>
            <a:chOff x="2237654" y="1152525"/>
            <a:chExt cx="7182571" cy="49222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AA04B4-4654-B2EF-3D18-C6761361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152525"/>
              <a:ext cx="6648450" cy="455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C4873-0860-B66F-7028-34555198F70E}"/>
                </a:ext>
              </a:extLst>
            </p:cNvPr>
            <p:cNvSpPr txBox="1"/>
            <p:nvPr/>
          </p:nvSpPr>
          <p:spPr>
            <a:xfrm>
              <a:off x="5938155" y="570547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113833-D4ED-6CA9-4B36-147C81A51516}"/>
                </a:ext>
              </a:extLst>
            </p:cNvPr>
            <p:cNvSpPr txBox="1"/>
            <p:nvPr/>
          </p:nvSpPr>
          <p:spPr>
            <a:xfrm>
              <a:off x="2237654" y="305966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74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D131C-F786-B476-F541-55E4EB67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7021526-3608-8B8E-3E29-D71FA7346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E05E549-466F-54E4-6BC9-590E03D6B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0CC95-9B51-9F0B-CB16-AA681E02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16E60C-B78D-4C90-A187-E7BFB058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1047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ROC AUC: ROC AUC представляет собой площадь под ROC кривой и измеряет обобщенную производительность модели по всем возможным значениям порога классификации.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ROC AUC находится в диапазоне от 0 до 1, где значение 1 указывает на идеальную модель (которая делает все истинно положительные и никакие ложно положительные прогнозы), а значение 0.5 указывает на случайное угадывание (модель, которая ничего не предсказывает лучше случайного гадания).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CF54B6-B809-B636-2EF6-65EB43C0104E}"/>
              </a:ext>
            </a:extLst>
          </p:cNvPr>
          <p:cNvGrpSpPr/>
          <p:nvPr/>
        </p:nvGrpSpPr>
        <p:grpSpPr>
          <a:xfrm>
            <a:off x="6675664" y="2196192"/>
            <a:ext cx="4787715" cy="3476841"/>
            <a:chOff x="2237654" y="1152525"/>
            <a:chExt cx="7182571" cy="49222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53D026-24D5-B520-9CE5-A97009B2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152525"/>
              <a:ext cx="6648450" cy="455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3A7FF3-CE4A-7993-70AA-FEEFF779727B}"/>
                </a:ext>
              </a:extLst>
            </p:cNvPr>
            <p:cNvSpPr txBox="1"/>
            <p:nvPr/>
          </p:nvSpPr>
          <p:spPr>
            <a:xfrm>
              <a:off x="5938155" y="570547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2859B0-754C-F59B-C397-67F348664450}"/>
                </a:ext>
              </a:extLst>
            </p:cNvPr>
            <p:cNvSpPr txBox="1"/>
            <p:nvPr/>
          </p:nvSpPr>
          <p:spPr>
            <a:xfrm>
              <a:off x="2237654" y="305966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95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50ED0-F744-6B04-B02C-F145245E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4C25750C-BC34-08A7-DC8F-F668D0A48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04EEA45-BDE1-3942-AF09-E6CB751F0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03F-B8C3-70B7-0133-BD885E3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ROC-AUC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BE5A7-161E-243C-B261-CFB67BA0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95448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Чем выше значение ROC AUC, тем лучше производительность модели. Высокое значение ROC AUC указывает на то, что модель хорошо разделяет классы и имеет хороший баланс между TPR и FPR при различных значениях порога классификации.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Напротив, низкое значение ROC AUC может указывать на недостаточную способность модели разделять классы или даже на перевес в сторону ложно положительных или ложно отрицательных прогнозов.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9DE088-C15B-5896-CB5F-96DF0408F93F}"/>
              </a:ext>
            </a:extLst>
          </p:cNvPr>
          <p:cNvGrpSpPr/>
          <p:nvPr/>
        </p:nvGrpSpPr>
        <p:grpSpPr>
          <a:xfrm>
            <a:off x="6675664" y="2196192"/>
            <a:ext cx="4787715" cy="3476841"/>
            <a:chOff x="2237654" y="1152525"/>
            <a:chExt cx="7182571" cy="49222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6ADFEB-C8DC-425F-B2D4-4CCB9FC2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152525"/>
              <a:ext cx="6648450" cy="455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5C3A8A-648E-D3A3-F1F7-4D47A76A6D5C}"/>
                </a:ext>
              </a:extLst>
            </p:cNvPr>
            <p:cNvSpPr txBox="1"/>
            <p:nvPr/>
          </p:nvSpPr>
          <p:spPr>
            <a:xfrm>
              <a:off x="5938155" y="570547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98B710-0F09-9D43-99D4-B97812CC424D}"/>
                </a:ext>
              </a:extLst>
            </p:cNvPr>
            <p:cNvSpPr txBox="1"/>
            <p:nvPr/>
          </p:nvSpPr>
          <p:spPr>
            <a:xfrm>
              <a:off x="2237654" y="305966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9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Recall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A854DF-8EDC-EAFF-5DBF-304AF49B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55761"/>
              </p:ext>
            </p:extLst>
          </p:nvPr>
        </p:nvGraphicFramePr>
        <p:xfrm>
          <a:off x="2652486" y="2736244"/>
          <a:ext cx="7961085" cy="185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695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577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класс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положительные</a:t>
                      </a:r>
                      <a:r>
                        <a:rPr lang="en-US" dirty="0"/>
                        <a:t>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Ложно отрицательные</a:t>
                      </a:r>
                      <a:r>
                        <a:rPr lang="en-US" dirty="0"/>
                        <a:t>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класс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Ложно положительные</a:t>
                      </a:r>
                      <a:r>
                        <a:rPr lang="en-US" dirty="0"/>
                        <a:t>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отрицательные</a:t>
                      </a:r>
                      <a:r>
                        <a:rPr lang="en-US" dirty="0"/>
                        <a:t>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FA4F4C-235A-EC17-3244-BBE1D2761CD2}"/>
              </a:ext>
            </a:extLst>
          </p:cNvPr>
          <p:cNvSpPr txBox="1"/>
          <p:nvPr/>
        </p:nvSpPr>
        <p:spPr>
          <a:xfrm>
            <a:off x="790737" y="3739560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 класс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C61E7-08B0-63FE-F4A6-FEDB91416669}"/>
              </a:ext>
            </a:extLst>
          </p:cNvPr>
          <p:cNvSpPr txBox="1"/>
          <p:nvPr/>
        </p:nvSpPr>
        <p:spPr>
          <a:xfrm>
            <a:off x="6796313" y="2266250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Предсказанный класс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3F92C-5091-A77E-3764-04AFACAB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E28D63C-D348-E5F8-C6E9-86F6F5D67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142ECE6-3400-14A2-C843-5A01C7EDA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AE37-0CF9-B40F-E8E4-387169DB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69BFEB-2516-BD50-60D4-7EACB5309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10495"/>
              </p:ext>
            </p:extLst>
          </p:nvPr>
        </p:nvGraphicFramePr>
        <p:xfrm>
          <a:off x="2652486" y="2736244"/>
          <a:ext cx="796108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695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577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СПАМ 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ru-RU" dirty="0"/>
                        <a:t>положительный класс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СПАМ (отрицательный класс)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СПАМ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ru-RU" dirty="0"/>
                        <a:t>положительный класс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Истинно положительные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TP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Ложно отрицательные</a:t>
                      </a:r>
                      <a:r>
                        <a:rPr lang="en-US" dirty="0"/>
                        <a:t>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СПАМ (отрицательный класс)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Ложно положительные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отрицательные</a:t>
                      </a:r>
                      <a:r>
                        <a:rPr lang="en-US" dirty="0"/>
                        <a:t>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E04832-FB1B-2F46-FD49-479A8775BABA}"/>
              </a:ext>
            </a:extLst>
          </p:cNvPr>
          <p:cNvSpPr txBox="1"/>
          <p:nvPr/>
        </p:nvSpPr>
        <p:spPr>
          <a:xfrm>
            <a:off x="789782" y="3806400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 класс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A3030-FDE8-0DD2-CF4A-50E64B6F1122}"/>
              </a:ext>
            </a:extLst>
          </p:cNvPr>
          <p:cNvSpPr txBox="1"/>
          <p:nvPr/>
        </p:nvSpPr>
        <p:spPr>
          <a:xfrm>
            <a:off x="6796313" y="2266250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Предсказанный класс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AB92-5666-31A0-6B18-9640B83CD46A}"/>
              </a:ext>
            </a:extLst>
          </p:cNvPr>
          <p:cNvSpPr txBox="1"/>
          <p:nvPr/>
        </p:nvSpPr>
        <p:spPr>
          <a:xfrm>
            <a:off x="614364" y="5201946"/>
            <a:ext cx="10644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Метрика Precision измеряет долю правильно предсказанных положительных классов относительно всех объектов, которые модель предсказала как положительные.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FE432-AD55-6FB2-92FD-42797AE1FF6B}"/>
                  </a:ext>
                </a:extLst>
              </p:cNvPr>
              <p:cNvSpPr txBox="1"/>
              <p:nvPr/>
            </p:nvSpPr>
            <p:spPr>
              <a:xfrm>
                <a:off x="1409603" y="2266250"/>
                <a:ext cx="2376805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FE432-AD55-6FB2-92FD-42797AE1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03" y="2266250"/>
                <a:ext cx="2376805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773D3-705B-997E-1719-EA9F06DE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5260E55-E9AB-E2D5-0A4E-B61A38B6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2A12D3-3EA7-80A2-487B-FA98057CE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54DC7-44FD-C6A4-E91A-2A229F1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A7B8B-EEB8-879F-D8E7-48716314B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91042"/>
              </p:ext>
            </p:extLst>
          </p:nvPr>
        </p:nvGraphicFramePr>
        <p:xfrm>
          <a:off x="2652486" y="2736244"/>
          <a:ext cx="796108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695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653695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577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МОШЕННИЧЕСТВО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ru-RU" dirty="0"/>
                        <a:t>положительный класс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МОШЕННИЧЕСТВО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 (отрицательный класс)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МОШЕННИЧЕСТВО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ru-RU" dirty="0"/>
                        <a:t>положительный класс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Истинно положительные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TP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Ложно отрицательные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МОШЕННИЧЕСТВО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 (отрицательный класс)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Ложно положительные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отрицательные</a:t>
                      </a:r>
                      <a:r>
                        <a:rPr lang="en-US" dirty="0"/>
                        <a:t>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D5ECD8-1DB7-76F7-B3B2-677EB0381B32}"/>
              </a:ext>
            </a:extLst>
          </p:cNvPr>
          <p:cNvSpPr txBox="1"/>
          <p:nvPr/>
        </p:nvSpPr>
        <p:spPr>
          <a:xfrm>
            <a:off x="789782" y="3806400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 класс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90C6C-FF6A-AD2A-4352-4FA5D509FD2F}"/>
              </a:ext>
            </a:extLst>
          </p:cNvPr>
          <p:cNvSpPr txBox="1"/>
          <p:nvPr/>
        </p:nvSpPr>
        <p:spPr>
          <a:xfrm>
            <a:off x="6796313" y="2266250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Предсказанный класс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32004-66C0-7927-D1F8-14755704A789}"/>
              </a:ext>
            </a:extLst>
          </p:cNvPr>
          <p:cNvSpPr txBox="1"/>
          <p:nvPr/>
        </p:nvSpPr>
        <p:spPr>
          <a:xfrm>
            <a:off x="614364" y="5201946"/>
            <a:ext cx="10644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Метрика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Recall</a:t>
            </a:r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измеряет долю правильно предсказанных положительных классов относительно всех истинных положительных классов.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384D0-66CD-2AD8-BF37-09B873282920}"/>
                  </a:ext>
                </a:extLst>
              </p:cNvPr>
              <p:cNvSpPr txBox="1"/>
              <p:nvPr/>
            </p:nvSpPr>
            <p:spPr>
              <a:xfrm>
                <a:off x="1409603" y="2266250"/>
                <a:ext cx="206274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384D0-66CD-2AD8-BF37-09B87328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03" y="2266250"/>
                <a:ext cx="2062744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B367F-4396-5D70-F142-73219D80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2971F09-FB5C-75BD-3140-466FB3CE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713F7A3-3200-460F-0CE7-295BB0B5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574DB-B769-C64A-BCD9-14EBB70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Как модель предсказывает классы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C3D098-1E4B-067A-61D0-CDDD0EB5A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4280809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Логистическая регрессия</a:t>
                </a:r>
              </a:p>
              <a:p>
                <a:endParaRPr lang="en-US" dirty="0"/>
              </a:p>
              <a:p>
                <a:r>
                  <a:rPr lang="ru-RU" dirty="0"/>
                  <a:t>Сигмоидальная функция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𝐗𝐛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C3D098-1E4B-067A-61D0-CDDD0EB5A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4280809" cy="4351338"/>
              </a:xfrm>
              <a:blipFill>
                <a:blip r:embed="rId2"/>
                <a:stretch>
                  <a:fillRect l="-2418" t="-2241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70ECD22-3BCD-B9B0-E27C-E5A01D4E5678}"/>
              </a:ext>
            </a:extLst>
          </p:cNvPr>
          <p:cNvGrpSpPr/>
          <p:nvPr/>
        </p:nvGrpSpPr>
        <p:grpSpPr>
          <a:xfrm>
            <a:off x="5957205" y="2392930"/>
            <a:ext cx="5790050" cy="2857500"/>
            <a:chOff x="6442218" y="2702039"/>
            <a:chExt cx="5790050" cy="2857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F9883D-8CE2-FA45-B8D0-4570B867934D}"/>
                </a:ext>
              </a:extLst>
            </p:cNvPr>
            <p:cNvGrpSpPr/>
            <p:nvPr/>
          </p:nvGrpSpPr>
          <p:grpSpPr>
            <a:xfrm>
              <a:off x="6442218" y="2702039"/>
              <a:ext cx="4762500" cy="2857500"/>
              <a:chOff x="6442218" y="2702039"/>
              <a:chExt cx="4762500" cy="28575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805B031-EA32-91C3-9DC1-122FFDBAD156}"/>
                  </a:ext>
                </a:extLst>
              </p:cNvPr>
              <p:cNvGrpSpPr/>
              <p:nvPr/>
            </p:nvGrpSpPr>
            <p:grpSpPr>
              <a:xfrm>
                <a:off x="6442218" y="2702039"/>
                <a:ext cx="4762500" cy="2857500"/>
                <a:chOff x="6442218" y="2702039"/>
                <a:chExt cx="4762500" cy="28575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4D22C7B-0744-2536-6710-49B6CE018BD8}"/>
                    </a:ext>
                  </a:extLst>
                </p:cNvPr>
                <p:cNvGrpSpPr/>
                <p:nvPr/>
              </p:nvGrpSpPr>
              <p:grpSpPr>
                <a:xfrm>
                  <a:off x="6442218" y="2702039"/>
                  <a:ext cx="4762500" cy="2857500"/>
                  <a:chOff x="6442218" y="2702039"/>
                  <a:chExt cx="4762500" cy="2857500"/>
                </a:xfrm>
              </p:grpSpPr>
              <p:pic>
                <p:nvPicPr>
                  <p:cNvPr id="11" name="Picture 4" descr="Logistic Regression in Machine Learning - Javatpoint">
                    <a:extLst>
                      <a:ext uri="{FF2B5EF4-FFF2-40B4-BE49-F238E27FC236}">
                        <a16:creationId xmlns:a16="http://schemas.microsoft.com/office/drawing/2014/main" id="{CFA9487A-5EC3-C246-5B10-1904A9798A2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2218" y="2702039"/>
                    <a:ext cx="4762500" cy="2857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27F5445-445A-9F86-E4A8-9446BD6B7F19}"/>
                      </a:ext>
                    </a:extLst>
                  </p:cNvPr>
                  <p:cNvSpPr txBox="1"/>
                  <p:nvPr/>
                </p:nvSpPr>
                <p:spPr>
                  <a:xfrm>
                    <a:off x="8823468" y="4539343"/>
                    <a:ext cx="221470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dirty="0"/>
                      <a:t>Пороговое значение</a:t>
                    </a:r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0D58C5D-63E9-FC88-C7D3-240DCA654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218" y="3751087"/>
                      <a:ext cx="988604" cy="3767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=0.8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3A866AC-8443-0941-BACB-6AFE526BE6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218" y="3751087"/>
                      <a:ext cx="988604" cy="37677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6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6AE41FC-847C-7C47-BFDF-398D4A86D2A0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230" y="4936440"/>
                    <a:ext cx="988604" cy="3767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=0.3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05C86EE-6E43-F5BB-CD24-FCD7D3174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230" y="4936440"/>
                    <a:ext cx="988604" cy="376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DE0034-1EF7-593E-1DB0-DD01643A1722}"/>
                </a:ext>
              </a:extLst>
            </p:cNvPr>
            <p:cNvSpPr txBox="1"/>
            <p:nvPr/>
          </p:nvSpPr>
          <p:spPr>
            <a:xfrm>
              <a:off x="9620847" y="3381755"/>
              <a:ext cx="26114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/>
                <a:t>Сигмоидальная функция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75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212FB-B125-D259-0A76-B6C8FF43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B7412A2-6B40-7F37-9608-5334514A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A25695D-7C95-0564-07FE-CB218CD4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D04C-940B-D5A8-FF36-097950D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0B382-019F-53E8-9D8F-0BC4115D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en-US" dirty="0"/>
              <a:t>PR-AUC: Precision Recall – Area Under Curve (</a:t>
            </a:r>
            <a:r>
              <a:rPr lang="ru-RU" dirty="0"/>
              <a:t>площадь под кривой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b="1" dirty="0"/>
              <a:t>Построение кривой точности-полноты (PR </a:t>
            </a:r>
            <a:r>
              <a:rPr lang="ru-RU" b="1" dirty="0" err="1"/>
              <a:t>Curve</a:t>
            </a:r>
            <a:r>
              <a:rPr lang="ru-RU" b="1" dirty="0"/>
              <a:t>): </a:t>
            </a:r>
            <a:endParaRPr lang="en-US" b="1" dirty="0"/>
          </a:p>
          <a:p>
            <a:r>
              <a:rPr lang="ru-RU" dirty="0"/>
              <a:t>Для каждого порога классификации модель выдает предсказания вероятности принадлежности к положительному классу. </a:t>
            </a:r>
            <a:endParaRPr lang="en-US" dirty="0"/>
          </a:p>
          <a:p>
            <a:r>
              <a:rPr lang="ru-RU" dirty="0"/>
              <a:t>Затем рассчитываются </a:t>
            </a:r>
            <a:r>
              <a:rPr lang="en-US" dirty="0"/>
              <a:t>Precision</a:t>
            </a:r>
            <a:r>
              <a:rPr lang="ru-RU" dirty="0"/>
              <a:t> и </a:t>
            </a:r>
            <a:r>
              <a:rPr lang="en-US" dirty="0"/>
              <a:t>Recall</a:t>
            </a:r>
            <a:r>
              <a:rPr lang="ru-RU" dirty="0"/>
              <a:t> для каждого порога.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FC9B3-2522-2247-FECC-FF0139F3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D732C2D5-DBA4-7000-A494-8956F8F93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A4C02D3-9622-5595-1884-A9802EA63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B790-97C9-33C3-294A-4B4FDAE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1D41C-530A-662B-61DD-121E9DD4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672443"/>
            <a:ext cx="10677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E6C89-3104-B2E6-2548-E11D865EE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344F348-4E30-6C1B-9F5D-4E1D3CBCE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D854C9C-7007-823A-E878-F645B5028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8B859-52F7-5164-9389-3D156B42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49D88-5FCA-5C3B-5E43-45FFDADC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60780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Горизонтальная линия на рисунке представляет </a:t>
            </a:r>
            <a:r>
              <a:rPr lang="en-US" sz="2400" dirty="0"/>
              <a:t>Precision</a:t>
            </a:r>
            <a:r>
              <a:rPr lang="ru-RU" sz="2400" dirty="0"/>
              <a:t>, которой модель достигла бы при случайном угадывании, то есть </a:t>
            </a:r>
            <a:r>
              <a:rPr lang="en-US" sz="2400" dirty="0"/>
              <a:t>Precision</a:t>
            </a:r>
            <a:r>
              <a:rPr lang="ru-RU" sz="2400" dirty="0"/>
              <a:t> модели без навыков, которая дает равную вероятность для каждого объекта.</a:t>
            </a:r>
            <a:endParaRPr lang="en-US" sz="2400" dirty="0"/>
          </a:p>
          <a:p>
            <a:r>
              <a:rPr lang="ru-RU" sz="2400" dirty="0"/>
              <a:t>Положительный класс: 5, Отрицательный класс: 5, Порог = 0.</a:t>
            </a:r>
            <a:r>
              <a:rPr lang="en-US" sz="2400" dirty="0"/>
              <a:t>1</a:t>
            </a:r>
            <a:r>
              <a:rPr lang="ru-RU" sz="2400" dirty="0"/>
              <a:t>, Вероятность = 0.</a:t>
            </a:r>
            <a:r>
              <a:rPr lang="en-US" sz="2400" dirty="0"/>
              <a:t>5</a:t>
            </a:r>
          </a:p>
          <a:p>
            <a:r>
              <a:rPr lang="en-US" sz="2400" dirty="0"/>
              <a:t>Precision = TP / (TP + FP) = 0.5</a:t>
            </a:r>
          </a:p>
          <a:p>
            <a:r>
              <a:rPr lang="en-US" sz="2400" dirty="0"/>
              <a:t>Recall = TP / (TP + FN) = 1</a:t>
            </a:r>
          </a:p>
          <a:p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67CF31-8E48-A1E3-C69B-C4DC202D8214}"/>
              </a:ext>
            </a:extLst>
          </p:cNvPr>
          <p:cNvGrpSpPr/>
          <p:nvPr/>
        </p:nvGrpSpPr>
        <p:grpSpPr>
          <a:xfrm>
            <a:off x="7307036" y="2146576"/>
            <a:ext cx="4645479" cy="3592917"/>
            <a:chOff x="2350716" y="1969358"/>
            <a:chExt cx="6969495" cy="48746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CF791C-15E1-80A0-173C-B9DFFA71B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6" y="1969358"/>
              <a:ext cx="6448425" cy="4505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930678-182A-808D-B4C4-79687AC02D20}"/>
                </a:ext>
              </a:extLst>
            </p:cNvPr>
            <p:cNvSpPr txBox="1"/>
            <p:nvPr/>
          </p:nvSpPr>
          <p:spPr>
            <a:xfrm>
              <a:off x="5652654" y="6474683"/>
              <a:ext cx="733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Recall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526B28-5A42-237C-9E32-338629EA9EAE}"/>
                </a:ext>
              </a:extLst>
            </p:cNvPr>
            <p:cNvSpPr txBox="1"/>
            <p:nvPr/>
          </p:nvSpPr>
          <p:spPr>
            <a:xfrm>
              <a:off x="2350716" y="3646959"/>
              <a:ext cx="461665" cy="94051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Precision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8E250B-B07C-BCBF-DF8D-04BFF8254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26900"/>
              </p:ext>
            </p:extLst>
          </p:nvPr>
        </p:nvGraphicFramePr>
        <p:xfrm>
          <a:off x="838198" y="5241772"/>
          <a:ext cx="6009822" cy="1275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274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003274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003274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39672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Положительный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Отрицательный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43949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Положительный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 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43949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Отрицательный класс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5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7E1D9-1E78-5DAB-24E7-076D12C6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4CFD6B4F-C03E-2A30-1D3E-11BA7FF4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EFC91DB-E094-68DB-0D0E-CAFA07BF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18A65-0E85-886B-4E4F-85E38A3E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PR-AUC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54C76-B89B-F932-7991-AA2FC354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67108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Положительный класс: </a:t>
            </a:r>
            <a:r>
              <a:rPr lang="en-US" sz="2400" dirty="0"/>
              <a:t>5</a:t>
            </a:r>
            <a:r>
              <a:rPr lang="ru-RU" sz="2400" dirty="0"/>
              <a:t>, Отрицательный класс: </a:t>
            </a:r>
            <a:r>
              <a:rPr lang="en-US" sz="2400" dirty="0"/>
              <a:t>10</a:t>
            </a:r>
            <a:r>
              <a:rPr lang="ru-RU" sz="2400" dirty="0"/>
              <a:t>, Порог = 0.</a:t>
            </a:r>
            <a:r>
              <a:rPr lang="en-US" sz="2400" dirty="0"/>
              <a:t>1</a:t>
            </a:r>
            <a:r>
              <a:rPr lang="ru-RU" sz="2400" dirty="0"/>
              <a:t>, Вероятность = 0.</a:t>
            </a:r>
            <a:r>
              <a:rPr lang="en-US" sz="2400" dirty="0"/>
              <a:t>5</a:t>
            </a:r>
          </a:p>
          <a:p>
            <a:r>
              <a:rPr lang="en-US" sz="2400" dirty="0"/>
              <a:t>Precision = TP / (TP + FP) = 0.333</a:t>
            </a:r>
          </a:p>
          <a:p>
            <a:r>
              <a:rPr lang="en-US" sz="2400" dirty="0"/>
              <a:t>Recall = TP / (TP + FN) =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Precision </a:t>
            </a:r>
            <a:r>
              <a:rPr lang="ru-RU" sz="2400" dirty="0"/>
              <a:t>базовой линии вычисляется как отношение числа положительных примеров к общему числу примеров в наборе данных.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3E4B48-5860-2D0C-64A4-817A9DB49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4645"/>
              </p:ext>
            </p:extLst>
          </p:nvPr>
        </p:nvGraphicFramePr>
        <p:xfrm>
          <a:off x="2193470" y="3363439"/>
          <a:ext cx="6009822" cy="1275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274">
                  <a:extLst>
                    <a:ext uri="{9D8B030D-6E8A-4147-A177-3AD203B41FA5}">
                      <a16:colId xmlns:a16="http://schemas.microsoft.com/office/drawing/2014/main" val="3043192715"/>
                    </a:ext>
                  </a:extLst>
                </a:gridCol>
                <a:gridCol w="2003274">
                  <a:extLst>
                    <a:ext uri="{9D8B030D-6E8A-4147-A177-3AD203B41FA5}">
                      <a16:colId xmlns:a16="http://schemas.microsoft.com/office/drawing/2014/main" val="623678704"/>
                    </a:ext>
                  </a:extLst>
                </a:gridCol>
                <a:gridCol w="2003274">
                  <a:extLst>
                    <a:ext uri="{9D8B030D-6E8A-4147-A177-3AD203B41FA5}">
                      <a16:colId xmlns:a16="http://schemas.microsoft.com/office/drawing/2014/main" val="2820963127"/>
                    </a:ext>
                  </a:extLst>
                </a:gridCol>
              </a:tblGrid>
              <a:tr h="39672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Положительный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Отрицательный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2739"/>
                  </a:ext>
                </a:extLst>
              </a:tr>
              <a:tr h="43949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Положительный класс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 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3109555"/>
                  </a:ext>
                </a:extLst>
              </a:tr>
              <a:tr h="43949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Отрицательный класс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6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979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Roboto</vt:lpstr>
      <vt:lpstr>Office Theme</vt:lpstr>
      <vt:lpstr>Диагностические кривые</vt:lpstr>
      <vt:lpstr>Precision и Recall</vt:lpstr>
      <vt:lpstr>Precision</vt:lpstr>
      <vt:lpstr>Recall</vt:lpstr>
      <vt:lpstr>Как модель предсказывает классы</vt:lpstr>
      <vt:lpstr>PR-AUC</vt:lpstr>
      <vt:lpstr>PR-AUC</vt:lpstr>
      <vt:lpstr>PR-AUC</vt:lpstr>
      <vt:lpstr>PR-AUC</vt:lpstr>
      <vt:lpstr>PR-AUC</vt:lpstr>
      <vt:lpstr>PR-AUC</vt:lpstr>
      <vt:lpstr>PR-AUC</vt:lpstr>
      <vt:lpstr>ROC-AUC</vt:lpstr>
      <vt:lpstr>ROC-AUC</vt:lpstr>
      <vt:lpstr>ROC-AUC</vt:lpstr>
      <vt:lpstr>ROC-AUC</vt:lpstr>
      <vt:lpstr>ROC-AUC</vt:lpstr>
      <vt:lpstr>ROC-AUC</vt:lpstr>
      <vt:lpstr>ROC-AUC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39</cp:revision>
  <dcterms:created xsi:type="dcterms:W3CDTF">2023-09-06T10:49:28Z</dcterms:created>
  <dcterms:modified xsi:type="dcterms:W3CDTF">2024-03-04T19:21:20Z</dcterms:modified>
</cp:coreProperties>
</file>