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15" r:id="rId4"/>
    <p:sldId id="316" r:id="rId5"/>
    <p:sldId id="317" r:id="rId6"/>
    <p:sldId id="318" r:id="rId7"/>
    <p:sldId id="319" r:id="rId8"/>
    <p:sldId id="32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331F-638E-29B5-C914-47B9B5306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EF04E-540D-EF66-55CC-A958E30FC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2F50D-3DD4-D687-3964-8C2FC377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4FA29-6B7B-007C-95A6-9773199D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3A3B1-E4CD-10BC-2834-27B25DB2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0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358E-FDBF-2547-096F-6E7E053A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17C15-9A4F-495A-6AD9-5E1E2B902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AD4AE-C9E0-24CD-BB17-F978A710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42D1E-CDF4-67C2-5BFD-397EAA01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20F1-237B-7CBD-4FAC-1BF6DE68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9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5B5649-A643-265A-C2A2-DEB4CB8F9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8F04D-85A1-6696-9013-C408F9962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BE57B-675A-E009-823E-349EE90E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D6CA9-50E4-A268-CCAF-DB334DB2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15713-C357-BFA5-5B32-F97C7BC3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0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2203-0A49-C8C7-44D9-7392DB5C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F7C0-EAB0-CC8E-0295-3CDC615CD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1F40D-A588-231B-0018-1C9E65EC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6D4C-BB4E-7B5C-B1C1-474CD43B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48D49-7C37-4842-67A9-E266635D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4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3AA5-228C-6F30-9548-CD23ED03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4C0D5-2F0A-9C5F-09E7-2F2EE47AD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5A57C-1F53-F173-6261-FF6D490F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AEB2-BDB5-803C-B034-10CCD3D8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E7C29-A433-B0CE-CCCF-023925F7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FE44-4CC2-8796-C78F-8AF82EF7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463D-0E2D-35D1-CCD1-6205AFF1B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0E413-ECF8-06FA-8266-568C2F65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C44E6-B2CE-2614-050A-47E5FEB3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91123-53E1-5830-0B8B-3DEE865F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5690E-E392-1C13-E718-6F6B93B3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7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803D-3610-BB7C-E4AD-A3710CD2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EAB03-DFF5-58BE-B5CE-3788BD7E0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32F0C-20C3-1AA7-885F-194D94007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8C8C1-1850-2FF6-B360-D16A8489A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F502D-9F28-5BCB-ABEE-7B58BD886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F4D4E-ADE7-47E4-DA62-D7534653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37C58-89D0-C437-2129-7D6499E4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F9421-0615-6336-3DD0-C8993ADB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6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1115-9B6A-0A18-377F-92AD1753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58444-1398-B1C7-4732-3E8190A3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629E7-6A98-1027-4C22-6C9CF852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1A6F2-1821-BC16-F5CE-A36912F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6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C0025-DE0A-EF3A-7428-A75F7E1F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400F8-5D34-29F2-EF6B-A8CDFBBF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334D5-BDF4-D60A-55B3-30B6C13A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3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9A43-B407-DDC7-3650-8CC1A3AD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1F348-A8D2-C797-1130-041BE59FC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CDDD2-0CC1-D83D-0190-BCFF7163A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017AE-4CE7-52E6-34B9-4E117785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C8DCC-CEF5-3167-2779-2CD88E06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EBB5B-5A2F-2C14-7865-6C983FD0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4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B574-8334-2593-F555-923A45E2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40A85-DC0F-F281-276A-B2F558151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CAC61-91D6-9B6A-3E13-AE22A3479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3A307-15AC-9845-6908-435901F4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E3A29-864D-683D-D910-D15BC2E4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0EE5D-4475-7B50-7744-FD151178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7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4EE7F-31D9-2E1F-F7C4-28B09160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BBB8-B616-42C0-A5C3-B66428D2E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D98FE-0556-441B-D005-1DA3B23D6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8FB30-BF8E-4159-9474-28F79278F4B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EB7F7-3F28-C67C-7A16-ABC2CD4A8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95E9A-1FDC-DD52-C48A-60E2132DB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nt">
            <a:extLst>
              <a:ext uri="{FF2B5EF4-FFF2-40B4-BE49-F238E27FC236}">
                <a16:creationId xmlns:a16="http://schemas.microsoft.com/office/drawing/2014/main" id="{E227FAA5-3AEE-5FAC-A51F-1C5B56273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0"/>
            <a:ext cx="1219311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55296F-825A-94F5-83F9-11CE0B008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6" y="8301"/>
            <a:ext cx="12193116" cy="4570514"/>
          </a:xfrm>
          <a:prstGeom prst="rect">
            <a:avLst/>
          </a:prstGeom>
          <a:ln>
            <a:noFill/>
          </a:ln>
          <a:effectLst>
            <a:outerShdw blurRad="228600" dist="152400" dir="5460000" sx="94000" sy="94000" algn="t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47A3D-CE3C-004F-DD15-4EB733A6D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0169" y="2678516"/>
            <a:ext cx="9753600" cy="2853210"/>
          </a:xfrm>
        </p:spPr>
        <p:txBody>
          <a:bodyPr anchor="t">
            <a:normAutofit/>
          </a:bodyPr>
          <a:lstStyle/>
          <a:p>
            <a:pPr algn="l"/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Метрики эффективности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0898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3711D-5A60-F617-E0FC-F3A8ECFA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Метрики эффективности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EF47A3-2667-76F1-0062-F3C619645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363201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Метрики эффективности в машинном обучении – это числовые показатели, которые используются для оценки качества модели. </a:t>
            </a:r>
          </a:p>
          <a:p>
            <a:endParaRPr lang="ru-RU" dirty="0"/>
          </a:p>
          <a:p>
            <a:r>
              <a:rPr lang="ru-RU" dirty="0"/>
              <a:t>Они помогают определить, насколько хорошо модель работает на тестовых данных или в реальных условиях. </a:t>
            </a:r>
          </a:p>
          <a:p>
            <a:endParaRPr lang="ru-RU" dirty="0"/>
          </a:p>
          <a:p>
            <a:r>
              <a:rPr lang="ru-RU" dirty="0"/>
              <a:t>Некоторые из наиболее распространенных метрик включают в себя точность, полноту, F1-меру, AUC-ROC, и среднюю абсолютную ошибку (MAE) для задач классификации и регрессии соответственно.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4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2B367F-4396-5D70-F142-73219D80A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62971F09-FB5C-75BD-3140-466FB3CE7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713F7A3-3200-460F-0CE7-295BB0B5B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574DB-B769-C64A-BCD9-14EBB705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Разделение набора данных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C3D098-1E4B-067A-61D0-CDDD0EB5A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363201" cy="4351338"/>
          </a:xfrm>
        </p:spPr>
        <p:txBody>
          <a:bodyPr>
            <a:normAutofit/>
          </a:bodyPr>
          <a:lstStyle/>
          <a:p>
            <a:r>
              <a:rPr lang="ru-RU" dirty="0"/>
              <a:t>Разделение набора данных на обучающий и тестовый наборы в машинном обучении необходимо для оценки эффективности модели. </a:t>
            </a:r>
            <a:endParaRPr lang="en-US" dirty="0"/>
          </a:p>
          <a:p>
            <a:r>
              <a:rPr lang="ru-RU" dirty="0"/>
              <a:t>Обучающий набор используется для обучения модели, а тестовый набор – для оценки того, насколько хорошо модель обобщается на невидимые данные. </a:t>
            </a:r>
            <a:endParaRPr lang="en-US" dirty="0"/>
          </a:p>
          <a:p>
            <a:r>
              <a:rPr lang="ru-RU" dirty="0"/>
              <a:t>Это позволяет оценить производительность модели и ее способность делать точные прогнозы на новых, неизвестных данных, что дает возможность оценить ее надежность и эффективность.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5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F212FB-B125-D259-0A76-B6C8FF436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8B7412A2-6B40-7F37-9608-5334514A1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5A25695D-7C95-0564-07FE-CB218CD4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5D04C-940B-D5A8-FF36-097950D0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Обобщающая способность модели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30B382-019F-53E8-9D8F-0BC4115D5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363201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Разделив набор данных на обучающий и тестовый, мы можем оценить, насколько хорошо модель обобщается на невидимые данные.</a:t>
            </a:r>
            <a:endParaRPr lang="en-US" dirty="0"/>
          </a:p>
          <a:p>
            <a:endParaRPr lang="en-US" dirty="0"/>
          </a:p>
          <a:p>
            <a:r>
              <a:rPr lang="ru-RU" b="1" dirty="0"/>
              <a:t>Оценка способности к обобщению: </a:t>
            </a:r>
            <a:endParaRPr lang="en-US" b="1" dirty="0"/>
          </a:p>
          <a:p>
            <a:r>
              <a:rPr lang="ru-RU" dirty="0"/>
              <a:t>Набор данных для тестирования состоит из данных, которые модель не видела во время обучения. Поэтому оценка работы модели на этом наборе дает представление о ее способности к обобщению на новые, невидимые данные. Модель, которая хорошо работает на тестовом наборе, с большей вероятностью будет хорошо обобщаться на реальные данные.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3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E18D0F-FEB6-703B-6031-3EB55C7F1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11E79A90-27A5-52D6-E7D7-1D2A13A95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1FA73174-8BBD-652F-C81A-CACF3A60A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BA7FD-D39F-0B57-F56A-458734E5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9B0C55-5050-A442-93DA-F8A464532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363201" cy="4351338"/>
          </a:xfrm>
        </p:spPr>
        <p:txBody>
          <a:bodyPr>
            <a:normAutofit/>
          </a:bodyPr>
          <a:lstStyle/>
          <a:p>
            <a:r>
              <a:rPr lang="ru-RU" dirty="0"/>
              <a:t>Представьте, что вы учитесь распознавать различные виды фруктов, например яблоки и апельсины, на основе их цвета и формы. Вы собираете кучу яблок и апельсинов (ваш набор данных) и решаете разделить их на две группы: одну для тренировки (обучающий набор), а другую - для проверки того, насколько хорошо вы научились (тестирующий набор).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1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16B4DB-7B2C-1592-30E6-2728963D3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E8ACAF3A-AA37-C27D-4C8B-4B6A74505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CBD6CB9-6E07-7217-6090-CD9ECCC29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344F4-FFF4-F75E-0C99-56C74BD5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335175-C6DF-4007-6FBA-068C4A7E2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363201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Обучающий набор: Вы используете этот набор для изучения различий между яблоками и апельсинами. Вы изучаете различные яблоки и апельсины, отмечая их цвета и формы, и пытаетесь понять, что делает каждый фрукт уникальным.</a:t>
            </a:r>
          </a:p>
          <a:p>
            <a:endParaRPr lang="ru-RU" dirty="0"/>
          </a:p>
          <a:p>
            <a:r>
              <a:rPr lang="ru-RU" dirty="0"/>
              <a:t>Набор для тестирования: Когда вы почувствуете уверенность в своей способности различать яблоки и апельсины, вы используете этот набор, чтобы проверить себя. Кто-то дает вам новое яблоко или апельсин, не говоря вам, что это за фрукт, и вы должны использовать то, что вы узнали из обучающего набора, чтобы правильно его определить.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3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9753B6-9861-C575-3325-36F2A50F9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0244F12A-C99C-D163-4F09-5EBC307A9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901C152-5CD8-8A74-181D-BBCF64013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A5629-A7FC-671E-9134-19496EE0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923B52-2574-D2A5-6156-5F65C5BE2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363201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Обобщающая способность – это то, насколько хорошо вы можете определить новые яблоки и апельсины, которых вы раньше не видели. </a:t>
            </a:r>
          </a:p>
          <a:p>
            <a:r>
              <a:rPr lang="ru-RU" dirty="0"/>
              <a:t>Если вы эффективно обучались на тренировочном наборе, вы должны быть в состоянии правильно определить большинство новых фруктов в тестовом наборе, основываясь на их цветах и формах. </a:t>
            </a:r>
          </a:p>
          <a:p>
            <a:r>
              <a:rPr lang="ru-RU" dirty="0"/>
              <a:t>Способность правильно идентифицировать новые фрукты демонстрирует обобщенность вашего обучения, что аналогично тому, как модель машинного обучения должна обобщаться на новые, невидимые данные, чтобы быть эффективной.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8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C6B3E9-8168-0E0C-B276-2BDAA113E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EEEC2168-B9C0-0464-52CE-EEE7B265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0B62343-5611-A73C-893C-6F7A88AB2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C3E48-1237-5557-1267-16125DD4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Что такое эффективная модель?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69CF5A-8F59-FC00-3385-5C82FD9F1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363201" cy="4351338"/>
          </a:xfrm>
        </p:spPr>
        <p:txBody>
          <a:bodyPr>
            <a:normAutofit/>
          </a:bodyPr>
          <a:lstStyle/>
          <a:p>
            <a:r>
              <a:rPr lang="ru-RU" dirty="0"/>
              <a:t>Эффективная модель машинного обучения – это модель, которая достигает высокого уровня точности или предсказательной способности на новых данных. </a:t>
            </a:r>
          </a:p>
          <a:p>
            <a:endParaRPr lang="ru-RU" dirty="0"/>
          </a:p>
          <a:p>
            <a:r>
              <a:rPr lang="ru-RU" dirty="0"/>
              <a:t>Определить эффективность модели можно с помощью различных метрик оценки качества модели, таких как точность, полнота, F1-мера, AUC-ROC для задач классификации, и MAE, MSE для задач регрессии.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2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3657</TotalTime>
  <Words>522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Метрики эффективности</vt:lpstr>
      <vt:lpstr>Метрики эффективности </vt:lpstr>
      <vt:lpstr>Разделение набора данных</vt:lpstr>
      <vt:lpstr>Обобщающая способность модели</vt:lpstr>
      <vt:lpstr>Пример</vt:lpstr>
      <vt:lpstr>Пример</vt:lpstr>
      <vt:lpstr>Пример</vt:lpstr>
      <vt:lpstr>Что такое эффективная модель?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Bushra Ali</dc:creator>
  <cp:lastModifiedBy>Bushra Ali</cp:lastModifiedBy>
  <cp:revision>35</cp:revision>
  <dcterms:created xsi:type="dcterms:W3CDTF">2023-09-06T10:49:28Z</dcterms:created>
  <dcterms:modified xsi:type="dcterms:W3CDTF">2024-02-12T20:45:08Z</dcterms:modified>
</cp:coreProperties>
</file>