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38" r:id="rId4"/>
    <p:sldId id="340" r:id="rId5"/>
    <p:sldId id="339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331F-638E-29B5-C914-47B9B5306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EF04E-540D-EF66-55CC-A958E30FC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F50D-3DD4-D687-3964-8C2FC377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FA29-6B7B-007C-95A6-9773199D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3A3B1-E4CD-10BC-2834-27B25DB2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0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358E-FDBF-2547-096F-6E7E053A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17C15-9A4F-495A-6AD9-5E1E2B902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AD4AE-C9E0-24CD-BB17-F978A710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42D1E-CDF4-67C2-5BFD-397EAA01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20F1-237B-7CBD-4FAC-1BF6DE68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9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B5649-A643-265A-C2A2-DEB4CB8F9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8F04D-85A1-6696-9013-C408F9962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BE57B-675A-E009-823E-349EE90E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6CA9-50E4-A268-CCAF-DB334DB2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15713-C357-BFA5-5B32-F97C7BC3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2203-0A49-C8C7-44D9-7392DB5C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F7C0-EAB0-CC8E-0295-3CDC615C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1F40D-A588-231B-0018-1C9E65EC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6D4C-BB4E-7B5C-B1C1-474CD43B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8D49-7C37-4842-67A9-E266635D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4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3AA5-228C-6F30-9548-CD23ED03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4C0D5-2F0A-9C5F-09E7-2F2EE47AD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5A57C-1F53-F173-6261-FF6D490F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AEB2-BDB5-803C-B034-10CCD3D8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7C29-A433-B0CE-CCCF-023925F7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FE44-4CC2-8796-C78F-8AF82EF7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463D-0E2D-35D1-CCD1-6205AFF1B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0E413-ECF8-06FA-8266-568C2F65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C44E6-B2CE-2614-050A-47E5FEB3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91123-53E1-5830-0B8B-3DEE865F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5690E-E392-1C13-E718-6F6B93B3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803D-3610-BB7C-E4AD-A3710CD2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AB03-DFF5-58BE-B5CE-3788BD7E0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32F0C-20C3-1AA7-885F-194D94007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8C8C1-1850-2FF6-B360-D16A8489A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F502D-9F28-5BCB-ABEE-7B58BD886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F4D4E-ADE7-47E4-DA62-D7534653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37C58-89D0-C437-2129-7D6499E4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F9421-0615-6336-3DD0-C8993ADB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6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1115-9B6A-0A18-377F-92AD1753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58444-1398-B1C7-4732-3E8190A3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629E7-6A98-1027-4C22-6C9CF852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1A6F2-1821-BC16-F5CE-A36912F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6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C0025-DE0A-EF3A-7428-A75F7E1F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400F8-5D34-29F2-EF6B-A8CDFBBF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334D5-BDF4-D60A-55B3-30B6C13A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3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9A43-B407-DDC7-3650-8CC1A3AD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F348-A8D2-C797-1130-041BE59FC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CDDD2-0CC1-D83D-0190-BCFF7163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017AE-4CE7-52E6-34B9-4E117785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C8DCC-CEF5-3167-2779-2CD88E06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EBB5B-5A2F-2C14-7865-6C983FD0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4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B574-8334-2593-F555-923A45E2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40A85-DC0F-F281-276A-B2F558151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CAC61-91D6-9B6A-3E13-AE22A3479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3A307-15AC-9845-6908-435901F4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FB30-BF8E-4159-9474-28F79278F4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E3A29-864D-683D-D910-D15BC2E4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0EE5D-4475-7B50-7744-FD151178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4EE7F-31D9-2E1F-F7C4-28B09160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BBB8-B616-42C0-A5C3-B66428D2E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98FE-0556-441B-D005-1DA3B23D6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8FB30-BF8E-4159-9474-28F79278F4B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B7F7-3F28-C67C-7A16-ABC2CD4A8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5E9A-1FDC-DD52-C48A-60E2132DB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B26E-46FA-4451-A3CE-18550E57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nt">
            <a:extLst>
              <a:ext uri="{FF2B5EF4-FFF2-40B4-BE49-F238E27FC236}">
                <a16:creationId xmlns:a16="http://schemas.microsoft.com/office/drawing/2014/main" id="{E227FAA5-3AEE-5FAC-A51F-1C5B56273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0"/>
            <a:ext cx="1219311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55296F-825A-94F5-83F9-11CE0B008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6" y="8301"/>
            <a:ext cx="12193116" cy="4570514"/>
          </a:xfrm>
          <a:prstGeom prst="rect">
            <a:avLst/>
          </a:prstGeom>
          <a:ln>
            <a:noFill/>
          </a:ln>
          <a:effectLst>
            <a:outerShdw blurRad="228600" dist="152400" dir="5460000" sx="94000" sy="94000" algn="t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47A3D-CE3C-004F-DD15-4EB733A6D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8578" y="2654023"/>
            <a:ext cx="8413402" cy="2853210"/>
          </a:xfrm>
        </p:spPr>
        <p:txBody>
          <a:bodyPr anchor="t">
            <a:normAutofit/>
          </a:bodyPr>
          <a:lstStyle/>
          <a:p>
            <a:pPr algn="l"/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Недо- и переобучение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0898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Elastic 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372B3-0BB6-994C-6B51-0AFBDB22A118}"/>
              </a:ext>
            </a:extLst>
          </p:cNvPr>
          <p:cNvSpPr txBox="1"/>
          <p:nvPr/>
        </p:nvSpPr>
        <p:spPr>
          <a:xfrm>
            <a:off x="412786" y="2089784"/>
            <a:ext cx="111090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Это комбинация </a:t>
            </a:r>
            <a:r>
              <a:rPr lang="ru-RU" sz="2400" dirty="0" err="1"/>
              <a:t>Ridge</a:t>
            </a:r>
            <a:r>
              <a:rPr lang="ru-RU" sz="2400" dirty="0"/>
              <a:t> и </a:t>
            </a:r>
            <a:r>
              <a:rPr lang="ru-RU" sz="2400" dirty="0" err="1"/>
              <a:t>Lasso</a:t>
            </a:r>
            <a:r>
              <a:rPr lang="ru-RU" sz="2400" dirty="0"/>
              <a:t>, которая объединяет их преимущества.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Он добавляет как L1, так и L2 штрафы к функции потерь, что позволяет учитывать как абсолютные значения коэффициентов (как в </a:t>
            </a:r>
            <a:r>
              <a:rPr lang="ru-RU" sz="2400" dirty="0" err="1"/>
              <a:t>Lasso</a:t>
            </a:r>
            <a:r>
              <a:rPr lang="ru-RU" sz="2400" dirty="0"/>
              <a:t>), так и их квадраты (как в </a:t>
            </a:r>
            <a:r>
              <a:rPr lang="ru-RU" sz="2400" dirty="0" err="1"/>
              <a:t>Ridge</a:t>
            </a:r>
            <a:r>
              <a:rPr lang="ru-RU" sz="2400" dirty="0"/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Это позволяет модели справляться с переобучением, учитывать важные признаки и предотвращать исключение всех признаков из модели, что иногда может произойти при использовании только </a:t>
            </a:r>
            <a:r>
              <a:rPr lang="ru-RU" sz="2400" dirty="0" err="1"/>
              <a:t>Lasso</a:t>
            </a:r>
            <a:r>
              <a:rPr lang="ru-RU" sz="2400" dirty="0"/>
              <a:t>.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1816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Elastic 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372B3-0BB6-994C-6B51-0AFBDB22A118}"/>
              </a:ext>
            </a:extLst>
          </p:cNvPr>
          <p:cNvSpPr txBox="1"/>
          <p:nvPr/>
        </p:nvSpPr>
        <p:spPr>
          <a:xfrm>
            <a:off x="412786" y="2089784"/>
            <a:ext cx="111090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Если </a:t>
            </a:r>
            <a:r>
              <a:rPr lang="ru-RU" sz="2400" dirty="0" err="1"/>
              <a:t>Ridge</a:t>
            </a:r>
            <a:r>
              <a:rPr lang="ru-RU" sz="2400" dirty="0"/>
              <a:t> можно сравнить со студентом, который старается понимать суть материала, а </a:t>
            </a:r>
            <a:r>
              <a:rPr lang="ru-RU" sz="2400" dirty="0" err="1"/>
              <a:t>Lasso</a:t>
            </a:r>
            <a:r>
              <a:rPr lang="ru-RU" sz="2400" dirty="0"/>
              <a:t> - со студентом, который делает упор на самых важных частях учебника, то </a:t>
            </a:r>
            <a:r>
              <a:rPr lang="ru-RU" sz="2400" dirty="0" err="1"/>
              <a:t>Elastic</a:t>
            </a:r>
            <a:r>
              <a:rPr lang="ru-RU" sz="2400" dirty="0"/>
              <a:t> Net можно сравнить со студентом, который старается найти баланс между пониманием сути материала и концентрацией на наиболее важных частях.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3508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Пример: прогнозирование цен на недвижимость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372B3-0BB6-994C-6B51-0AFBDB22A118}"/>
              </a:ext>
            </a:extLst>
          </p:cNvPr>
          <p:cNvSpPr txBox="1"/>
          <p:nvPr/>
        </p:nvSpPr>
        <p:spPr>
          <a:xfrm>
            <a:off x="412786" y="2440848"/>
            <a:ext cx="111090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Недообучение (</a:t>
            </a:r>
            <a:r>
              <a:rPr lang="ru-RU" sz="2400" dirty="0" err="1"/>
              <a:t>Underfitting</a:t>
            </a:r>
            <a:r>
              <a:rPr lang="ru-RU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Представьте, что мы пытаемся предсказать цены на квартиры, используя только один признак, например, только количество спален. Это может привести к </a:t>
            </a:r>
            <a:r>
              <a:rPr lang="ru-RU" sz="2400" dirty="0" err="1"/>
              <a:t>недообучению</a:t>
            </a:r>
            <a:r>
              <a:rPr lang="ru-RU" sz="2400" dirty="0"/>
              <a:t>, потому что модель будет слишком простой и не сможет учесть другие важные факторы, такие как площадь дома или расстояние до центра города.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5453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Пример: прогнозирование цен на недвижимость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372B3-0BB6-994C-6B51-0AFBDB22A118}"/>
              </a:ext>
            </a:extLst>
          </p:cNvPr>
          <p:cNvSpPr txBox="1"/>
          <p:nvPr/>
        </p:nvSpPr>
        <p:spPr>
          <a:xfrm>
            <a:off x="412786" y="2440848"/>
            <a:ext cx="111090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Переобучение (</a:t>
            </a:r>
            <a:r>
              <a:rPr lang="ru-RU" sz="2400" dirty="0" err="1"/>
              <a:t>Overfitting</a:t>
            </a:r>
            <a:r>
              <a:rPr lang="ru-RU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Теперь допустим, мы создаем модель, которая использует слишком много различных признаков, включая каждый мелкий деталь из данных, например, количество лампочек в квартире или количество окон. Это может привести к переобучению, потому что модель будет «запоминать» обучающие данные и плохо обобщать на новые данные.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52620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Пример: прогнозирование цен на недвижимость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372B3-0BB6-994C-6B51-0AFBDB22A118}"/>
              </a:ext>
            </a:extLst>
          </p:cNvPr>
          <p:cNvSpPr txBox="1"/>
          <p:nvPr/>
        </p:nvSpPr>
        <p:spPr>
          <a:xfrm>
            <a:off x="412786" y="2440848"/>
            <a:ext cx="111090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Ridge</a:t>
            </a:r>
            <a:r>
              <a:rPr lang="ru-RU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Чтобы избежать переобучения, мы можем использовать </a:t>
            </a:r>
            <a:r>
              <a:rPr lang="ru-RU" sz="2400" dirty="0" err="1"/>
              <a:t>Ridge</a:t>
            </a:r>
            <a:r>
              <a:rPr lang="ru-RU" sz="2400" dirty="0"/>
              <a:t>, которая добавляет штраф к большим значениям коэффициентов. Таким образом, модель будет менее склонной к переобучению.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Lasso</a:t>
            </a:r>
            <a:r>
              <a:rPr lang="ru-RU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Вместо </a:t>
            </a:r>
            <a:r>
              <a:rPr lang="ru-RU" sz="2400" dirty="0" err="1"/>
              <a:t>Ridge</a:t>
            </a:r>
            <a:r>
              <a:rPr lang="ru-RU" sz="2400" dirty="0"/>
              <a:t>, мы можем использовать </a:t>
            </a:r>
            <a:r>
              <a:rPr lang="ru-RU" sz="2400" dirty="0" err="1"/>
              <a:t>Lasso</a:t>
            </a:r>
            <a:r>
              <a:rPr lang="ru-RU" sz="2400" dirty="0"/>
              <a:t>, которая помимо уменьшения значений коэффициентов также способна обнулять некоторые из них. Таким образом, она может помочь выбрать наиболее важные признаки и сделать модель более интерпретируемой.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47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Пример: прогнозирование цен на недвижимость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372B3-0BB6-994C-6B51-0AFBDB22A118}"/>
              </a:ext>
            </a:extLst>
          </p:cNvPr>
          <p:cNvSpPr txBox="1"/>
          <p:nvPr/>
        </p:nvSpPr>
        <p:spPr>
          <a:xfrm>
            <a:off x="412786" y="2440848"/>
            <a:ext cx="111090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Elastic</a:t>
            </a:r>
            <a:r>
              <a:rPr lang="ru-RU" sz="2400" dirty="0"/>
              <a:t> Net: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Elastic</a:t>
            </a:r>
            <a:r>
              <a:rPr lang="ru-RU" sz="2400" dirty="0"/>
              <a:t> Net комбинирует в себе </a:t>
            </a:r>
            <a:r>
              <a:rPr lang="ru-RU" sz="2400" dirty="0" err="1"/>
              <a:t>Ridge</a:t>
            </a:r>
            <a:r>
              <a:rPr lang="ru-RU" sz="2400" dirty="0"/>
              <a:t> и </a:t>
            </a:r>
            <a:r>
              <a:rPr lang="ru-RU" sz="2400" dirty="0" err="1"/>
              <a:t>Lasso</a:t>
            </a:r>
            <a:r>
              <a:rPr lang="ru-RU" sz="2400" dirty="0"/>
              <a:t> регуляризации, что позволяет учитывать как абсолютные значения коэффициентов (как в </a:t>
            </a:r>
            <a:r>
              <a:rPr lang="ru-RU" sz="2400" dirty="0" err="1"/>
              <a:t>Lasso</a:t>
            </a:r>
            <a:r>
              <a:rPr lang="ru-RU" sz="2400" dirty="0"/>
              <a:t>), так и их квадраты (как в </a:t>
            </a:r>
            <a:r>
              <a:rPr lang="ru-RU" sz="2400" dirty="0" err="1"/>
              <a:t>Ridge</a:t>
            </a:r>
            <a:r>
              <a:rPr lang="ru-RU" sz="2400" dirty="0"/>
              <a:t>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6369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Пример: классификация больных и здоровых людей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372B3-0BB6-994C-6B51-0AFBDB22A118}"/>
              </a:ext>
            </a:extLst>
          </p:cNvPr>
          <p:cNvSpPr txBox="1"/>
          <p:nvPr/>
        </p:nvSpPr>
        <p:spPr>
          <a:xfrm>
            <a:off x="412786" y="2440848"/>
            <a:ext cx="111090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Недообучение (</a:t>
            </a:r>
            <a:r>
              <a:rPr lang="ru-RU" sz="2400" dirty="0" err="1"/>
              <a:t>Underfitting</a:t>
            </a:r>
            <a:r>
              <a:rPr lang="ru-RU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Если мы используем очень простую модель, например, модель с одним параметром или решающее дерево с недостаточной глубиной, она может недостаточно хорошо адаптироваться к данным. Например, если мы используем только одну медицинскую характеристику, такую как возраст пациента, для предсказания, это может привести к </a:t>
            </a:r>
            <a:r>
              <a:rPr lang="ru-RU" sz="2400" dirty="0" err="1"/>
              <a:t>недообучению</a:t>
            </a:r>
            <a:r>
              <a:rPr lang="ru-RU" sz="2400" dirty="0"/>
              <a:t>, потому что мы не используем достаточно информации для правильных предсказаний.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411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Пример: классификация больных и здоровых людей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372B3-0BB6-994C-6B51-0AFBDB22A118}"/>
              </a:ext>
            </a:extLst>
          </p:cNvPr>
          <p:cNvSpPr txBox="1"/>
          <p:nvPr/>
        </p:nvSpPr>
        <p:spPr>
          <a:xfrm>
            <a:off x="412786" y="2440848"/>
            <a:ext cx="111090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Переобучение (</a:t>
            </a:r>
            <a:r>
              <a:rPr lang="ru-RU" sz="2400" dirty="0" err="1"/>
              <a:t>Overfitting</a:t>
            </a:r>
            <a:r>
              <a:rPr lang="ru-RU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Если мы используем очень сложную модель, например, модель с большим количеством параметров или глубокую нейронную сеть, она может слишком точно подстроиться под обучающие данные, что приведет к переобучению. Например, использование всех медицинских характеристик без контроля может привести к переобучению.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519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Пример: классификация больных и здоровых людей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372B3-0BB6-994C-6B51-0AFBDB22A118}"/>
              </a:ext>
            </a:extLst>
          </p:cNvPr>
          <p:cNvSpPr txBox="1"/>
          <p:nvPr/>
        </p:nvSpPr>
        <p:spPr>
          <a:xfrm>
            <a:off x="412786" y="2440848"/>
            <a:ext cx="111090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Ridge</a:t>
            </a:r>
            <a:r>
              <a:rPr lang="ru-RU" sz="2400" dirty="0"/>
              <a:t> регуляризация: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Ridge</a:t>
            </a:r>
            <a:r>
              <a:rPr lang="ru-RU" sz="2400" dirty="0"/>
              <a:t> регуляризация добавляет штраф равен сумме квадратов коэффициентов в модели. Это помогает уменьшить их значения и предотвратить переобучение. В нашем примере, если мы применим </a:t>
            </a:r>
            <a:r>
              <a:rPr lang="ru-RU" sz="2400" dirty="0" err="1"/>
              <a:t>Ridge</a:t>
            </a:r>
            <a:r>
              <a:rPr lang="ru-RU" sz="2400" dirty="0"/>
              <a:t> регуляризацию, она поможет сократить влияние некоторых характеристик и улучшить обобщающую способность модели.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7690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Пример: классификация больных и здоровых людей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372B3-0BB6-994C-6B51-0AFBDB22A118}"/>
              </a:ext>
            </a:extLst>
          </p:cNvPr>
          <p:cNvSpPr txBox="1"/>
          <p:nvPr/>
        </p:nvSpPr>
        <p:spPr>
          <a:xfrm>
            <a:off x="412786" y="2440848"/>
            <a:ext cx="111090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Lasso</a:t>
            </a:r>
            <a:r>
              <a:rPr lang="ru-RU" sz="2400" dirty="0"/>
              <a:t> регуляризация: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Lasso</a:t>
            </a:r>
            <a:r>
              <a:rPr lang="ru-RU" sz="2400" dirty="0"/>
              <a:t> регуляризация, добавляет штраф равен сумме абсолютных значений коэффициентов. Это позволяет обнулять некоторые коэффициенты, что может быть полезно для отбора признаков и упрощения модели.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Elastic</a:t>
            </a:r>
            <a:r>
              <a:rPr lang="ru-RU" sz="2400" dirty="0"/>
              <a:t> Net: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Elastic</a:t>
            </a:r>
            <a:r>
              <a:rPr lang="ru-RU" sz="2400" dirty="0"/>
              <a:t> Net комбинирует в себе </a:t>
            </a:r>
            <a:r>
              <a:rPr lang="ru-RU" sz="2400" dirty="0" err="1"/>
              <a:t>Ridge</a:t>
            </a:r>
            <a:r>
              <a:rPr lang="ru-RU" sz="2400" dirty="0"/>
              <a:t> и </a:t>
            </a:r>
            <a:r>
              <a:rPr lang="ru-RU" sz="2400" dirty="0" err="1"/>
              <a:t>Lasso</a:t>
            </a:r>
            <a:r>
              <a:rPr lang="ru-RU" sz="2400" dirty="0"/>
              <a:t> регуляризации, что позволяет учитывать как абсолютные значения коэффициентов (как в </a:t>
            </a:r>
            <a:r>
              <a:rPr lang="ru-RU" sz="2400" dirty="0" err="1"/>
              <a:t>Lasso</a:t>
            </a:r>
            <a:r>
              <a:rPr lang="ru-RU" sz="2400" dirty="0"/>
              <a:t>), так и их квадраты (как в </a:t>
            </a:r>
            <a:r>
              <a:rPr lang="ru-RU" sz="2400" dirty="0" err="1"/>
              <a:t>Ridge</a:t>
            </a:r>
            <a:r>
              <a:rPr lang="ru-RU" sz="2400" dirty="0"/>
              <a:t>). Это делает модель более гибкой и позволяет учитывать различные типы данных и шумы.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911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Недообучение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372B3-0BB6-994C-6B51-0AFBDB22A118}"/>
              </a:ext>
            </a:extLst>
          </p:cNvPr>
          <p:cNvSpPr txBox="1"/>
          <p:nvPr/>
        </p:nvSpPr>
        <p:spPr>
          <a:xfrm>
            <a:off x="533201" y="2325474"/>
            <a:ext cx="1080699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Недообучение – это когда модель машинного обучения не обучается достаточно хорошо на </a:t>
            </a:r>
            <a:r>
              <a:rPr lang="ru-RU" sz="2800" dirty="0"/>
              <a:t>обучающих</a:t>
            </a:r>
            <a:r>
              <a:rPr lang="en-US" sz="2800" dirty="0"/>
              <a:t> данных и не способна хорошо обобщать знания на новые данные. </a:t>
            </a:r>
            <a:endParaRPr lang="ru-RU" sz="2800" dirty="0"/>
          </a:p>
          <a:p>
            <a:endParaRPr lang="ru-RU" sz="2800" dirty="0"/>
          </a:p>
          <a:p>
            <a:endParaRPr lang="ru-RU" sz="2800" i="1" dirty="0"/>
          </a:p>
          <a:p>
            <a:r>
              <a:rPr lang="ru-RU" sz="2800" i="1" dirty="0"/>
              <a:t>Это как если бы студент не смог освоить материал и плохо понимает задачу.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68964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Недообучение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372B3-0BB6-994C-6B51-0AFBDB22A118}"/>
              </a:ext>
            </a:extLst>
          </p:cNvPr>
          <p:cNvSpPr txBox="1"/>
          <p:nvPr/>
        </p:nvSpPr>
        <p:spPr>
          <a:xfrm>
            <a:off x="533201" y="2227503"/>
            <a:ext cx="111090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Это происходит, когда модель не может захватить достаточно сложные закономерности в данных.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Причины </a:t>
            </a:r>
            <a:r>
              <a:rPr lang="ru-RU" sz="2800" dirty="0" err="1"/>
              <a:t>недообучения</a:t>
            </a:r>
            <a:r>
              <a:rPr lang="ru-RU" sz="2800" dirty="0"/>
              <a:t> могут быть разными: недостаточная сложность модели, недостаточное количество обучающих данных или недостаточное время обучения.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Результатом </a:t>
            </a:r>
            <a:r>
              <a:rPr lang="ru-RU" sz="2800" dirty="0" err="1"/>
              <a:t>недообучения</a:t>
            </a:r>
            <a:r>
              <a:rPr lang="ru-RU" sz="2800" dirty="0"/>
              <a:t> является </a:t>
            </a:r>
            <a:r>
              <a:rPr lang="ru-RU" sz="2800" b="1" dirty="0"/>
              <a:t>плохая производительность </a:t>
            </a:r>
            <a:r>
              <a:rPr lang="ru-RU" sz="2800" dirty="0"/>
              <a:t>модели как </a:t>
            </a:r>
            <a:r>
              <a:rPr lang="ru-RU" sz="2800" b="1" dirty="0"/>
              <a:t>на обучающих</a:t>
            </a:r>
            <a:r>
              <a:rPr lang="ru-RU" sz="2800" dirty="0"/>
              <a:t>, так и </a:t>
            </a:r>
            <a:r>
              <a:rPr lang="ru-RU" sz="2800" b="1" dirty="0"/>
              <a:t>на тестовых </a:t>
            </a:r>
            <a:r>
              <a:rPr lang="ru-RU" sz="2800" dirty="0"/>
              <a:t>данных.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81947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Переобучение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372B3-0BB6-994C-6B51-0AFBDB22A118}"/>
              </a:ext>
            </a:extLst>
          </p:cNvPr>
          <p:cNvSpPr txBox="1"/>
          <p:nvPr/>
        </p:nvSpPr>
        <p:spPr>
          <a:xfrm>
            <a:off x="533201" y="2325474"/>
            <a:ext cx="1080699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Пере</a:t>
            </a:r>
            <a:r>
              <a:rPr lang="en-US" sz="2800" dirty="0" err="1"/>
              <a:t>обучение</a:t>
            </a:r>
            <a:r>
              <a:rPr lang="en-US" sz="2800" dirty="0"/>
              <a:t> – </a:t>
            </a:r>
            <a:r>
              <a:rPr lang="ru-RU" sz="2800" dirty="0"/>
              <a:t>это когда модель слишком точно подстраивается под обучающие данные и не может хорошо обобщать знания на новые данные из-за излишней сложности или «запоминания» данных.</a:t>
            </a:r>
          </a:p>
          <a:p>
            <a:endParaRPr lang="ru-RU" sz="2800" dirty="0"/>
          </a:p>
          <a:p>
            <a:endParaRPr lang="ru-RU" sz="2800" i="1" dirty="0"/>
          </a:p>
          <a:p>
            <a:r>
              <a:rPr lang="ru-RU" sz="2800" i="1" dirty="0"/>
              <a:t>Это как если бы студент выучил ответы на учебник, но не понял суть материала, так что он не смог бы применить свои знания на новых задачах.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516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Переобучение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372B3-0BB6-994C-6B51-0AFBDB22A118}"/>
              </a:ext>
            </a:extLst>
          </p:cNvPr>
          <p:cNvSpPr txBox="1"/>
          <p:nvPr/>
        </p:nvSpPr>
        <p:spPr>
          <a:xfrm>
            <a:off x="476051" y="1877512"/>
            <a:ext cx="1110907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Это происходит, когда модель слишком сильно адаптируется к обучающим данным и теряет способность к обобщению на новые данные.</a:t>
            </a:r>
          </a:p>
          <a:p>
            <a:endParaRPr lang="ru-R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Причины переобучения могут быть связаны с слишком большим количеством параметров в модели, недостаточным количеством обучающих данных или неправильной настройкой </a:t>
            </a:r>
            <a:r>
              <a:rPr lang="ru-RU" sz="2800" dirty="0" err="1"/>
              <a:t>гиперпараметров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Результатом переобучения является </a:t>
            </a:r>
            <a:r>
              <a:rPr lang="ru-RU" sz="2800" b="1" dirty="0"/>
              <a:t>высокая производительность на обучающих </a:t>
            </a:r>
            <a:r>
              <a:rPr lang="ru-RU" sz="2800" dirty="0"/>
              <a:t>данных, но </a:t>
            </a:r>
            <a:r>
              <a:rPr lang="ru-RU" sz="2800" b="1" dirty="0"/>
              <a:t>плохая на тестовых </a:t>
            </a:r>
            <a:r>
              <a:rPr lang="ru-RU" sz="2800" dirty="0"/>
              <a:t>данных.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20282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Регуляризация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372B3-0BB6-994C-6B51-0AFBDB22A118}"/>
              </a:ext>
            </a:extLst>
          </p:cNvPr>
          <p:cNvSpPr txBox="1"/>
          <p:nvPr/>
        </p:nvSpPr>
        <p:spPr>
          <a:xfrm>
            <a:off x="476051" y="1877512"/>
            <a:ext cx="1110907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Это способ контроля сложности модели в машинном обучении.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Она добавляет штраф к функции потерь модели за большие значения её параметров.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Это помогает предотвратить слишком сильную адаптацию модели к обучающим данным (переобучение) и делает её более способной обобщать на новые данные.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05485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Ridge (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гребневая) регрессия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/ L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2 регуляризация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F372B3-0BB6-994C-6B51-0AFBDB22A118}"/>
                  </a:ext>
                </a:extLst>
              </p:cNvPr>
              <p:cNvSpPr txBox="1"/>
              <p:nvPr/>
            </p:nvSpPr>
            <p:spPr>
              <a:xfrm>
                <a:off x="412786" y="1969358"/>
                <a:ext cx="11109070" cy="4529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𝐿𝑜𝑠𝑠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Это метод, который помогает бороться с проблемой переобучения.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Он добавляет штраф равен сумме квадратов коэффициентов в функции потерь, чтобы ограничить их значения. Это помогает сделать модель менее склонной к переобучению, улучшая её способность к обобщению на новые данные.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Если переобучение – это как студент, который выучил ответы на учебник, но не понял суть материала, то использование </a:t>
                </a:r>
                <a:r>
                  <a:rPr lang="ru-RU" sz="2400" dirty="0" err="1"/>
                  <a:t>ridge</a:t>
                </a:r>
                <a:r>
                  <a:rPr lang="ru-RU" sz="2400" dirty="0"/>
                  <a:t> можно представить как студента, который старается учиться, не только выучивать ответы, но и понимать суть того, что он учит.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F372B3-0BB6-994C-6B51-0AFBDB22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86" y="1969358"/>
                <a:ext cx="11109070" cy="4529317"/>
              </a:xfrm>
              <a:prstGeom prst="rect">
                <a:avLst/>
              </a:prstGeom>
              <a:blipFill>
                <a:blip r:embed="rId2"/>
                <a:stretch>
                  <a:fillRect l="-768" r="-933" b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26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регуляризация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F372B3-0BB6-994C-6B51-0AFBDB22A118}"/>
                  </a:ext>
                </a:extLst>
              </p:cNvPr>
              <p:cNvSpPr txBox="1"/>
              <p:nvPr/>
            </p:nvSpPr>
            <p:spPr>
              <a:xfrm>
                <a:off x="412786" y="1846735"/>
                <a:ext cx="11109070" cy="4893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𝐿𝑜𝑠𝑠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Это ещё один метод регуляризации, который также помогает справиться с проблемой переобучения. 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Он работает аналогично </a:t>
                </a:r>
                <a:r>
                  <a:rPr lang="ru-RU" sz="2400" dirty="0" err="1"/>
                  <a:t>Ridge</a:t>
                </a:r>
                <a:r>
                  <a:rPr lang="ru-RU" sz="2400" dirty="0"/>
                  <a:t>, добавляя штраф равен сумме абсолютных значений коэффициентов в функции потерь.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Из-за использования абсолютных значений весов </a:t>
                </a:r>
                <a:r>
                  <a:rPr lang="ru-RU" sz="2400" dirty="0" err="1"/>
                  <a:t>Lasso</a:t>
                </a:r>
                <a:r>
                  <a:rPr lang="ru-RU" sz="2400" dirty="0"/>
                  <a:t> часто устанавливает некоторые веса признаков точно равными нулю, что делает его методом отбора признаков.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Это означает, что некоторые признаки могут быть исключены из модели, что может помочь сделать её более простой и интерпретируемой. 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F372B3-0BB6-994C-6B51-0AFBDB22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86" y="1846735"/>
                <a:ext cx="11109070" cy="4893647"/>
              </a:xfrm>
              <a:prstGeom prst="rect">
                <a:avLst/>
              </a:prstGeom>
              <a:blipFill>
                <a:blip r:embed="rId2"/>
                <a:stretch>
                  <a:fillRect l="-768" r="-494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26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3711D-5A60-F617-E0FC-F3A8ECFA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регуляризация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372B3-0BB6-994C-6B51-0AFBDB22A118}"/>
              </a:ext>
            </a:extLst>
          </p:cNvPr>
          <p:cNvSpPr txBox="1"/>
          <p:nvPr/>
        </p:nvSpPr>
        <p:spPr>
          <a:xfrm>
            <a:off x="412786" y="2089784"/>
            <a:ext cx="111090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Если </a:t>
            </a:r>
            <a:r>
              <a:rPr lang="ru-RU" sz="2400" dirty="0" err="1"/>
              <a:t>Ridge</a:t>
            </a:r>
            <a:r>
              <a:rPr lang="ru-RU" sz="2400" dirty="0"/>
              <a:t> можно представить как студента, который старается понимать суть материала, то использование </a:t>
            </a:r>
            <a:r>
              <a:rPr lang="ru-RU" sz="2400" dirty="0" err="1"/>
              <a:t>Lasso</a:t>
            </a:r>
            <a:r>
              <a:rPr lang="ru-RU" sz="2400" dirty="0"/>
              <a:t> можно сравнить со студентом, который пытается сделать упор на самых важных и значимых частях учебника, а остальное игнорирует.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1755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</TotalTime>
  <Words>1121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Недо- и переобучение</vt:lpstr>
      <vt:lpstr>Недообучение</vt:lpstr>
      <vt:lpstr>Недообучение</vt:lpstr>
      <vt:lpstr>Переобучение</vt:lpstr>
      <vt:lpstr>Переобучение</vt:lpstr>
      <vt:lpstr>Регуляризация </vt:lpstr>
      <vt:lpstr>Ridge (гребневая) регрессия / L2 регуляризация</vt:lpstr>
      <vt:lpstr>Lasso / L1 регуляризация</vt:lpstr>
      <vt:lpstr>Lasso / L1 регуляризация</vt:lpstr>
      <vt:lpstr>Elastic net</vt:lpstr>
      <vt:lpstr>Elastic net</vt:lpstr>
      <vt:lpstr>Пример: прогнозирование цен на недвижимость</vt:lpstr>
      <vt:lpstr>Пример: прогнозирование цен на недвижимость</vt:lpstr>
      <vt:lpstr>Пример: прогнозирование цен на недвижимость</vt:lpstr>
      <vt:lpstr>Пример: прогнозирование цен на недвижимость</vt:lpstr>
      <vt:lpstr>Пример: классификация больных и здоровых людей</vt:lpstr>
      <vt:lpstr>Пример: классификация больных и здоровых людей</vt:lpstr>
      <vt:lpstr>Пример: классификация больных и здоровых людей</vt:lpstr>
      <vt:lpstr>Пример: классификация больных и здоровых людей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Bushra Ali</dc:creator>
  <cp:lastModifiedBy>Bushra Ali</cp:lastModifiedBy>
  <cp:revision>41</cp:revision>
  <dcterms:created xsi:type="dcterms:W3CDTF">2023-09-06T10:49:28Z</dcterms:created>
  <dcterms:modified xsi:type="dcterms:W3CDTF">2024-03-11T18:39:24Z</dcterms:modified>
</cp:coreProperties>
</file>