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Work Sans Medium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Medium-regular.fntdata"/><Relationship Id="rId22" Type="http://schemas.openxmlformats.org/officeDocument/2006/relationships/font" Target="fonts/WorkSansMedium-italic.fntdata"/><Relationship Id="rId21" Type="http://schemas.openxmlformats.org/officeDocument/2006/relationships/font" Target="fonts/WorkSansMedium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WorkSans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3e1c37c0a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e3e1c37c0a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e3e1c37c0a_2_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3e1c37c0a_2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e3e1c37c0a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e1c37c0a_2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e3e1c37c0a_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e1c37c0a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e3e1c37c0a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e1c37c0a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e3e1c37c0a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e1c37c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3e1c37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3e1c37c0a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e3e1c37c0a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e1c37c0a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e3e1c37c0a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3e1c37c0a_2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e3e1c37c0a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2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9" name="Google Shape;109;p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1868092" y="736786"/>
            <a:ext cx="5985162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APRENDIZAJE PROFUNDO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(DEEP LEARNING)</a:t>
            </a:r>
            <a:endParaRPr sz="1100"/>
          </a:p>
        </p:txBody>
      </p:sp>
      <p:sp>
        <p:nvSpPr>
          <p:cNvPr id="138" name="Google Shape;138;p27"/>
          <p:cNvSpPr/>
          <p:nvPr/>
        </p:nvSpPr>
        <p:spPr>
          <a:xfrm>
            <a:off x="1783579" y="1910623"/>
            <a:ext cx="5985163" cy="2146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7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INTEGRANTES</a:t>
            </a:r>
            <a:endParaRPr b="1" i="0" sz="2700" u="none" cap="none" strike="noStrike">
              <a:solidFill>
                <a:srgbClr val="38AA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700" u="none" cap="none" strike="noStrike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Carolina Sierra 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700" u="none" cap="none" strike="noStrike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Juliana Muñoz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700" u="none" cap="none" strike="noStrike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Juan Fernando Corrales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700" u="none" cap="none" strike="noStrike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Reina Uribe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42177" y="8286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ES DEEP LEARNING?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176278" y="1206303"/>
            <a:ext cx="6043219" cy="38779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es un subconjunto de Machine Learning donde las redes neurales (algoritmos inspirados en cómo funciona el cerebro humano) aprenden de grandes cantidades de datos.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utilizado en las ciencias de la vida, para el análisis avanzado de imágenes, el descubrimiento de medicinas, la predicción de problemas de salud y síntomas de enfermedades entre otros.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ep Learning: ¿qué es y cómo se relaciona con el Machine Learning?" id="145" name="Google Shape;1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497" y="1438270"/>
            <a:ext cx="2924504" cy="341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6392896" y="1129571"/>
            <a:ext cx="2709740" cy="2435772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Trata de imitar el proceso de aprendizaje humano mediante el uso de redes neuronales artificiales.</a:t>
            </a:r>
            <a:endParaRPr sz="1100"/>
          </a:p>
        </p:txBody>
      </p:sp>
      <p:sp>
        <p:nvSpPr>
          <p:cNvPr id="151" name="Google Shape;151;p29"/>
          <p:cNvSpPr/>
          <p:nvPr/>
        </p:nvSpPr>
        <p:spPr>
          <a:xfrm>
            <a:off x="4886241" y="2707728"/>
            <a:ext cx="2709740" cy="2435772"/>
          </a:xfrm>
          <a:prstGeom prst="ellipse">
            <a:avLst/>
          </a:prstGeom>
          <a:solidFill>
            <a:srgbClr val="DEC3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Posee en su núcleo diversas capas de procesamiento no lineal.</a:t>
            </a:r>
            <a:endParaRPr sz="1100"/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317239" y="12948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3141238" y="1123658"/>
            <a:ext cx="2709740" cy="2435772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Estructura su algoritmo en diversas capas, con el objetivo de componer una arquitectura de red neuronal artificial.</a:t>
            </a:r>
            <a:endParaRPr sz="1100"/>
          </a:p>
        </p:txBody>
      </p:sp>
      <p:sp>
        <p:nvSpPr>
          <p:cNvPr id="154" name="Google Shape;154;p29"/>
          <p:cNvSpPr/>
          <p:nvPr/>
        </p:nvSpPr>
        <p:spPr>
          <a:xfrm>
            <a:off x="1550849" y="2801956"/>
            <a:ext cx="2709740" cy="2435772"/>
          </a:xfrm>
          <a:prstGeom prst="ellipse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Al ser un tipo de aprendizaje más evolucionado, su margen de error se reduce significativamente.</a:t>
            </a:r>
            <a:endParaRPr sz="1100"/>
          </a:p>
        </p:txBody>
      </p:sp>
      <p:sp>
        <p:nvSpPr>
          <p:cNvPr id="155" name="Google Shape;155;p29"/>
          <p:cNvSpPr/>
          <p:nvPr/>
        </p:nvSpPr>
        <p:spPr>
          <a:xfrm>
            <a:off x="41364" y="1129571"/>
            <a:ext cx="2709740" cy="2435772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necesita de la intervención humana para aprender, ya que tiene la capacidad de determinar por cuenta propia el camino correcto.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7239" y="12948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ALGORITMOS DEL DEEP LEARNING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317239" y="1196266"/>
            <a:ext cx="6075106" cy="3947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Neuronales Convolucionales (CNN)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Neuronales Recurrentes (RNN)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Neuronales Generativas Adversariales (GAN)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Neuronales Recurrentes de Memoria a Corto Plazo (LSTM)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Autoencoders</a:t>
            </a:r>
            <a:endParaRPr b="0" i="0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Neuronales Transformer</a:t>
            </a:r>
            <a:br>
              <a:rPr b="0" i="0" lang="es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s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ep Learning qué es y por qué es clave para la inteligencia artificial -  Iberdrola"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22840" r="25832" t="0"/>
          <a:stretch/>
        </p:blipFill>
        <p:spPr>
          <a:xfrm>
            <a:off x="6284282" y="1537139"/>
            <a:ext cx="2859718" cy="312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7239" y="12948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TÉCNICAS DEL DEEP LEARNING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464032" y="1483050"/>
            <a:ext cx="3206354" cy="531721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Regularización</a:t>
            </a:r>
            <a:endParaRPr sz="1100"/>
          </a:p>
        </p:txBody>
      </p:sp>
      <p:sp>
        <p:nvSpPr>
          <p:cNvPr id="169" name="Google Shape;169;p31"/>
          <p:cNvSpPr/>
          <p:nvPr/>
        </p:nvSpPr>
        <p:spPr>
          <a:xfrm>
            <a:off x="5473611" y="1490391"/>
            <a:ext cx="3206354" cy="503952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</a:t>
            </a:r>
            <a:endParaRPr sz="1100"/>
          </a:p>
        </p:txBody>
      </p:sp>
      <p:sp>
        <p:nvSpPr>
          <p:cNvPr id="170" name="Google Shape;170;p31"/>
          <p:cNvSpPr/>
          <p:nvPr/>
        </p:nvSpPr>
        <p:spPr>
          <a:xfrm>
            <a:off x="464033" y="2825968"/>
            <a:ext cx="3206354" cy="53172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endParaRPr sz="1100"/>
          </a:p>
        </p:txBody>
      </p:sp>
      <p:sp>
        <p:nvSpPr>
          <p:cNvPr id="171" name="Google Shape;171;p31"/>
          <p:cNvSpPr/>
          <p:nvPr/>
        </p:nvSpPr>
        <p:spPr>
          <a:xfrm>
            <a:off x="5473613" y="2825968"/>
            <a:ext cx="3206354" cy="531721"/>
          </a:xfrm>
          <a:prstGeom prst="rect">
            <a:avLst/>
          </a:prstGeom>
          <a:solidFill>
            <a:srgbClr val="CAB6E0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de datos</a:t>
            </a:r>
            <a:endParaRPr sz="1100"/>
          </a:p>
        </p:txBody>
      </p:sp>
      <p:sp>
        <p:nvSpPr>
          <p:cNvPr id="172" name="Google Shape;172;p31"/>
          <p:cNvSpPr/>
          <p:nvPr/>
        </p:nvSpPr>
        <p:spPr>
          <a:xfrm>
            <a:off x="464034" y="4181075"/>
            <a:ext cx="3206354" cy="531721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Transferencia de aprendizaje</a:t>
            </a:r>
            <a:endParaRPr sz="1100"/>
          </a:p>
        </p:txBody>
      </p:sp>
      <p:sp>
        <p:nvSpPr>
          <p:cNvPr id="173" name="Google Shape;173;p31"/>
          <p:cNvSpPr/>
          <p:nvPr/>
        </p:nvSpPr>
        <p:spPr>
          <a:xfrm>
            <a:off x="5473612" y="4181075"/>
            <a:ext cx="3206354" cy="531722"/>
          </a:xfrm>
          <a:prstGeom prst="rect">
            <a:avLst/>
          </a:prstGeom>
          <a:solidFill>
            <a:srgbClr val="F4B6F0"/>
          </a:solidFill>
          <a:ln cap="flat" cmpd="sng" w="12700">
            <a:solidFill>
              <a:srgbClr val="D40A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Optimización del aprendizaje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9944100" y="3038803"/>
            <a:ext cx="59121" cy="53025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13028" l="14681" r="20328" t="0"/>
          <a:stretch/>
        </p:blipFill>
        <p:spPr>
          <a:xfrm>
            <a:off x="6249000" y="1247625"/>
            <a:ext cx="2702252" cy="339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/>
        </p:nvSpPr>
        <p:spPr>
          <a:xfrm>
            <a:off x="0" y="1247625"/>
            <a:ext cx="6771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Entrenamiento y prueba:</a:t>
            </a:r>
            <a:r>
              <a:rPr lang="es" sz="1700"/>
              <a:t> se utiliza para evaluar la capacidad del modelo de aprendizaje profundo para generalizar. Se divide el conjunto de datos en dos partes: una para entrenar el modelo y otra para probarlo.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V</a:t>
            </a:r>
            <a:r>
              <a:rPr b="1" lang="es" sz="1700"/>
              <a:t>alidación</a:t>
            </a:r>
            <a:r>
              <a:rPr b="1" lang="es" sz="1700"/>
              <a:t> cruzada:</a:t>
            </a:r>
            <a:r>
              <a:rPr lang="es" sz="1700"/>
              <a:t> se utiliza para evaluar el rendimiento del modelo de aprendizaje profundo mediante la utilización de múltiples conjuntos de entrenamiento y pruebas.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Validación</a:t>
            </a:r>
            <a:r>
              <a:rPr b="1" lang="es" sz="1700"/>
              <a:t> en conjunto:</a:t>
            </a:r>
            <a:r>
              <a:rPr lang="es" sz="1700"/>
              <a:t> se utiliza para evaluar el rendimiento del modelo de aprendizaje profundo mediante la utilización de varios modelos diferentes perturbaciones con el mismo conjunto de datos y promediando los resultados de cada modelo.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484325" y="638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EVALUACIÓN Y VALIDACIÓN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7239" y="12948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ÉTICA Y CONSIDERACIONES LEGALES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425669" y="1123293"/>
            <a:ext cx="2353004" cy="2010104"/>
          </a:xfrm>
          <a:prstGeom prst="cloud">
            <a:avLst/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Privacidad de los datos</a:t>
            </a:r>
            <a:endParaRPr sz="1100"/>
          </a:p>
        </p:txBody>
      </p:sp>
      <p:sp>
        <p:nvSpPr>
          <p:cNvPr id="188" name="Google Shape;188;p33"/>
          <p:cNvSpPr/>
          <p:nvPr/>
        </p:nvSpPr>
        <p:spPr>
          <a:xfrm>
            <a:off x="3292018" y="1123293"/>
            <a:ext cx="2353004" cy="2010104"/>
          </a:xfrm>
          <a:prstGeom prst="cloud">
            <a:avLst/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Sesgo y equidad</a:t>
            </a:r>
            <a:endParaRPr sz="1100"/>
          </a:p>
        </p:txBody>
      </p:sp>
      <p:sp>
        <p:nvSpPr>
          <p:cNvPr id="189" name="Google Shape;189;p33"/>
          <p:cNvSpPr/>
          <p:nvPr/>
        </p:nvSpPr>
        <p:spPr>
          <a:xfrm>
            <a:off x="6210565" y="1123293"/>
            <a:ext cx="2353003" cy="2010104"/>
          </a:xfrm>
          <a:prstGeom prst="cloud">
            <a:avLst/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Transparencia y explicabilidad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425669" y="3133397"/>
            <a:ext cx="2503300" cy="2010103"/>
          </a:xfrm>
          <a:prstGeom prst="cloud">
            <a:avLst/>
          </a:prstGeom>
          <a:solidFill>
            <a:srgbClr val="CAB6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Responsabilidad y rendición de cuentas</a:t>
            </a:r>
            <a:endParaRPr sz="1100"/>
          </a:p>
        </p:txBody>
      </p:sp>
      <p:sp>
        <p:nvSpPr>
          <p:cNvPr id="191" name="Google Shape;191;p33"/>
          <p:cNvSpPr/>
          <p:nvPr/>
        </p:nvSpPr>
        <p:spPr>
          <a:xfrm>
            <a:off x="3332399" y="3133397"/>
            <a:ext cx="2353003" cy="2010103"/>
          </a:xfrm>
          <a:prstGeom prst="cloud">
            <a:avLst/>
          </a:prstGeom>
          <a:solidFill>
            <a:srgbClr val="B3C6E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en el empleo</a:t>
            </a:r>
            <a:endParaRPr sz="1100"/>
          </a:p>
        </p:txBody>
      </p:sp>
      <p:sp>
        <p:nvSpPr>
          <p:cNvPr id="192" name="Google Shape;192;p33"/>
          <p:cNvSpPr/>
          <p:nvPr/>
        </p:nvSpPr>
        <p:spPr>
          <a:xfrm>
            <a:off x="6360862" y="3133397"/>
            <a:ext cx="2353004" cy="2010103"/>
          </a:xfrm>
          <a:prstGeom prst="cloud">
            <a:avLst/>
          </a:prstGeom>
          <a:solidFill>
            <a:srgbClr val="F4B6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normativo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7239" y="12948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 Y BIBLIOTECAS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317239" y="1493819"/>
            <a:ext cx="8550865" cy="3520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TensorFlow: </a:t>
            </a:r>
            <a:r>
              <a:rPr b="0" i="0"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biblioteca de código abierto desarrollada por Google. Ofrece una amplia gama de herramientas y recursos para desarrollar y entrenar modelos de manera eficiente.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b="1"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0"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biblioteca de alto nivel escrita en Python que se ejecuta sobre TensorFlow</a:t>
            </a:r>
            <a:r>
              <a:rPr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0"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proporciona una API simple y elegante para la construcción y entrenamiento de modelos de Deep Learning.</a:t>
            </a:r>
            <a:r>
              <a:rPr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PyTorch: </a:t>
            </a:r>
            <a:r>
              <a:rPr b="0" i="0" lang="e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biblioteca de código abierto muy popular por su enfoque dinámico y flexible que permite una fácil depuración y experimentación, ofrece una interfaz intuitiva y es ampliamente utilizada tanto en la comunidad académica como en la industrial.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