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handoutMasterIdLst>
    <p:handoutMasterId r:id="rId7"/>
  </p:handoutMasterIdLst>
  <p:sldIdLst>
    <p:sldId id="257" r:id="rId5"/>
  </p:sldIdLst>
  <p:sldSz cx="21388388" cy="30279975"/>
  <p:notesSz cx="6858000" cy="9144000"/>
  <p:defaultTextStyle>
    <a:defPPr>
      <a:defRPr lang="en-US"/>
    </a:defPPr>
    <a:lvl1pPr marL="0" algn="l" defTabSz="2480036" rtl="0" eaLnBrk="1" latinLnBrk="0" hangingPunct="1">
      <a:defRPr sz="4882" kern="1200">
        <a:solidFill>
          <a:schemeClr val="tx1"/>
        </a:solidFill>
        <a:latin typeface="+mn-lt"/>
        <a:ea typeface="+mn-ea"/>
        <a:cs typeface="+mn-cs"/>
      </a:defRPr>
    </a:lvl1pPr>
    <a:lvl2pPr marL="1240018" algn="l" defTabSz="2480036" rtl="0" eaLnBrk="1" latinLnBrk="0" hangingPunct="1">
      <a:defRPr sz="4882" kern="1200">
        <a:solidFill>
          <a:schemeClr val="tx1"/>
        </a:solidFill>
        <a:latin typeface="+mn-lt"/>
        <a:ea typeface="+mn-ea"/>
        <a:cs typeface="+mn-cs"/>
      </a:defRPr>
    </a:lvl2pPr>
    <a:lvl3pPr marL="2480036" algn="l" defTabSz="2480036" rtl="0" eaLnBrk="1" latinLnBrk="0" hangingPunct="1">
      <a:defRPr sz="4882" kern="1200">
        <a:solidFill>
          <a:schemeClr val="tx1"/>
        </a:solidFill>
        <a:latin typeface="+mn-lt"/>
        <a:ea typeface="+mn-ea"/>
        <a:cs typeface="+mn-cs"/>
      </a:defRPr>
    </a:lvl3pPr>
    <a:lvl4pPr marL="3720054" algn="l" defTabSz="2480036" rtl="0" eaLnBrk="1" latinLnBrk="0" hangingPunct="1">
      <a:defRPr sz="4882" kern="1200">
        <a:solidFill>
          <a:schemeClr val="tx1"/>
        </a:solidFill>
        <a:latin typeface="+mn-lt"/>
        <a:ea typeface="+mn-ea"/>
        <a:cs typeface="+mn-cs"/>
      </a:defRPr>
    </a:lvl4pPr>
    <a:lvl5pPr marL="4960071" algn="l" defTabSz="2480036" rtl="0" eaLnBrk="1" latinLnBrk="0" hangingPunct="1">
      <a:defRPr sz="4882" kern="1200">
        <a:solidFill>
          <a:schemeClr val="tx1"/>
        </a:solidFill>
        <a:latin typeface="+mn-lt"/>
        <a:ea typeface="+mn-ea"/>
        <a:cs typeface="+mn-cs"/>
      </a:defRPr>
    </a:lvl5pPr>
    <a:lvl6pPr marL="6200089" algn="l" defTabSz="2480036" rtl="0" eaLnBrk="1" latinLnBrk="0" hangingPunct="1">
      <a:defRPr sz="4882" kern="1200">
        <a:solidFill>
          <a:schemeClr val="tx1"/>
        </a:solidFill>
        <a:latin typeface="+mn-lt"/>
        <a:ea typeface="+mn-ea"/>
        <a:cs typeface="+mn-cs"/>
      </a:defRPr>
    </a:lvl6pPr>
    <a:lvl7pPr marL="7440107" algn="l" defTabSz="2480036" rtl="0" eaLnBrk="1" latinLnBrk="0" hangingPunct="1">
      <a:defRPr sz="4882" kern="1200">
        <a:solidFill>
          <a:schemeClr val="tx1"/>
        </a:solidFill>
        <a:latin typeface="+mn-lt"/>
        <a:ea typeface="+mn-ea"/>
        <a:cs typeface="+mn-cs"/>
      </a:defRPr>
    </a:lvl7pPr>
    <a:lvl8pPr marL="8680125" algn="l" defTabSz="2480036" rtl="0" eaLnBrk="1" latinLnBrk="0" hangingPunct="1">
      <a:defRPr sz="4882" kern="1200">
        <a:solidFill>
          <a:schemeClr val="tx1"/>
        </a:solidFill>
        <a:latin typeface="+mn-lt"/>
        <a:ea typeface="+mn-ea"/>
        <a:cs typeface="+mn-cs"/>
      </a:defRPr>
    </a:lvl8pPr>
    <a:lvl9pPr marL="9920143" algn="l" defTabSz="2480036" rtl="0" eaLnBrk="1" latinLnBrk="0" hangingPunct="1">
      <a:defRPr sz="488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userDrawn="1">
          <p15:clr>
            <a:srgbClr val="A4A3A4"/>
          </p15:clr>
        </p15:guide>
        <p15:guide id="2" pos="673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56"/>
    <a:srgbClr val="FC5105"/>
    <a:srgbClr val="0186FF"/>
    <a:srgbClr val="E84C7F"/>
    <a:srgbClr val="DA507E"/>
    <a:srgbClr val="D35684"/>
    <a:srgbClr val="CE5684"/>
    <a:srgbClr val="FF2929"/>
    <a:srgbClr val="194267"/>
    <a:srgbClr val="0C40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18"/>
  </p:normalViewPr>
  <p:slideViewPr>
    <p:cSldViewPr snapToGrid="0" snapToObjects="1">
      <p:cViewPr>
        <p:scale>
          <a:sx n="40" d="100"/>
          <a:sy n="40" d="100"/>
        </p:scale>
        <p:origin x="1162" y="-2419"/>
      </p:cViewPr>
      <p:guideLst>
        <p:guide orient="horz" pos="9537"/>
        <p:guide pos="6736"/>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99B44A86-3201-5751-4DFA-FBCFDD4E80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7700288-3297-987C-C399-49042CBA07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0B0A0-9B8B-4B62-A65F-CB9C017A041F}" type="datetimeFigureOut">
              <a:rPr lang="fr-FR" smtClean="0"/>
              <a:t>14/08/2024</a:t>
            </a:fld>
            <a:endParaRPr lang="fr-FR"/>
          </a:p>
        </p:txBody>
      </p:sp>
      <p:sp>
        <p:nvSpPr>
          <p:cNvPr id="4" name="Espace réservé du pied de page 3">
            <a:extLst>
              <a:ext uri="{FF2B5EF4-FFF2-40B4-BE49-F238E27FC236}">
                <a16:creationId xmlns:a16="http://schemas.microsoft.com/office/drawing/2014/main" id="{10557C7A-781B-3187-249A-5FF223C5DE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8DAB1597-CF74-3B10-6820-C15E1CDFF30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983B0B-6B47-4CF7-9726-4240D5CD89E1}" type="slidenum">
              <a:rPr lang="fr-FR" smtClean="0"/>
              <a:t>‹N°›</a:t>
            </a:fld>
            <a:endParaRPr lang="fr-FR"/>
          </a:p>
        </p:txBody>
      </p:sp>
    </p:spTree>
    <p:extLst>
      <p:ext uri="{BB962C8B-B14F-4D97-AF65-F5344CB8AC3E}">
        <p14:creationId xmlns:p14="http://schemas.microsoft.com/office/powerpoint/2010/main" val="2430247532"/>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A87276-AF33-E441-B95C-4112045B9959}" type="datetimeFigureOut">
              <a:rPr lang="en-US" smtClean="0"/>
              <a:t>8/14/2024</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7D2E5-AD4F-7546-B553-D906CC1474EB}" type="slidenum">
              <a:rPr lang="en-US" smtClean="0"/>
              <a:t>‹N°›</a:t>
            </a:fld>
            <a:endParaRPr lang="en-US"/>
          </a:p>
        </p:txBody>
      </p:sp>
    </p:spTree>
    <p:extLst>
      <p:ext uri="{BB962C8B-B14F-4D97-AF65-F5344CB8AC3E}">
        <p14:creationId xmlns:p14="http://schemas.microsoft.com/office/powerpoint/2010/main" val="4288650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27D2E5-AD4F-7546-B553-D906CC1474EB}" type="slidenum">
              <a:rPr lang="en-US" smtClean="0"/>
              <a:t>1</a:t>
            </a:fld>
            <a:endParaRPr lang="en-US"/>
          </a:p>
        </p:txBody>
      </p:sp>
    </p:spTree>
    <p:extLst>
      <p:ext uri="{BB962C8B-B14F-4D97-AF65-F5344CB8AC3E}">
        <p14:creationId xmlns:p14="http://schemas.microsoft.com/office/powerpoint/2010/main" val="523276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ranfield University">
    <p:spTree>
      <p:nvGrpSpPr>
        <p:cNvPr id="1" name=""/>
        <p:cNvGrpSpPr/>
        <p:nvPr/>
      </p:nvGrpSpPr>
      <p:grpSpPr>
        <a:xfrm>
          <a:off x="0" y="0"/>
          <a:ext cx="0" cy="0"/>
          <a:chOff x="0" y="0"/>
          <a:chExt cx="0" cy="0"/>
        </a:xfrm>
      </p:grpSpPr>
      <p:sp>
        <p:nvSpPr>
          <p:cNvPr id="2" name="Title 1"/>
          <p:cNvSpPr>
            <a:spLocks noGrp="1"/>
          </p:cNvSpPr>
          <p:nvPr>
            <p:ph type="ctrTitle"/>
          </p:nvPr>
        </p:nvSpPr>
        <p:spPr>
          <a:xfrm>
            <a:off x="1159199" y="5888177"/>
            <a:ext cx="19071901" cy="19086373"/>
          </a:xfrm>
          <a:prstGeom prst="rect">
            <a:avLst/>
          </a:prstGeom>
        </p:spPr>
        <p:txBody>
          <a:bodyPr anchor="ctr"/>
          <a:lstStyle>
            <a:lvl1pPr algn="ctr">
              <a:defRPr sz="6000" baseline="0">
                <a:latin typeface="Arial" charset="0"/>
                <a:ea typeface="Arial" charset="0"/>
                <a:cs typeface="Arial" charset="0"/>
              </a:defRPr>
            </a:lvl1pPr>
          </a:lstStyle>
          <a:p>
            <a:endParaRPr lang="en-US" dirty="0"/>
          </a:p>
        </p:txBody>
      </p:sp>
      <p:sp>
        <p:nvSpPr>
          <p:cNvPr id="19" name="Text Placeholder 18"/>
          <p:cNvSpPr>
            <a:spLocks noGrp="1"/>
          </p:cNvSpPr>
          <p:nvPr>
            <p:ph type="body" sz="quarter" idx="10" hasCustomPrompt="1"/>
          </p:nvPr>
        </p:nvSpPr>
        <p:spPr>
          <a:xfrm>
            <a:off x="1158875" y="25411113"/>
            <a:ext cx="12214224" cy="1341437"/>
          </a:xfrm>
          <a:prstGeom prst="rect">
            <a:avLst/>
          </a:prstGeom>
        </p:spPr>
        <p:txBody>
          <a:bodyPr/>
          <a:lstStyle>
            <a:lvl1pPr marL="0" indent="0">
              <a:buNone/>
              <a:defRPr sz="3600" baseline="0">
                <a:solidFill>
                  <a:srgbClr val="0C406D"/>
                </a:solidFill>
                <a:latin typeface="Arial" charset="0"/>
                <a:ea typeface="Arial" charset="0"/>
                <a:cs typeface="Arial" charset="0"/>
              </a:defRPr>
            </a:lvl1pPr>
            <a:lvl2pPr marL="802066" indent="0">
              <a:buNone/>
              <a:defRPr>
                <a:solidFill>
                  <a:srgbClr val="0C406D"/>
                </a:solidFill>
                <a:latin typeface="Arial" charset="0"/>
                <a:ea typeface="Arial" charset="0"/>
                <a:cs typeface="Arial" charset="0"/>
              </a:defRPr>
            </a:lvl2pPr>
            <a:lvl3pPr marL="1604132" indent="0">
              <a:buNone/>
              <a:defRPr>
                <a:solidFill>
                  <a:srgbClr val="0C406D"/>
                </a:solidFill>
                <a:latin typeface="Arial" charset="0"/>
                <a:ea typeface="Arial" charset="0"/>
                <a:cs typeface="Arial" charset="0"/>
              </a:defRPr>
            </a:lvl3pPr>
            <a:lvl4pPr marL="2406198" indent="0">
              <a:buNone/>
              <a:defRPr>
                <a:solidFill>
                  <a:srgbClr val="0C406D"/>
                </a:solidFill>
                <a:latin typeface="Arial" charset="0"/>
                <a:ea typeface="Arial" charset="0"/>
                <a:cs typeface="Arial" charset="0"/>
              </a:defRPr>
            </a:lvl4pPr>
            <a:lvl5pPr>
              <a:defRPr>
                <a:solidFill>
                  <a:srgbClr val="0C406D"/>
                </a:solidFill>
              </a:defRPr>
            </a:lvl5pPr>
          </a:lstStyle>
          <a:p>
            <a:pPr lvl="0"/>
            <a:r>
              <a:rPr lang="en-GB" dirty="0"/>
              <a:t>Author(s) Name(s): Title, First Name, Surname. Arial 36pt</a:t>
            </a:r>
            <a:endParaRPr lang="en-US" dirty="0"/>
          </a:p>
        </p:txBody>
      </p:sp>
      <p:sp>
        <p:nvSpPr>
          <p:cNvPr id="23" name="Text Placeholder 22"/>
          <p:cNvSpPr>
            <a:spLocks noGrp="1"/>
          </p:cNvSpPr>
          <p:nvPr>
            <p:ph type="body" sz="quarter" idx="12" hasCustomPrompt="1"/>
          </p:nvPr>
        </p:nvSpPr>
        <p:spPr>
          <a:xfrm>
            <a:off x="14916150" y="25461913"/>
            <a:ext cx="5303838" cy="3462505"/>
          </a:xfrm>
          <a:prstGeom prst="rect">
            <a:avLst/>
          </a:prstGeom>
        </p:spPr>
        <p:txBody>
          <a:bodyPr anchor="ctr"/>
          <a:lstStyle>
            <a:lvl1pPr marL="401033" indent="0" algn="ctr">
              <a:buFont typeface="Arial" charset="0"/>
              <a:buNone/>
              <a:defRPr sz="3200">
                <a:solidFill>
                  <a:schemeClr val="bg1">
                    <a:lumMod val="65000"/>
                  </a:schemeClr>
                </a:solidFill>
                <a:latin typeface="Arial" charset="0"/>
                <a:ea typeface="Arial" charset="0"/>
                <a:cs typeface="Arial" charset="0"/>
              </a:defRPr>
            </a:lvl1pPr>
            <a:lvl2pPr marL="802066" indent="0" algn="l">
              <a:buFont typeface="Arial" charset="0"/>
              <a:buNone/>
              <a:defRPr sz="3200">
                <a:solidFill>
                  <a:schemeClr val="bg1">
                    <a:lumMod val="65000"/>
                  </a:schemeClr>
                </a:solidFill>
                <a:latin typeface="Arial" charset="0"/>
                <a:ea typeface="Arial" charset="0"/>
                <a:cs typeface="Arial" charset="0"/>
              </a:defRPr>
            </a:lvl2pPr>
          </a:lstStyle>
          <a:p>
            <a:pPr marL="802066" marR="0" lvl="0" indent="-401033" algn="l" defTabSz="1604132" rtl="0" eaLnBrk="1" fontAlgn="auto" latinLnBrk="0" hangingPunct="1">
              <a:lnSpc>
                <a:spcPct val="90000"/>
              </a:lnSpc>
              <a:spcBef>
                <a:spcPts val="877"/>
              </a:spcBef>
              <a:spcAft>
                <a:spcPts val="0"/>
              </a:spcAft>
              <a:buClrTx/>
              <a:buSzTx/>
              <a:tabLst/>
              <a:defRPr/>
            </a:pPr>
            <a:r>
              <a:rPr lang="en-US" dirty="0"/>
              <a:t>Sponsor’s details here</a:t>
            </a:r>
          </a:p>
        </p:txBody>
      </p:sp>
      <p:sp>
        <p:nvSpPr>
          <p:cNvPr id="9" name="Text Placeholder 3"/>
          <p:cNvSpPr>
            <a:spLocks noGrp="1"/>
          </p:cNvSpPr>
          <p:nvPr>
            <p:ph type="body" sz="quarter" idx="13" hasCustomPrompt="1"/>
          </p:nvPr>
        </p:nvSpPr>
        <p:spPr>
          <a:xfrm>
            <a:off x="6224588" y="2627296"/>
            <a:ext cx="13995400" cy="2493692"/>
          </a:xfrm>
          <a:prstGeom prst="rect">
            <a:avLst/>
          </a:prstGeom>
        </p:spPr>
        <p:txBody>
          <a:bodyPr anchor="ctr"/>
          <a:lstStyle>
            <a:lvl1pPr marL="0" indent="0">
              <a:buNone/>
              <a:defRPr sz="6800" b="1" baseline="0">
                <a:latin typeface="Arial" charset="0"/>
                <a:ea typeface="Arial" charset="0"/>
                <a:cs typeface="Arial" charset="0"/>
              </a:defRPr>
            </a:lvl1pPr>
          </a:lstStyle>
          <a:p>
            <a:pPr lvl="0"/>
            <a:r>
              <a:rPr lang="en-US" b="1" dirty="0">
                <a:latin typeface="Arial" charset="0"/>
                <a:ea typeface="Arial" charset="0"/>
                <a:cs typeface="Arial" charset="0"/>
              </a:rPr>
              <a:t>Title, Arial Bold 68pt</a:t>
            </a:r>
            <a:endParaRPr lang="en-US" dirty="0"/>
          </a:p>
        </p:txBody>
      </p:sp>
      <p:sp>
        <p:nvSpPr>
          <p:cNvPr id="7" name="Text Placeholder 18">
            <a:extLst>
              <a:ext uri="{FF2B5EF4-FFF2-40B4-BE49-F238E27FC236}">
                <a16:creationId xmlns:a16="http://schemas.microsoft.com/office/drawing/2014/main" id="{E948BC3A-2B8E-0845-888A-3ECF722AEC45}"/>
              </a:ext>
            </a:extLst>
          </p:cNvPr>
          <p:cNvSpPr>
            <a:spLocks noGrp="1"/>
          </p:cNvSpPr>
          <p:nvPr>
            <p:ph type="body" sz="quarter" idx="14" hasCustomPrompt="1"/>
          </p:nvPr>
        </p:nvSpPr>
        <p:spPr>
          <a:xfrm>
            <a:off x="1219201" y="27361358"/>
            <a:ext cx="12214224" cy="1341437"/>
          </a:xfrm>
          <a:prstGeom prst="rect">
            <a:avLst/>
          </a:prstGeom>
        </p:spPr>
        <p:txBody>
          <a:bodyPr/>
          <a:lstStyle>
            <a:lvl1pPr marL="0" indent="0">
              <a:buNone/>
              <a:defRPr sz="3600" baseline="0">
                <a:solidFill>
                  <a:srgbClr val="0C406D"/>
                </a:solidFill>
                <a:latin typeface="Arial" charset="0"/>
                <a:ea typeface="Arial" charset="0"/>
                <a:cs typeface="Arial" charset="0"/>
              </a:defRPr>
            </a:lvl1pPr>
            <a:lvl2pPr marL="802066" indent="0">
              <a:buNone/>
              <a:defRPr>
                <a:solidFill>
                  <a:srgbClr val="0C406D"/>
                </a:solidFill>
                <a:latin typeface="Arial" charset="0"/>
                <a:ea typeface="Arial" charset="0"/>
                <a:cs typeface="Arial" charset="0"/>
              </a:defRPr>
            </a:lvl2pPr>
            <a:lvl3pPr marL="1604132" indent="0">
              <a:buNone/>
              <a:defRPr>
                <a:solidFill>
                  <a:srgbClr val="0C406D"/>
                </a:solidFill>
                <a:latin typeface="Arial" charset="0"/>
                <a:ea typeface="Arial" charset="0"/>
                <a:cs typeface="Arial" charset="0"/>
              </a:defRPr>
            </a:lvl3pPr>
            <a:lvl4pPr marL="2406198" indent="0">
              <a:buNone/>
              <a:defRPr>
                <a:solidFill>
                  <a:srgbClr val="0C406D"/>
                </a:solidFill>
                <a:latin typeface="Arial" charset="0"/>
                <a:ea typeface="Arial" charset="0"/>
                <a:cs typeface="Arial" charset="0"/>
              </a:defRPr>
            </a:lvl4pPr>
            <a:lvl5pPr>
              <a:defRPr>
                <a:solidFill>
                  <a:srgbClr val="0C406D"/>
                </a:solidFill>
              </a:defRPr>
            </a:lvl5pPr>
          </a:lstStyle>
          <a:p>
            <a:pPr lvl="0"/>
            <a:r>
              <a:rPr lang="en-GB" dirty="0"/>
              <a:t>Supervisor(s) Name(s): Title, First Name, Surname. Arial 36pt</a:t>
            </a:r>
            <a:endParaRPr lang="en-US" dirty="0"/>
          </a:p>
        </p:txBody>
      </p:sp>
      <p:sp>
        <p:nvSpPr>
          <p:cNvPr id="12" name="TextBox 11">
            <a:extLst>
              <a:ext uri="{FF2B5EF4-FFF2-40B4-BE49-F238E27FC236}">
                <a16:creationId xmlns:a16="http://schemas.microsoft.com/office/drawing/2014/main" id="{6EA4636E-ACAE-0944-B322-B219DF200404}"/>
              </a:ext>
            </a:extLst>
          </p:cNvPr>
          <p:cNvSpPr txBox="1"/>
          <p:nvPr userDrawn="1"/>
        </p:nvSpPr>
        <p:spPr>
          <a:xfrm>
            <a:off x="6392228" y="470023"/>
            <a:ext cx="13660120" cy="1938992"/>
          </a:xfrm>
          <a:prstGeom prst="rect">
            <a:avLst/>
          </a:prstGeom>
          <a:noFill/>
        </p:spPr>
        <p:txBody>
          <a:bodyPr wrap="square" rtlCol="0">
            <a:spAutoFit/>
          </a:bodyPr>
          <a:lstStyle/>
          <a:p>
            <a:pPr algn="ctr"/>
            <a:r>
              <a:rPr lang="en-GB" sz="6000" b="1" dirty="0">
                <a:solidFill>
                  <a:srgbClr val="194267"/>
                </a:solidFill>
                <a:latin typeface="Arial" panose="020B0604020202020204" pitchFamily="34" charset="0"/>
                <a:cs typeface="Arial" panose="020B0604020202020204" pitchFamily="34" charset="0"/>
              </a:rPr>
              <a:t>MSc in Computational Software Techniques in Engineering</a:t>
            </a:r>
          </a:p>
        </p:txBody>
      </p:sp>
      <p:sp>
        <p:nvSpPr>
          <p:cNvPr id="13" name="TextBox 12">
            <a:extLst>
              <a:ext uri="{FF2B5EF4-FFF2-40B4-BE49-F238E27FC236}">
                <a16:creationId xmlns:a16="http://schemas.microsoft.com/office/drawing/2014/main" id="{1147549F-1174-4A4B-95F4-497F33E0F7FB}"/>
              </a:ext>
            </a:extLst>
          </p:cNvPr>
          <p:cNvSpPr txBox="1"/>
          <p:nvPr userDrawn="1"/>
        </p:nvSpPr>
        <p:spPr>
          <a:xfrm>
            <a:off x="7632000" y="28924418"/>
            <a:ext cx="13032000" cy="923330"/>
          </a:xfrm>
          <a:prstGeom prst="rect">
            <a:avLst/>
          </a:prstGeom>
          <a:noFill/>
        </p:spPr>
        <p:txBody>
          <a:bodyPr wrap="square" rtlCol="0">
            <a:spAutoFit/>
          </a:bodyPr>
          <a:lstStyle/>
          <a:p>
            <a:pPr algn="ctr"/>
            <a:r>
              <a:rPr lang="en-GB" sz="5400" b="1" dirty="0">
                <a:solidFill>
                  <a:srgbClr val="194267"/>
                </a:solidFill>
                <a:latin typeface="Arial" panose="020B0604020202020204" pitchFamily="34" charset="0"/>
                <a:cs typeface="Arial" panose="020B0604020202020204" pitchFamily="34" charset="0"/>
              </a:rPr>
              <a:t>Individual Research </a:t>
            </a:r>
            <a:r>
              <a:rPr lang="en-GB" sz="5400" b="1">
                <a:solidFill>
                  <a:srgbClr val="194267"/>
                </a:solidFill>
                <a:latin typeface="Arial" panose="020B0604020202020204" pitchFamily="34" charset="0"/>
                <a:cs typeface="Arial" panose="020B0604020202020204" pitchFamily="34" charset="0"/>
              </a:rPr>
              <a:t>Project 2023/2024</a:t>
            </a:r>
            <a:endParaRPr lang="en-GB" sz="5400" b="1" dirty="0">
              <a:solidFill>
                <a:srgbClr val="19426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0960435"/>
      </p:ext>
    </p:extLst>
  </p:cSld>
  <p:clrMapOvr>
    <a:masterClrMapping/>
  </p:clrMapOvr>
  <p:extLst>
    <p:ext uri="{DCECCB84-F9BA-43D5-87BE-67443E8EF086}">
      <p15:sldGuideLst xmlns:p15="http://schemas.microsoft.com/office/powerpoint/2012/main">
        <p15:guide id="1" orient="horz" pos="9537" userDrawn="1">
          <p15:clr>
            <a:srgbClr val="FBAE40"/>
          </p15:clr>
        </p15:guide>
        <p15:guide id="2" pos="6736"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52000" y="1080000"/>
            <a:ext cx="3960000" cy="3960000"/>
          </a:xfrm>
          <a:prstGeom prst="rect">
            <a:avLst/>
          </a:prstGeom>
        </p:spPr>
      </p:pic>
      <p:sp>
        <p:nvSpPr>
          <p:cNvPr id="11" name="Text Box 17"/>
          <p:cNvSpPr txBox="1">
            <a:spLocks noChangeArrowheads="1"/>
          </p:cNvSpPr>
          <p:nvPr userDrawn="1"/>
        </p:nvSpPr>
        <p:spPr bwMode="auto">
          <a:xfrm>
            <a:off x="1108400" y="28972307"/>
            <a:ext cx="8677730" cy="896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959" tIns="32479" rIns="64959" bIns="32479">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5400" dirty="0">
                <a:solidFill>
                  <a:srgbClr val="0C406D"/>
                </a:solidFill>
                <a:cs typeface="Arial" panose="020B0604020202020204" pitchFamily="34" charset="0"/>
              </a:rPr>
              <a:t>www.cranfield.ac.uk</a:t>
            </a:r>
          </a:p>
        </p:txBody>
      </p:sp>
    </p:spTree>
    <p:extLst>
      <p:ext uri="{BB962C8B-B14F-4D97-AF65-F5344CB8AC3E}">
        <p14:creationId xmlns:p14="http://schemas.microsoft.com/office/powerpoint/2010/main" val="187622833"/>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1604132" rtl="0" eaLnBrk="1" latinLnBrk="0" hangingPunct="1">
        <a:lnSpc>
          <a:spcPct val="90000"/>
        </a:lnSpc>
        <a:spcBef>
          <a:spcPct val="0"/>
        </a:spcBef>
        <a:buNone/>
        <a:defRPr sz="7719" kern="1200">
          <a:solidFill>
            <a:schemeClr val="tx1"/>
          </a:solidFill>
          <a:latin typeface="+mj-lt"/>
          <a:ea typeface="+mj-ea"/>
          <a:cs typeface="+mj-cs"/>
        </a:defRPr>
      </a:lvl1pPr>
    </p:titleStyle>
    <p:bodyStyle>
      <a:lvl1pPr marL="401033" indent="-401033" algn="l" defTabSz="1604132" rtl="0" eaLnBrk="1" latinLnBrk="0" hangingPunct="1">
        <a:lnSpc>
          <a:spcPct val="90000"/>
        </a:lnSpc>
        <a:spcBef>
          <a:spcPts val="1754"/>
        </a:spcBef>
        <a:buFont typeface="Arial"/>
        <a:buChar char="•"/>
        <a:defRPr sz="4912" kern="1200">
          <a:solidFill>
            <a:schemeClr val="tx1"/>
          </a:solidFill>
          <a:latin typeface="+mn-lt"/>
          <a:ea typeface="+mn-ea"/>
          <a:cs typeface="+mn-cs"/>
        </a:defRPr>
      </a:lvl1pPr>
      <a:lvl2pPr marL="1203099" indent="-401033" algn="l" defTabSz="1604132" rtl="0" eaLnBrk="1" latinLnBrk="0" hangingPunct="1">
        <a:lnSpc>
          <a:spcPct val="90000"/>
        </a:lnSpc>
        <a:spcBef>
          <a:spcPts val="877"/>
        </a:spcBef>
        <a:buFont typeface="Arial"/>
        <a:buChar char="•"/>
        <a:defRPr sz="4210" kern="1200">
          <a:solidFill>
            <a:schemeClr val="tx1"/>
          </a:solidFill>
          <a:latin typeface="+mn-lt"/>
          <a:ea typeface="+mn-ea"/>
          <a:cs typeface="+mn-cs"/>
        </a:defRPr>
      </a:lvl2pPr>
      <a:lvl3pPr marL="2005165" indent="-401033" algn="l" defTabSz="1604132" rtl="0" eaLnBrk="1" latinLnBrk="0" hangingPunct="1">
        <a:lnSpc>
          <a:spcPct val="90000"/>
        </a:lnSpc>
        <a:spcBef>
          <a:spcPts val="877"/>
        </a:spcBef>
        <a:buFont typeface="Arial"/>
        <a:buChar char="•"/>
        <a:defRPr sz="3509" kern="1200">
          <a:solidFill>
            <a:schemeClr val="tx1"/>
          </a:solidFill>
          <a:latin typeface="+mn-lt"/>
          <a:ea typeface="+mn-ea"/>
          <a:cs typeface="+mn-cs"/>
        </a:defRPr>
      </a:lvl3pPr>
      <a:lvl4pPr marL="2807231"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4pPr>
      <a:lvl5pPr marL="3609297"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5pPr>
      <a:lvl6pPr marL="4411363"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6pPr>
      <a:lvl7pPr marL="5213429"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7pPr>
      <a:lvl8pPr marL="6015495"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8pPr>
      <a:lvl9pPr marL="6817561"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9pPr>
    </p:bodyStyle>
    <p:otherStyle>
      <a:defPPr>
        <a:defRPr lang="en-US"/>
      </a:defPPr>
      <a:lvl1pPr marL="0" algn="l" defTabSz="1604132" rtl="0" eaLnBrk="1" latinLnBrk="0" hangingPunct="1">
        <a:defRPr sz="3158" kern="1200">
          <a:solidFill>
            <a:schemeClr val="tx1"/>
          </a:solidFill>
          <a:latin typeface="+mn-lt"/>
          <a:ea typeface="+mn-ea"/>
          <a:cs typeface="+mn-cs"/>
        </a:defRPr>
      </a:lvl1pPr>
      <a:lvl2pPr marL="802066" algn="l" defTabSz="1604132" rtl="0" eaLnBrk="1" latinLnBrk="0" hangingPunct="1">
        <a:defRPr sz="3158" kern="1200">
          <a:solidFill>
            <a:schemeClr val="tx1"/>
          </a:solidFill>
          <a:latin typeface="+mn-lt"/>
          <a:ea typeface="+mn-ea"/>
          <a:cs typeface="+mn-cs"/>
        </a:defRPr>
      </a:lvl2pPr>
      <a:lvl3pPr marL="1604132" algn="l" defTabSz="1604132" rtl="0" eaLnBrk="1" latinLnBrk="0" hangingPunct="1">
        <a:defRPr sz="3158" kern="1200">
          <a:solidFill>
            <a:schemeClr val="tx1"/>
          </a:solidFill>
          <a:latin typeface="+mn-lt"/>
          <a:ea typeface="+mn-ea"/>
          <a:cs typeface="+mn-cs"/>
        </a:defRPr>
      </a:lvl3pPr>
      <a:lvl4pPr marL="2406198" algn="l" defTabSz="1604132" rtl="0" eaLnBrk="1" latinLnBrk="0" hangingPunct="1">
        <a:defRPr sz="3158" kern="1200">
          <a:solidFill>
            <a:schemeClr val="tx1"/>
          </a:solidFill>
          <a:latin typeface="+mn-lt"/>
          <a:ea typeface="+mn-ea"/>
          <a:cs typeface="+mn-cs"/>
        </a:defRPr>
      </a:lvl4pPr>
      <a:lvl5pPr marL="3208264" algn="l" defTabSz="1604132" rtl="0" eaLnBrk="1" latinLnBrk="0" hangingPunct="1">
        <a:defRPr sz="3158" kern="1200">
          <a:solidFill>
            <a:schemeClr val="tx1"/>
          </a:solidFill>
          <a:latin typeface="+mn-lt"/>
          <a:ea typeface="+mn-ea"/>
          <a:cs typeface="+mn-cs"/>
        </a:defRPr>
      </a:lvl5pPr>
      <a:lvl6pPr marL="4010330" algn="l" defTabSz="1604132" rtl="0" eaLnBrk="1" latinLnBrk="0" hangingPunct="1">
        <a:defRPr sz="3158" kern="1200">
          <a:solidFill>
            <a:schemeClr val="tx1"/>
          </a:solidFill>
          <a:latin typeface="+mn-lt"/>
          <a:ea typeface="+mn-ea"/>
          <a:cs typeface="+mn-cs"/>
        </a:defRPr>
      </a:lvl6pPr>
      <a:lvl7pPr marL="4812396" algn="l" defTabSz="1604132" rtl="0" eaLnBrk="1" latinLnBrk="0" hangingPunct="1">
        <a:defRPr sz="3158" kern="1200">
          <a:solidFill>
            <a:schemeClr val="tx1"/>
          </a:solidFill>
          <a:latin typeface="+mn-lt"/>
          <a:ea typeface="+mn-ea"/>
          <a:cs typeface="+mn-cs"/>
        </a:defRPr>
      </a:lvl7pPr>
      <a:lvl8pPr marL="5614462" algn="l" defTabSz="1604132" rtl="0" eaLnBrk="1" latinLnBrk="0" hangingPunct="1">
        <a:defRPr sz="3158" kern="1200">
          <a:solidFill>
            <a:schemeClr val="tx1"/>
          </a:solidFill>
          <a:latin typeface="+mn-lt"/>
          <a:ea typeface="+mn-ea"/>
          <a:cs typeface="+mn-cs"/>
        </a:defRPr>
      </a:lvl8pPr>
      <a:lvl9pPr marL="6416528" algn="l" defTabSz="1604132" rtl="0" eaLnBrk="1" latinLnBrk="0" hangingPunct="1">
        <a:defRPr sz="315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537" userDrawn="1">
          <p15:clr>
            <a:srgbClr val="F26B43"/>
          </p15:clr>
        </p15:guide>
        <p15:guide id="2" pos="673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www.bts.gov/explore-topics-and-geography/topics/airline-time-performance-and-causes-flight-delays" TargetMode="External"/><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F272A001-F50D-C9AA-FED0-0C425E84A722}"/>
              </a:ext>
            </a:extLst>
          </p:cNvPr>
          <p:cNvSpPr/>
          <p:nvPr/>
        </p:nvSpPr>
        <p:spPr>
          <a:xfrm>
            <a:off x="1141969" y="8557832"/>
            <a:ext cx="12802631" cy="576000"/>
          </a:xfrm>
          <a:prstGeom prst="rect">
            <a:avLst/>
          </a:prstGeom>
          <a:gradFill flip="none" rotWithShape="1">
            <a:gsLst>
              <a:gs pos="0">
                <a:srgbClr val="0186FF">
                  <a:shade val="30000"/>
                  <a:satMod val="115000"/>
                </a:srgbClr>
              </a:gs>
              <a:gs pos="50000">
                <a:srgbClr val="0186FF">
                  <a:shade val="67500"/>
                  <a:satMod val="115000"/>
                </a:srgbClr>
              </a:gs>
              <a:gs pos="100000">
                <a:srgbClr val="0186FF">
                  <a:shade val="100000"/>
                  <a:satMod val="115000"/>
                </a:srgbClr>
              </a:gs>
            </a:gsLst>
            <a:lin ang="2700000" scaled="1"/>
            <a:tileRect/>
          </a:gradFill>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fr-FR" sz="3600" b="1">
                <a:solidFill>
                  <a:schemeClr val="bg1"/>
                </a:solidFill>
                <a:latin typeface="Arial" panose="020B0604020202020204" pitchFamily="34" charset="0"/>
                <a:cs typeface="Arial" panose="020B0604020202020204" pitchFamily="34" charset="0"/>
              </a:rPr>
              <a:t>        Aim &amp; Objectives</a:t>
            </a:r>
          </a:p>
        </p:txBody>
      </p:sp>
      <p:sp>
        <p:nvSpPr>
          <p:cNvPr id="31" name="Rectangle 30">
            <a:extLst>
              <a:ext uri="{FF2B5EF4-FFF2-40B4-BE49-F238E27FC236}">
                <a16:creationId xmlns:a16="http://schemas.microsoft.com/office/drawing/2014/main" id="{A54B6366-D592-1CEC-09EF-14DA1974A700}"/>
              </a:ext>
            </a:extLst>
          </p:cNvPr>
          <p:cNvSpPr/>
          <p:nvPr/>
        </p:nvSpPr>
        <p:spPr>
          <a:xfrm>
            <a:off x="1159199" y="14282263"/>
            <a:ext cx="19089131" cy="81965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le 1">
            <a:extLst>
              <a:ext uri="{FF2B5EF4-FFF2-40B4-BE49-F238E27FC236}">
                <a16:creationId xmlns:a16="http://schemas.microsoft.com/office/drawing/2014/main" id="{A28D2998-B895-9C45-8E8A-0A89D0F0D2B5}"/>
              </a:ext>
            </a:extLst>
          </p:cNvPr>
          <p:cNvSpPr>
            <a:spLocks noGrp="1"/>
          </p:cNvSpPr>
          <p:nvPr>
            <p:ph type="ctrTitle"/>
          </p:nvPr>
        </p:nvSpPr>
        <p:spPr>
          <a:xfrm>
            <a:off x="1159199" y="5651871"/>
            <a:ext cx="19071901" cy="21687262"/>
          </a:xfrm>
        </p:spPr>
        <p:txBody>
          <a:bodyPr anchor="t"/>
          <a:lstStyle/>
          <a:p>
            <a:pPr algn="l"/>
            <a:r>
              <a:rPr lang="en-US" sz="100">
                <a:solidFill>
                  <a:schemeClr val="bg1"/>
                </a:solidFill>
                <a:latin typeface="Arial" panose="020B0604020202020204" pitchFamily="34" charset="0"/>
                <a:cs typeface="Arial" panose="020B0604020202020204" pitchFamily="34" charset="0"/>
              </a:rPr>
              <a:t>s</a:t>
            </a:r>
            <a:endParaRPr lang="en-US" sz="100" dirty="0">
              <a:solidFill>
                <a:schemeClr val="bg1"/>
              </a:solidFill>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8F22421D-0B00-CB44-BC96-2B00A20194B3}"/>
              </a:ext>
            </a:extLst>
          </p:cNvPr>
          <p:cNvSpPr>
            <a:spLocks noGrp="1"/>
          </p:cNvSpPr>
          <p:nvPr>
            <p:ph type="body" sz="quarter" idx="13"/>
          </p:nvPr>
        </p:nvSpPr>
        <p:spPr/>
        <p:txBody>
          <a:bodyPr/>
          <a:lstStyle/>
          <a:p>
            <a:pPr algn="ctr"/>
            <a:r>
              <a:rPr lang="en-US" i="0">
                <a:effectLst/>
                <a:highlight>
                  <a:srgbClr val="FFFFFF"/>
                </a:highlight>
                <a:latin typeface="Arial" panose="020B0604020202020204" pitchFamily="34" charset="0"/>
                <a:cs typeface="Arial" panose="020B0604020202020204" pitchFamily="34" charset="0"/>
              </a:rPr>
              <a:t>Prediction of weather impacted flight delay</a:t>
            </a:r>
            <a:endParaRPr lang="en-US">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717B5F7A-568B-0640-9C74-C6D348A02554}"/>
              </a:ext>
            </a:extLst>
          </p:cNvPr>
          <p:cNvSpPr>
            <a:spLocks noGrp="1"/>
          </p:cNvSpPr>
          <p:nvPr>
            <p:ph type="body" sz="quarter" idx="14"/>
          </p:nvPr>
        </p:nvSpPr>
        <p:spPr>
          <a:xfrm>
            <a:off x="1175398" y="27461052"/>
            <a:ext cx="10157222" cy="1341437"/>
          </a:xfrm>
        </p:spPr>
        <p:txBody>
          <a:bodyPr/>
          <a:lstStyle/>
          <a:p>
            <a:pPr>
              <a:spcBef>
                <a:spcPts val="300"/>
              </a:spcBef>
            </a:pPr>
            <a:r>
              <a:rPr lang="en-US">
                <a:latin typeface="Arial" panose="020B0604020202020204" pitchFamily="34" charset="0"/>
                <a:cs typeface="Arial" panose="020B0604020202020204" pitchFamily="34" charset="0"/>
              </a:rPr>
              <a:t>Author: Majuran Chandrakumar</a:t>
            </a:r>
          </a:p>
          <a:p>
            <a:pPr>
              <a:spcBef>
                <a:spcPts val="300"/>
              </a:spcBef>
            </a:pPr>
            <a:r>
              <a:rPr lang="en-US">
                <a:latin typeface="Arial" panose="020B0604020202020204" pitchFamily="34" charset="0"/>
                <a:cs typeface="Arial" panose="020B0604020202020204" pitchFamily="34" charset="0"/>
              </a:rPr>
              <a:t>Supervisors: Irene Moulitsas, Desmond Bisandu</a:t>
            </a:r>
            <a:endParaRPr lang="en-US"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053374FD-0507-1FF3-8C43-447083F202D9}"/>
              </a:ext>
            </a:extLst>
          </p:cNvPr>
          <p:cNvSpPr/>
          <p:nvPr/>
        </p:nvSpPr>
        <p:spPr>
          <a:xfrm>
            <a:off x="1159197" y="5670129"/>
            <a:ext cx="12785403" cy="576000"/>
          </a:xfrm>
          <a:prstGeom prst="rect">
            <a:avLst/>
          </a:prstGeom>
          <a:gradFill flip="none" rotWithShape="1">
            <a:gsLst>
              <a:gs pos="0">
                <a:srgbClr val="0186FF">
                  <a:shade val="30000"/>
                  <a:satMod val="115000"/>
                </a:srgbClr>
              </a:gs>
              <a:gs pos="50000">
                <a:srgbClr val="0186FF">
                  <a:shade val="67500"/>
                  <a:satMod val="115000"/>
                </a:srgbClr>
              </a:gs>
              <a:gs pos="100000">
                <a:srgbClr val="0186FF">
                  <a:shade val="100000"/>
                  <a:satMod val="115000"/>
                </a:srgbClr>
              </a:gs>
            </a:gsLst>
            <a:lin ang="2700000" scaled="1"/>
            <a:tileRect/>
          </a:gradFill>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fr-FR" sz="3600" b="1">
                <a:latin typeface="Arial" panose="020B0604020202020204" pitchFamily="34" charset="0"/>
                <a:cs typeface="Arial" panose="020B0604020202020204" pitchFamily="34" charset="0"/>
              </a:rPr>
              <a:t>        </a:t>
            </a:r>
            <a:r>
              <a:rPr lang="fr-FR" sz="3600" b="1">
                <a:solidFill>
                  <a:schemeClr val="bg1"/>
                </a:solidFill>
                <a:latin typeface="Arial" panose="020B0604020202020204" pitchFamily="34" charset="0"/>
                <a:cs typeface="Arial" panose="020B0604020202020204" pitchFamily="34" charset="0"/>
              </a:rPr>
              <a:t>Introduction</a:t>
            </a:r>
            <a:r>
              <a:rPr lang="fr-FR" sz="3600" b="1">
                <a:latin typeface="Arial" panose="020B0604020202020204" pitchFamily="34" charset="0"/>
                <a:cs typeface="Arial" panose="020B0604020202020204" pitchFamily="34" charset="0"/>
              </a:rPr>
              <a:t>		</a:t>
            </a:r>
          </a:p>
        </p:txBody>
      </p:sp>
      <p:sp>
        <p:nvSpPr>
          <p:cNvPr id="12" name="Rectangle 11">
            <a:extLst>
              <a:ext uri="{FF2B5EF4-FFF2-40B4-BE49-F238E27FC236}">
                <a16:creationId xmlns:a16="http://schemas.microsoft.com/office/drawing/2014/main" id="{E395BC63-502D-269B-C6BC-4EB7E90A07D7}"/>
              </a:ext>
            </a:extLst>
          </p:cNvPr>
          <p:cNvSpPr/>
          <p:nvPr/>
        </p:nvSpPr>
        <p:spPr>
          <a:xfrm>
            <a:off x="1315221" y="6343166"/>
            <a:ext cx="12629379" cy="2083698"/>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marL="342900" indent="-342900" algn="just">
              <a:spcAft>
                <a:spcPts val="600"/>
              </a:spcAft>
              <a:buFont typeface="Wingdings" panose="05000000000000000000" pitchFamily="2" charset="2"/>
              <a:buChar char="§"/>
            </a:pPr>
            <a:r>
              <a:rPr lang="en-US" sz="1900">
                <a:latin typeface="Arial" panose="020B0604020202020204" pitchFamily="34" charset="0"/>
                <a:cs typeface="Arial" panose="020B0604020202020204" pitchFamily="34" charset="0"/>
                <a:sym typeface="Wingdings" panose="05000000000000000000" pitchFamily="2" charset="2"/>
              </a:rPr>
              <a:t>Flight delays represent a major challenge for airline companies, resulting in financial costs of billions of dollars.</a:t>
            </a:r>
            <a:endParaRPr lang="en-US" sz="1800">
              <a:latin typeface="Arial" panose="020B0604020202020204" pitchFamily="34" charset="0"/>
              <a:cs typeface="Arial" panose="020B0604020202020204" pitchFamily="34" charset="0"/>
              <a:sym typeface="Wingdings" panose="05000000000000000000" pitchFamily="2" charset="2"/>
            </a:endParaRPr>
          </a:p>
          <a:p>
            <a:pPr marL="342900" indent="-342900" algn="just">
              <a:spcAft>
                <a:spcPts val="600"/>
              </a:spcAft>
              <a:buFont typeface="Wingdings" panose="05000000000000000000" pitchFamily="2" charset="2"/>
              <a:buChar char="§"/>
            </a:pPr>
            <a:r>
              <a:rPr lang="en-US" sz="1900">
                <a:latin typeface="Arial" panose="020B0604020202020204" pitchFamily="34" charset="0"/>
                <a:cs typeface="Arial" panose="020B0604020202020204" pitchFamily="34" charset="0"/>
              </a:rPr>
              <a:t>A flight is considered delayed if it operates more than 15 minutes later than the scheduled time [1].</a:t>
            </a:r>
          </a:p>
          <a:p>
            <a:pPr marL="342900" indent="-342900" algn="just">
              <a:spcAft>
                <a:spcPts val="600"/>
              </a:spcAft>
              <a:buFont typeface="Wingdings" panose="05000000000000000000" pitchFamily="2" charset="2"/>
              <a:buChar char="§"/>
            </a:pPr>
            <a:r>
              <a:rPr lang="en-US" sz="1900">
                <a:latin typeface="Arial" panose="020B0604020202020204" pitchFamily="34" charset="0"/>
                <a:cs typeface="Arial" panose="020B0604020202020204" pitchFamily="34" charset="0"/>
              </a:rPr>
              <a:t>Flight data are exposed to serious imbalances which can have an impact on the accuracy of model predictions.</a:t>
            </a:r>
          </a:p>
          <a:p>
            <a:pPr marL="342900" indent="-342900" algn="just">
              <a:spcAft>
                <a:spcPts val="600"/>
              </a:spcAft>
              <a:buFont typeface="Wingdings" panose="05000000000000000000" pitchFamily="2" charset="2"/>
              <a:buChar char="§"/>
            </a:pPr>
            <a:r>
              <a:rPr lang="en-US" sz="1900">
                <a:latin typeface="Arial" panose="020B0604020202020204" pitchFamily="34" charset="0"/>
                <a:cs typeface="Arial" panose="020B0604020202020204" pitchFamily="34" charset="0"/>
              </a:rPr>
              <a:t>Several types of delay exist, including weather delays. They are unpredictable and can produce major disruption.</a:t>
            </a:r>
          </a:p>
          <a:p>
            <a:pPr marL="342900" indent="-342900" algn="just">
              <a:spcAft>
                <a:spcPts val="600"/>
              </a:spcAft>
              <a:buFont typeface="Wingdings" panose="05000000000000000000" pitchFamily="2" charset="2"/>
              <a:buChar char="§"/>
            </a:pPr>
            <a:r>
              <a:rPr lang="en-US" sz="1900">
                <a:latin typeface="Arial" panose="020B0604020202020204" pitchFamily="34" charset="0"/>
                <a:cs typeface="Arial" panose="020B0604020202020204" pitchFamily="34" charset="0"/>
              </a:rPr>
              <a:t>Predicting flight delays brings several benefits in terms of cost reduction, improved environmental sustainability, better resource management and enhanced customer satisfaction.</a:t>
            </a:r>
            <a:endParaRPr lang="fr-FR" sz="190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2F4FB93C-DC50-5970-57D4-FC6DB6D13F91}"/>
              </a:ext>
            </a:extLst>
          </p:cNvPr>
          <p:cNvSpPr/>
          <p:nvPr/>
        </p:nvSpPr>
        <p:spPr>
          <a:xfrm>
            <a:off x="1362409" y="9251480"/>
            <a:ext cx="12291630" cy="232676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just"/>
            <a:r>
              <a:rPr lang="fr-FR" sz="2000" b="1">
                <a:solidFill>
                  <a:schemeClr val="accent5"/>
                </a:solidFill>
                <a:latin typeface="Arial" panose="020B0604020202020204" pitchFamily="34" charset="0"/>
                <a:cs typeface="Arial" panose="020B0604020202020204" pitchFamily="34" charset="0"/>
              </a:rPr>
              <a:t>Aim</a:t>
            </a:r>
            <a:r>
              <a:rPr lang="fr-FR" sz="1900" b="1">
                <a:latin typeface="Arial" panose="020B0604020202020204" pitchFamily="34" charset="0"/>
                <a:cs typeface="Arial" panose="020B0604020202020204" pitchFamily="34" charset="0"/>
              </a:rPr>
              <a:t>: </a:t>
            </a:r>
            <a:r>
              <a:rPr lang="fr-FR" sz="1900">
                <a:latin typeface="Arial" panose="020B0604020202020204" pitchFamily="34" charset="0"/>
                <a:cs typeface="Arial" panose="020B0604020202020204" pitchFamily="34" charset="0"/>
              </a:rPr>
              <a:t>To develop a deep learning model for predicting weather impacted flight delays</a:t>
            </a:r>
          </a:p>
          <a:p>
            <a:pPr algn="just"/>
            <a:r>
              <a:rPr lang="fr-FR" sz="2000" b="1">
                <a:solidFill>
                  <a:schemeClr val="accent5"/>
                </a:solidFill>
                <a:latin typeface="Arial" panose="020B0604020202020204" pitchFamily="34" charset="0"/>
                <a:cs typeface="Arial" panose="020B0604020202020204" pitchFamily="34" charset="0"/>
              </a:rPr>
              <a:t>Objectives</a:t>
            </a:r>
          </a:p>
          <a:p>
            <a:pPr marL="342900" indent="-342900" algn="just">
              <a:buFont typeface="Wingdings" panose="05000000000000000000" pitchFamily="2" charset="2"/>
              <a:buChar char="§"/>
            </a:pPr>
            <a:r>
              <a:rPr lang="fr-FR" sz="1900">
                <a:latin typeface="Arial" panose="020B0604020202020204" pitchFamily="34" charset="0"/>
                <a:cs typeface="Arial" panose="020B0604020202020204" pitchFamily="34" charset="0"/>
              </a:rPr>
              <a:t>Literature Review &amp; Data Collection</a:t>
            </a:r>
          </a:p>
          <a:p>
            <a:pPr marL="342900" indent="-342900" algn="just">
              <a:buFont typeface="Wingdings" panose="05000000000000000000" pitchFamily="2" charset="2"/>
              <a:buChar char="§"/>
            </a:pPr>
            <a:r>
              <a:rPr lang="fr-FR" sz="1900">
                <a:latin typeface="Arial" panose="020B0604020202020204" pitchFamily="34" charset="0"/>
                <a:cs typeface="Arial" panose="020B0604020202020204" pitchFamily="34" charset="0"/>
                <a:sym typeface="Wingdings" panose="05000000000000000000" pitchFamily="2" charset="2"/>
              </a:rPr>
              <a:t>Data Preprocessing &amp; Engineering</a:t>
            </a:r>
          </a:p>
          <a:p>
            <a:pPr marL="342900" indent="-342900" algn="just">
              <a:buFont typeface="Wingdings" panose="05000000000000000000" pitchFamily="2" charset="2"/>
              <a:buChar char="§"/>
            </a:pPr>
            <a:r>
              <a:rPr lang="en-US" sz="1900">
                <a:latin typeface="Arial" panose="020B0604020202020204" pitchFamily="34" charset="0"/>
                <a:cs typeface="Arial" panose="020B0604020202020204" pitchFamily="34" charset="0"/>
                <a:sym typeface="Wingdings" panose="05000000000000000000" pitchFamily="2" charset="2"/>
              </a:rPr>
              <a:t>Exploratory Data Analysis &amp; Model Development</a:t>
            </a:r>
          </a:p>
          <a:p>
            <a:pPr marL="342900" indent="-342900" algn="just">
              <a:buFont typeface="Wingdings" panose="05000000000000000000" pitchFamily="2" charset="2"/>
              <a:buChar char="§"/>
            </a:pPr>
            <a:r>
              <a:rPr lang="en-US" sz="1900">
                <a:latin typeface="Arial" panose="020B0604020202020204" pitchFamily="34" charset="0"/>
                <a:cs typeface="Arial" panose="020B0604020202020204" pitchFamily="34" charset="0"/>
                <a:sym typeface="Wingdings" panose="05000000000000000000" pitchFamily="2" charset="2"/>
              </a:rPr>
              <a:t>Model Evaluation &amp; Validation</a:t>
            </a:r>
          </a:p>
          <a:p>
            <a:pPr marL="342900" indent="-342900" algn="just">
              <a:buFont typeface="Wingdings" panose="05000000000000000000" pitchFamily="2" charset="2"/>
              <a:buChar char="§"/>
            </a:pPr>
            <a:r>
              <a:rPr lang="en-US" sz="1900">
                <a:latin typeface="Arial" panose="020B0604020202020204" pitchFamily="34" charset="0"/>
                <a:cs typeface="Arial" panose="020B0604020202020204" pitchFamily="34" charset="0"/>
                <a:sym typeface="Wingdings" panose="05000000000000000000" pitchFamily="2" charset="2"/>
              </a:rPr>
              <a:t>Model Comparison with Existing Methods</a:t>
            </a:r>
          </a:p>
          <a:p>
            <a:pPr marL="457200" indent="-457200" algn="just">
              <a:buFont typeface="Wingdings" panose="05000000000000000000" pitchFamily="2" charset="2"/>
              <a:buChar char="è"/>
            </a:pPr>
            <a:endParaRPr lang="en-US" sz="1900">
              <a:latin typeface="Arial" panose="020B0604020202020204" pitchFamily="34" charset="0"/>
              <a:cs typeface="Arial" panose="020B0604020202020204" pitchFamily="34" charset="0"/>
              <a:sym typeface="Wingdings" panose="05000000000000000000" pitchFamily="2" charset="2"/>
            </a:endParaRPr>
          </a:p>
          <a:p>
            <a:pPr marL="457200" indent="-457200" algn="just">
              <a:buFont typeface="Wingdings" panose="05000000000000000000" pitchFamily="2" charset="2"/>
              <a:buChar char="è"/>
            </a:pPr>
            <a:endParaRPr lang="fr-FR" sz="1900">
              <a:latin typeface="Arial" panose="020B0604020202020204" pitchFamily="34" charset="0"/>
              <a:cs typeface="Arial" panose="020B0604020202020204" pitchFamily="34" charset="0"/>
              <a:sym typeface="Wingdings" panose="05000000000000000000" pitchFamily="2" charset="2"/>
            </a:endParaRPr>
          </a:p>
          <a:p>
            <a:pPr algn="just"/>
            <a:endParaRPr lang="fr-FR" sz="1900">
              <a:latin typeface="Arial" panose="020B0604020202020204" pitchFamily="34" charset="0"/>
              <a:cs typeface="Arial" panose="020B0604020202020204" pitchFamily="34" charset="0"/>
            </a:endParaRPr>
          </a:p>
          <a:p>
            <a:pPr algn="just"/>
            <a:endParaRPr lang="fr-FR" sz="1900">
              <a:latin typeface="Arial" panose="020B0604020202020204" pitchFamily="34" charset="0"/>
              <a:cs typeface="Arial" panose="020B0604020202020204" pitchFamily="34" charset="0"/>
            </a:endParaRPr>
          </a:p>
          <a:p>
            <a:pPr algn="just"/>
            <a:endParaRPr lang="fr-FR" sz="1900">
              <a:latin typeface="Arial" panose="020B0604020202020204" pitchFamily="34" charset="0"/>
              <a:cs typeface="Arial" panose="020B0604020202020204" pitchFamily="34" charset="0"/>
            </a:endParaRPr>
          </a:p>
          <a:p>
            <a:pPr marL="1697218" lvl="1" indent="-457200" algn="just">
              <a:buFont typeface="Arial" panose="020B0604020202020204" pitchFamily="34" charset="0"/>
              <a:buChar char="•"/>
            </a:pPr>
            <a:endParaRPr lang="fr-FR" sz="1900">
              <a:latin typeface="Arial" panose="020B0604020202020204" pitchFamily="34" charset="0"/>
              <a:cs typeface="Arial" panose="020B0604020202020204" pitchFamily="34" charset="0"/>
            </a:endParaRPr>
          </a:p>
          <a:p>
            <a:pPr algn="just"/>
            <a:endParaRPr lang="fr-FR" sz="1900">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922B8B52-356C-281F-59F1-7FFBC4738A35}"/>
              </a:ext>
            </a:extLst>
          </p:cNvPr>
          <p:cNvSpPr/>
          <p:nvPr/>
        </p:nvSpPr>
        <p:spPr>
          <a:xfrm>
            <a:off x="1156892" y="11490130"/>
            <a:ext cx="19085295" cy="576000"/>
          </a:xfrm>
          <a:prstGeom prst="rect">
            <a:avLst/>
          </a:prstGeom>
          <a:gradFill flip="none" rotWithShape="1">
            <a:gsLst>
              <a:gs pos="0">
                <a:srgbClr val="0186FF">
                  <a:shade val="30000"/>
                  <a:satMod val="115000"/>
                </a:srgbClr>
              </a:gs>
              <a:gs pos="50000">
                <a:srgbClr val="0186FF">
                  <a:shade val="67500"/>
                  <a:satMod val="115000"/>
                </a:srgbClr>
              </a:gs>
              <a:gs pos="100000">
                <a:srgbClr val="0186FF">
                  <a:shade val="100000"/>
                  <a:satMod val="115000"/>
                </a:srgbClr>
              </a:gs>
            </a:gsLst>
            <a:lin ang="2700000" scaled="1"/>
            <a:tileRect/>
          </a:gradFill>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fr-FR" sz="3600" b="1">
                <a:latin typeface="Arial" panose="020B0604020202020204" pitchFamily="34" charset="0"/>
                <a:cs typeface="Arial" panose="020B0604020202020204" pitchFamily="34" charset="0"/>
              </a:rPr>
              <a:t>        </a:t>
            </a:r>
            <a:r>
              <a:rPr lang="fr-FR" sz="3600" b="1">
                <a:solidFill>
                  <a:schemeClr val="bg1"/>
                </a:solidFill>
                <a:latin typeface="Arial" panose="020B0604020202020204" pitchFamily="34" charset="0"/>
                <a:cs typeface="Arial" panose="020B0604020202020204" pitchFamily="34" charset="0"/>
              </a:rPr>
              <a:t>Methodology</a:t>
            </a:r>
          </a:p>
        </p:txBody>
      </p:sp>
      <p:grpSp>
        <p:nvGrpSpPr>
          <p:cNvPr id="1069" name="Groupe 1068">
            <a:extLst>
              <a:ext uri="{FF2B5EF4-FFF2-40B4-BE49-F238E27FC236}">
                <a16:creationId xmlns:a16="http://schemas.microsoft.com/office/drawing/2014/main" id="{EA33CE42-9277-864C-CF60-3D04A31EE923}"/>
              </a:ext>
            </a:extLst>
          </p:cNvPr>
          <p:cNvGrpSpPr/>
          <p:nvPr/>
        </p:nvGrpSpPr>
        <p:grpSpPr>
          <a:xfrm>
            <a:off x="1300900" y="12298211"/>
            <a:ext cx="18813195" cy="3412017"/>
            <a:chOff x="685844" y="11252023"/>
            <a:chExt cx="19726880" cy="4992647"/>
          </a:xfrm>
        </p:grpSpPr>
        <p:grpSp>
          <p:nvGrpSpPr>
            <p:cNvPr id="16" name="Groupe 15">
              <a:extLst>
                <a:ext uri="{FF2B5EF4-FFF2-40B4-BE49-F238E27FC236}">
                  <a16:creationId xmlns:a16="http://schemas.microsoft.com/office/drawing/2014/main" id="{9BDA8DCC-CF91-BA86-5F82-848AA68C202B}"/>
                </a:ext>
              </a:extLst>
            </p:cNvPr>
            <p:cNvGrpSpPr/>
            <p:nvPr/>
          </p:nvGrpSpPr>
          <p:grpSpPr>
            <a:xfrm>
              <a:off x="1227058" y="11252023"/>
              <a:ext cx="18631566" cy="1553658"/>
              <a:chOff x="-98506" y="2869788"/>
              <a:chExt cx="13492477" cy="489358"/>
            </a:xfrm>
          </p:grpSpPr>
          <p:sp>
            <p:nvSpPr>
              <p:cNvPr id="17" name="Rectangle 16">
                <a:extLst>
                  <a:ext uri="{FF2B5EF4-FFF2-40B4-BE49-F238E27FC236}">
                    <a16:creationId xmlns:a16="http://schemas.microsoft.com/office/drawing/2014/main" id="{E8474326-BEED-8708-6765-E6200BE86990}"/>
                  </a:ext>
                </a:extLst>
              </p:cNvPr>
              <p:cNvSpPr/>
              <p:nvPr/>
            </p:nvSpPr>
            <p:spPr>
              <a:xfrm>
                <a:off x="-98506" y="2876495"/>
                <a:ext cx="1569517" cy="481685"/>
              </a:xfrm>
              <a:prstGeom prst="rect">
                <a:avLst/>
              </a:prstGeom>
              <a:solidFill>
                <a:srgbClr val="FC5105"/>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900" b="1">
                    <a:latin typeface="Arial" panose="020B0604020202020204" pitchFamily="34" charset="0"/>
                    <a:cs typeface="Arial" panose="020B0604020202020204" pitchFamily="34" charset="0"/>
                  </a:rPr>
                  <a:t>1. Problem Definition</a:t>
                </a:r>
              </a:p>
            </p:txBody>
          </p:sp>
          <p:sp>
            <p:nvSpPr>
              <p:cNvPr id="18" name="Rectangle 17">
                <a:extLst>
                  <a:ext uri="{FF2B5EF4-FFF2-40B4-BE49-F238E27FC236}">
                    <a16:creationId xmlns:a16="http://schemas.microsoft.com/office/drawing/2014/main" id="{4F1004E2-0BA4-A1E8-93AD-54921BB2D6BC}"/>
                  </a:ext>
                </a:extLst>
              </p:cNvPr>
              <p:cNvSpPr/>
              <p:nvPr/>
            </p:nvSpPr>
            <p:spPr>
              <a:xfrm>
                <a:off x="3666397" y="2877460"/>
                <a:ext cx="2515167" cy="481686"/>
              </a:xfrm>
              <a:prstGeom prst="rect">
                <a:avLst/>
              </a:prstGeom>
              <a:solidFill>
                <a:srgbClr val="FC5105"/>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900" b="1">
                    <a:latin typeface="Arial" panose="020B0604020202020204" pitchFamily="34" charset="0"/>
                    <a:cs typeface="Arial" panose="020B0604020202020204" pitchFamily="34" charset="0"/>
                  </a:rPr>
                  <a:t>3. Data Preprocessing</a:t>
                </a:r>
              </a:p>
            </p:txBody>
          </p:sp>
          <p:cxnSp>
            <p:nvCxnSpPr>
              <p:cNvPr id="19" name="Straight Arrow Connector 8">
                <a:extLst>
                  <a:ext uri="{FF2B5EF4-FFF2-40B4-BE49-F238E27FC236}">
                    <a16:creationId xmlns:a16="http://schemas.microsoft.com/office/drawing/2014/main" id="{D41EF7BD-78BF-1513-0999-CD5D03834A09}"/>
                  </a:ext>
                </a:extLst>
              </p:cNvPr>
              <p:cNvCxnSpPr>
                <a:cxnSpLocks/>
                <a:stCxn id="18" idx="3"/>
                <a:endCxn id="23" idx="1"/>
              </p:cNvCxnSpPr>
              <p:nvPr/>
            </p:nvCxnSpPr>
            <p:spPr>
              <a:xfrm flipV="1">
                <a:off x="6181564" y="3115616"/>
                <a:ext cx="337103" cy="26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1EA5D77-756B-A085-94EF-66BB5B0832C4}"/>
                  </a:ext>
                </a:extLst>
              </p:cNvPr>
              <p:cNvSpPr/>
              <p:nvPr/>
            </p:nvSpPr>
            <p:spPr>
              <a:xfrm>
                <a:off x="1759811" y="2876495"/>
                <a:ext cx="1569517" cy="481685"/>
              </a:xfrm>
              <a:prstGeom prst="rect">
                <a:avLst/>
              </a:prstGeom>
              <a:solidFill>
                <a:srgbClr val="FC5105"/>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900" b="1">
                    <a:latin typeface="Arial" panose="020B0604020202020204" pitchFamily="34" charset="0"/>
                    <a:cs typeface="Arial" panose="020B0604020202020204" pitchFamily="34" charset="0"/>
                  </a:rPr>
                  <a:t>2. Data Collection</a:t>
                </a:r>
                <a:endParaRPr lang="en-SG" sz="1900" b="1">
                  <a:latin typeface="Arial" panose="020B0604020202020204" pitchFamily="34" charset="0"/>
                  <a:cs typeface="Arial" panose="020B0604020202020204" pitchFamily="34" charset="0"/>
                </a:endParaRPr>
              </a:p>
            </p:txBody>
          </p:sp>
          <p:cxnSp>
            <p:nvCxnSpPr>
              <p:cNvPr id="21" name="Straight Arrow Connector 25">
                <a:extLst>
                  <a:ext uri="{FF2B5EF4-FFF2-40B4-BE49-F238E27FC236}">
                    <a16:creationId xmlns:a16="http://schemas.microsoft.com/office/drawing/2014/main" id="{D0BAEEA2-DAFF-7C38-E240-1365AEF3E5FB}"/>
                  </a:ext>
                </a:extLst>
              </p:cNvPr>
              <p:cNvCxnSpPr>
                <a:cxnSpLocks/>
                <a:stCxn id="20" idx="3"/>
                <a:endCxn id="18" idx="1"/>
              </p:cNvCxnSpPr>
              <p:nvPr/>
            </p:nvCxnSpPr>
            <p:spPr>
              <a:xfrm>
                <a:off x="3329328" y="3117338"/>
                <a:ext cx="337069" cy="9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30">
                <a:extLst>
                  <a:ext uri="{FF2B5EF4-FFF2-40B4-BE49-F238E27FC236}">
                    <a16:creationId xmlns:a16="http://schemas.microsoft.com/office/drawing/2014/main" id="{C9DC4992-76D6-B497-F021-6F3914219D12}"/>
                  </a:ext>
                </a:extLst>
              </p:cNvPr>
              <p:cNvCxnSpPr>
                <a:cxnSpLocks/>
                <a:stCxn id="17" idx="3"/>
                <a:endCxn id="20" idx="1"/>
              </p:cNvCxnSpPr>
              <p:nvPr/>
            </p:nvCxnSpPr>
            <p:spPr>
              <a:xfrm>
                <a:off x="1471011" y="3117338"/>
                <a:ext cx="2888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B3A7FBE-D03A-2BDF-2FD7-229C4C1E7AAB}"/>
                  </a:ext>
                </a:extLst>
              </p:cNvPr>
              <p:cNvSpPr/>
              <p:nvPr/>
            </p:nvSpPr>
            <p:spPr>
              <a:xfrm>
                <a:off x="6518667" y="2874774"/>
                <a:ext cx="1232414" cy="481684"/>
              </a:xfrm>
              <a:prstGeom prst="rect">
                <a:avLst/>
              </a:prstGeom>
              <a:solidFill>
                <a:srgbClr val="FC5105"/>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lvl="0" algn="ctr"/>
                <a:r>
                  <a:rPr lang="en-US" sz="1900" b="1">
                    <a:latin typeface="Arial" panose="020B0604020202020204" pitchFamily="34" charset="0"/>
                    <a:cs typeface="Arial" panose="020B0604020202020204" pitchFamily="34" charset="0"/>
                  </a:rPr>
                  <a:t>4. Deep Learning Models</a:t>
                </a:r>
                <a:endParaRPr lang="en-SG" sz="1900">
                  <a:solidFill>
                    <a:srgbClr val="FFFF00"/>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87B6B110-2C0C-5891-A9D5-DAE40E54E24C}"/>
                  </a:ext>
                </a:extLst>
              </p:cNvPr>
              <p:cNvSpPr/>
              <p:nvPr/>
            </p:nvSpPr>
            <p:spPr>
              <a:xfrm>
                <a:off x="11881743" y="2869788"/>
                <a:ext cx="1512228" cy="484435"/>
              </a:xfrm>
              <a:prstGeom prst="rect">
                <a:avLst/>
              </a:prstGeom>
              <a:solidFill>
                <a:srgbClr val="FC5105"/>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900" b="1">
                    <a:solidFill>
                      <a:schemeClr val="bg1"/>
                    </a:solidFill>
                    <a:latin typeface="Arial" panose="020B0604020202020204" pitchFamily="34" charset="0"/>
                    <a:cs typeface="Arial" panose="020B0604020202020204" pitchFamily="34" charset="0"/>
                  </a:rPr>
                  <a:t>7.  Proposed Solution</a:t>
                </a:r>
                <a:endParaRPr lang="en-SG" sz="1900">
                  <a:solidFill>
                    <a:schemeClr val="bg1"/>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AC26C232-4394-D1EC-A70D-7D35B8036C47}"/>
                  </a:ext>
                </a:extLst>
              </p:cNvPr>
              <p:cNvSpPr/>
              <p:nvPr/>
            </p:nvSpPr>
            <p:spPr>
              <a:xfrm>
                <a:off x="8088427" y="2874259"/>
                <a:ext cx="1791655" cy="479964"/>
              </a:xfrm>
              <a:prstGeom prst="rect">
                <a:avLst/>
              </a:prstGeom>
              <a:solidFill>
                <a:srgbClr val="FC5105"/>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900" b="1">
                    <a:latin typeface="Arial" panose="020B0604020202020204" pitchFamily="34" charset="0"/>
                    <a:cs typeface="Arial" panose="020B0604020202020204" pitchFamily="34" charset="0"/>
                  </a:rPr>
                  <a:t>5. Parameters Optimsation</a:t>
                </a:r>
                <a:endParaRPr lang="en-SG" sz="1900">
                  <a:solidFill>
                    <a:srgbClr val="FFFF00"/>
                  </a:solidFill>
                  <a:latin typeface="Arial" panose="020B0604020202020204" pitchFamily="34" charset="0"/>
                  <a:cs typeface="Arial" panose="020B0604020202020204" pitchFamily="34" charset="0"/>
                </a:endParaRPr>
              </a:p>
            </p:txBody>
          </p:sp>
          <p:cxnSp>
            <p:nvCxnSpPr>
              <p:cNvPr id="26" name="Connector: Elbow 35">
                <a:extLst>
                  <a:ext uri="{FF2B5EF4-FFF2-40B4-BE49-F238E27FC236}">
                    <a16:creationId xmlns:a16="http://schemas.microsoft.com/office/drawing/2014/main" id="{5AFBE708-FE8D-1FA8-A5D4-32F6D264D59D}"/>
                  </a:ext>
                </a:extLst>
              </p:cNvPr>
              <p:cNvCxnSpPr>
                <a:cxnSpLocks/>
                <a:stCxn id="27" idx="0"/>
                <a:endCxn id="25" idx="0"/>
              </p:cNvCxnSpPr>
              <p:nvPr/>
            </p:nvCxnSpPr>
            <p:spPr>
              <a:xfrm rot="16200000" flipV="1">
                <a:off x="9930519" y="1930593"/>
                <a:ext cx="4000" cy="1887332"/>
              </a:xfrm>
              <a:prstGeom prst="bentConnector3">
                <a:avLst>
                  <a:gd name="adj1" fmla="val 1070874"/>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17DAC91-302C-EA93-EDA1-4396BAA72A9A}"/>
                  </a:ext>
                </a:extLst>
              </p:cNvPr>
              <p:cNvSpPr/>
              <p:nvPr/>
            </p:nvSpPr>
            <p:spPr>
              <a:xfrm>
                <a:off x="10086827" y="2874259"/>
                <a:ext cx="1569517" cy="479964"/>
              </a:xfrm>
              <a:prstGeom prst="rect">
                <a:avLst/>
              </a:prstGeom>
              <a:solidFill>
                <a:srgbClr val="FC5105"/>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900" b="1">
                    <a:latin typeface="Arial" panose="020B0604020202020204" pitchFamily="34" charset="0"/>
                    <a:cs typeface="Arial" panose="020B0604020202020204" pitchFamily="34" charset="0"/>
                  </a:rPr>
                  <a:t>6. Evaluation</a:t>
                </a:r>
                <a:endParaRPr lang="en-SG" sz="1900">
                  <a:solidFill>
                    <a:srgbClr val="FFFF00"/>
                  </a:solidFill>
                  <a:latin typeface="Arial" panose="020B0604020202020204" pitchFamily="34" charset="0"/>
                  <a:cs typeface="Arial" panose="020B0604020202020204" pitchFamily="34" charset="0"/>
                </a:endParaRPr>
              </a:p>
            </p:txBody>
          </p:sp>
          <p:cxnSp>
            <p:nvCxnSpPr>
              <p:cNvPr id="28" name="Straight Arrow Connector 37">
                <a:extLst>
                  <a:ext uri="{FF2B5EF4-FFF2-40B4-BE49-F238E27FC236}">
                    <a16:creationId xmlns:a16="http://schemas.microsoft.com/office/drawing/2014/main" id="{1A65CE4A-03FB-0342-4EA4-56F8A05B29AE}"/>
                  </a:ext>
                </a:extLst>
              </p:cNvPr>
              <p:cNvCxnSpPr>
                <a:cxnSpLocks/>
                <a:stCxn id="23" idx="3"/>
                <a:endCxn id="25" idx="1"/>
              </p:cNvCxnSpPr>
              <p:nvPr/>
            </p:nvCxnSpPr>
            <p:spPr>
              <a:xfrm flipV="1">
                <a:off x="7751081" y="3114241"/>
                <a:ext cx="337346" cy="1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38">
                <a:extLst>
                  <a:ext uri="{FF2B5EF4-FFF2-40B4-BE49-F238E27FC236}">
                    <a16:creationId xmlns:a16="http://schemas.microsoft.com/office/drawing/2014/main" id="{2307E69E-A231-B920-0B0B-3E3CED2082A7}"/>
                  </a:ext>
                </a:extLst>
              </p:cNvPr>
              <p:cNvCxnSpPr>
                <a:cxnSpLocks/>
                <a:stCxn id="25" idx="3"/>
                <a:endCxn id="27" idx="1"/>
              </p:cNvCxnSpPr>
              <p:nvPr/>
            </p:nvCxnSpPr>
            <p:spPr>
              <a:xfrm>
                <a:off x="9880081" y="3114241"/>
                <a:ext cx="20674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39">
                <a:extLst>
                  <a:ext uri="{FF2B5EF4-FFF2-40B4-BE49-F238E27FC236}">
                    <a16:creationId xmlns:a16="http://schemas.microsoft.com/office/drawing/2014/main" id="{3A4A1318-BC8D-9CC1-BA85-96FBF35A6606}"/>
                  </a:ext>
                </a:extLst>
              </p:cNvPr>
              <p:cNvCxnSpPr>
                <a:cxnSpLocks/>
                <a:stCxn id="27" idx="3"/>
                <a:endCxn id="24" idx="1"/>
              </p:cNvCxnSpPr>
              <p:nvPr/>
            </p:nvCxnSpPr>
            <p:spPr>
              <a:xfrm flipV="1">
                <a:off x="11656344" y="3112005"/>
                <a:ext cx="225399" cy="22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9" name="ZoneTexte 48">
              <a:extLst>
                <a:ext uri="{FF2B5EF4-FFF2-40B4-BE49-F238E27FC236}">
                  <a16:creationId xmlns:a16="http://schemas.microsoft.com/office/drawing/2014/main" id="{706FD289-47E6-0045-202C-1B8BA58D832E}"/>
                </a:ext>
              </a:extLst>
            </p:cNvPr>
            <p:cNvSpPr txBox="1"/>
            <p:nvPr/>
          </p:nvSpPr>
          <p:spPr>
            <a:xfrm>
              <a:off x="685844" y="12896478"/>
              <a:ext cx="3249750" cy="677108"/>
            </a:xfrm>
            <a:prstGeom prst="rect">
              <a:avLst/>
            </a:prstGeom>
            <a:noFill/>
          </p:spPr>
          <p:txBody>
            <a:bodyPr wrap="square" rtlCol="0">
              <a:spAutoFit/>
            </a:bodyPr>
            <a:lstStyle/>
            <a:p>
              <a:pPr algn="ctr"/>
              <a:r>
                <a:rPr lang="en-US" sz="1900">
                  <a:solidFill>
                    <a:schemeClr val="tx1"/>
                  </a:solidFill>
                  <a:latin typeface="Arial" panose="020B0604020202020204" pitchFamily="34" charset="0"/>
                  <a:cs typeface="Arial" panose="020B0604020202020204" pitchFamily="34" charset="0"/>
                </a:rPr>
                <a:t>Identify and define</a:t>
              </a:r>
            </a:p>
            <a:p>
              <a:pPr algn="ctr"/>
              <a:r>
                <a:rPr lang="en-US" sz="1900">
                  <a:solidFill>
                    <a:schemeClr val="tx1"/>
                  </a:solidFill>
                  <a:latin typeface="Arial" panose="020B0604020202020204" pitchFamily="34" charset="0"/>
                  <a:cs typeface="Arial" panose="020B0604020202020204" pitchFamily="34" charset="0"/>
                </a:rPr>
                <a:t> the problem</a:t>
              </a:r>
              <a:endParaRPr lang="en-SG" sz="1900">
                <a:solidFill>
                  <a:schemeClr val="tx1"/>
                </a:solidFill>
                <a:latin typeface="Arial" panose="020B0604020202020204" pitchFamily="34" charset="0"/>
                <a:cs typeface="Arial" panose="020B0604020202020204" pitchFamily="34" charset="0"/>
              </a:endParaRPr>
            </a:p>
          </p:txBody>
        </p:sp>
        <p:sp>
          <p:nvSpPr>
            <p:cNvPr id="50" name="ZoneTexte 49">
              <a:extLst>
                <a:ext uri="{FF2B5EF4-FFF2-40B4-BE49-F238E27FC236}">
                  <a16:creationId xmlns:a16="http://schemas.microsoft.com/office/drawing/2014/main" id="{2D4553D1-FE00-B0FD-1EBF-E5E27CDA02E0}"/>
                </a:ext>
              </a:extLst>
            </p:cNvPr>
            <p:cNvSpPr txBox="1"/>
            <p:nvPr/>
          </p:nvSpPr>
          <p:spPr>
            <a:xfrm>
              <a:off x="3251967" y="12830993"/>
              <a:ext cx="3249750" cy="677108"/>
            </a:xfrm>
            <a:prstGeom prst="rect">
              <a:avLst/>
            </a:prstGeom>
            <a:noFill/>
          </p:spPr>
          <p:txBody>
            <a:bodyPr wrap="square" rtlCol="0">
              <a:spAutoFit/>
            </a:bodyPr>
            <a:lstStyle/>
            <a:p>
              <a:pPr algn="ctr"/>
              <a:r>
                <a:rPr lang="en-US" sz="1900">
                  <a:solidFill>
                    <a:schemeClr val="tx1"/>
                  </a:solidFill>
                  <a:latin typeface="Arial" panose="020B0604020202020204" pitchFamily="34" charset="0"/>
                  <a:cs typeface="Arial" panose="020B0604020202020204" pitchFamily="34" charset="0"/>
                </a:rPr>
                <a:t>Collect Flight and</a:t>
              </a:r>
            </a:p>
            <a:p>
              <a:pPr algn="ctr"/>
              <a:r>
                <a:rPr lang="en-US" sz="1900">
                  <a:latin typeface="Arial" panose="020B0604020202020204" pitchFamily="34" charset="0"/>
                  <a:cs typeface="Arial" panose="020B0604020202020204" pitchFamily="34" charset="0"/>
                </a:rPr>
                <a:t>Weather data</a:t>
              </a:r>
              <a:endParaRPr lang="en-SG" sz="1900">
                <a:solidFill>
                  <a:schemeClr val="tx1"/>
                </a:solidFill>
                <a:latin typeface="Arial" panose="020B0604020202020204" pitchFamily="34" charset="0"/>
                <a:cs typeface="Arial" panose="020B0604020202020204" pitchFamily="34" charset="0"/>
              </a:endParaRPr>
            </a:p>
          </p:txBody>
        </p:sp>
        <p:sp>
          <p:nvSpPr>
            <p:cNvPr id="52" name="ZoneTexte 51">
              <a:extLst>
                <a:ext uri="{FF2B5EF4-FFF2-40B4-BE49-F238E27FC236}">
                  <a16:creationId xmlns:a16="http://schemas.microsoft.com/office/drawing/2014/main" id="{4C3E9F61-A2DF-EF7D-10F1-6C03BA880EEF}"/>
                </a:ext>
              </a:extLst>
            </p:cNvPr>
            <p:cNvSpPr txBox="1"/>
            <p:nvPr/>
          </p:nvSpPr>
          <p:spPr>
            <a:xfrm>
              <a:off x="6028362" y="12844746"/>
              <a:ext cx="4720396" cy="3399924"/>
            </a:xfrm>
            <a:prstGeom prst="rect">
              <a:avLst/>
            </a:prstGeom>
            <a:noFill/>
          </p:spPr>
          <p:txBody>
            <a:bodyPr wrap="square" numCol="2">
              <a:spAutoFit/>
            </a:bodyPr>
            <a:lstStyle/>
            <a:p>
              <a:pPr marL="285750" indent="-285750">
                <a:buFont typeface="Wingdings" panose="05000000000000000000" pitchFamily="2" charset="2"/>
                <a:buChar char="Ø"/>
              </a:pPr>
              <a:r>
                <a:rPr lang="fr-FR" sz="1900">
                  <a:latin typeface="Arial" panose="020B0604020202020204" pitchFamily="34" charset="0"/>
                  <a:cs typeface="Arial" panose="020B0604020202020204" pitchFamily="34" charset="0"/>
                </a:rPr>
                <a:t>Clean the data </a:t>
              </a:r>
            </a:p>
            <a:p>
              <a:pPr marL="285750" indent="-285750">
                <a:buFont typeface="Wingdings" panose="05000000000000000000" pitchFamily="2" charset="2"/>
                <a:buChar char="Ø"/>
              </a:pPr>
              <a:r>
                <a:rPr lang="fr-FR" sz="1900">
                  <a:latin typeface="Arial" panose="020B0604020202020204" pitchFamily="34" charset="0"/>
                  <a:cs typeface="Arial" panose="020B0604020202020204" pitchFamily="34" charset="0"/>
                </a:rPr>
                <a:t>Encode the data</a:t>
              </a:r>
            </a:p>
            <a:p>
              <a:pPr marL="285750" indent="-285750">
                <a:buFont typeface="Wingdings" panose="05000000000000000000" pitchFamily="2" charset="2"/>
                <a:buChar char="Ø"/>
              </a:pPr>
              <a:r>
                <a:rPr lang="fr-FR" sz="1900">
                  <a:latin typeface="Arial" panose="020B0604020202020204" pitchFamily="34" charset="0"/>
                  <a:cs typeface="Arial" panose="020B0604020202020204" pitchFamily="34" charset="0"/>
                </a:rPr>
                <a:t> Normalise the data</a:t>
              </a:r>
            </a:p>
            <a:p>
              <a:pPr marL="285750" indent="-285750">
                <a:buFont typeface="Wingdings" panose="05000000000000000000" pitchFamily="2" charset="2"/>
                <a:buChar char="Ø"/>
              </a:pPr>
              <a:r>
                <a:rPr lang="fr-FR" sz="1900">
                  <a:latin typeface="Arial" panose="020B0604020202020204" pitchFamily="34" charset="0"/>
                  <a:cs typeface="Arial" panose="020B0604020202020204" pitchFamily="34" charset="0"/>
                </a:rPr>
                <a:t>Create the target variable</a:t>
              </a:r>
            </a:p>
            <a:p>
              <a:pPr marL="285750" indent="-285750">
                <a:buFont typeface="Wingdings" panose="05000000000000000000" pitchFamily="2" charset="2"/>
                <a:buChar char="Ø"/>
              </a:pPr>
              <a:endParaRPr lang="fr-FR" sz="190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fr-FR" sz="1900">
                  <a:latin typeface="Arial" panose="020B0604020202020204" pitchFamily="34" charset="0"/>
                  <a:cs typeface="Arial" panose="020B0604020202020204" pitchFamily="34" charset="0"/>
                </a:rPr>
                <a:t>Split the data</a:t>
              </a:r>
            </a:p>
            <a:p>
              <a:pPr marL="285750" indent="-285750">
                <a:buFont typeface="Wingdings" panose="05000000000000000000" pitchFamily="2" charset="2"/>
                <a:buChar char="Ø"/>
              </a:pPr>
              <a:r>
                <a:rPr lang="fr-FR" sz="1900">
                  <a:latin typeface="Arial" panose="020B0604020202020204" pitchFamily="34" charset="0"/>
                  <a:cs typeface="Arial" panose="020B0604020202020204" pitchFamily="34" charset="0"/>
                </a:rPr>
                <a:t>Apply the SMOTE</a:t>
              </a:r>
            </a:p>
            <a:p>
              <a:pPr marL="285750" indent="-285750">
                <a:buFont typeface="Wingdings" panose="05000000000000000000" pitchFamily="2" charset="2"/>
                <a:buChar char="Ø"/>
              </a:pPr>
              <a:r>
                <a:rPr lang="fr-FR" sz="1900">
                  <a:latin typeface="Arial" panose="020B0604020202020204" pitchFamily="34" charset="0"/>
                  <a:cs typeface="Arial" panose="020B0604020202020204" pitchFamily="34" charset="0"/>
                </a:rPr>
                <a:t>Select the features</a:t>
              </a:r>
            </a:p>
          </p:txBody>
        </p:sp>
        <p:sp>
          <p:nvSpPr>
            <p:cNvPr id="1044" name="ZoneTexte 1043">
              <a:extLst>
                <a:ext uri="{FF2B5EF4-FFF2-40B4-BE49-F238E27FC236}">
                  <a16:creationId xmlns:a16="http://schemas.microsoft.com/office/drawing/2014/main" id="{F84428B8-0774-718C-8538-AF4821C280A4}"/>
                </a:ext>
              </a:extLst>
            </p:cNvPr>
            <p:cNvSpPr txBox="1"/>
            <p:nvPr/>
          </p:nvSpPr>
          <p:spPr>
            <a:xfrm>
              <a:off x="10594731" y="12863159"/>
              <a:ext cx="1201029" cy="969496"/>
            </a:xfrm>
            <a:prstGeom prst="rect">
              <a:avLst/>
            </a:prstGeom>
            <a:noFill/>
          </p:spPr>
          <p:txBody>
            <a:bodyPr wrap="square">
              <a:spAutoFit/>
            </a:bodyPr>
            <a:lstStyle/>
            <a:p>
              <a:pPr marL="285750" indent="-285750">
                <a:buFont typeface="Wingdings" panose="05000000000000000000" pitchFamily="2" charset="2"/>
                <a:buChar char="Ø"/>
              </a:pPr>
              <a:r>
                <a:rPr lang="fr-FR" sz="1900">
                  <a:latin typeface="Arial" panose="020B0604020202020204" pitchFamily="34" charset="0"/>
                  <a:cs typeface="Arial" panose="020B0604020202020204" pitchFamily="34" charset="0"/>
                </a:rPr>
                <a:t>LNN</a:t>
              </a:r>
            </a:p>
            <a:p>
              <a:pPr marL="285750" indent="-285750">
                <a:buFont typeface="Wingdings" panose="05000000000000000000" pitchFamily="2" charset="2"/>
                <a:buChar char="Ø"/>
              </a:pPr>
              <a:r>
                <a:rPr lang="fr-FR" sz="1900">
                  <a:latin typeface="Arial" panose="020B0604020202020204" pitchFamily="34" charset="0"/>
                  <a:cs typeface="Arial" panose="020B0604020202020204" pitchFamily="34" charset="0"/>
                </a:rPr>
                <a:t>LSTM</a:t>
              </a:r>
            </a:p>
            <a:p>
              <a:pPr marL="285750" indent="-285750">
                <a:buFont typeface="Wingdings" panose="05000000000000000000" pitchFamily="2" charset="2"/>
                <a:buChar char="Ø"/>
              </a:pPr>
              <a:r>
                <a:rPr lang="fr-FR" sz="1900">
                  <a:latin typeface="Arial" panose="020B0604020202020204" pitchFamily="34" charset="0"/>
                  <a:cs typeface="Arial" panose="020B0604020202020204" pitchFamily="34" charset="0"/>
                </a:rPr>
                <a:t>MLP</a:t>
              </a:r>
            </a:p>
          </p:txBody>
        </p:sp>
        <p:sp>
          <p:nvSpPr>
            <p:cNvPr id="1045" name="ZoneTexte 1044">
              <a:extLst>
                <a:ext uri="{FF2B5EF4-FFF2-40B4-BE49-F238E27FC236}">
                  <a16:creationId xmlns:a16="http://schemas.microsoft.com/office/drawing/2014/main" id="{860D62AA-FC31-E01F-2D1A-B3F3E02EB11C}"/>
                </a:ext>
              </a:extLst>
            </p:cNvPr>
            <p:cNvSpPr txBox="1"/>
            <p:nvPr/>
          </p:nvSpPr>
          <p:spPr>
            <a:xfrm>
              <a:off x="12446186" y="12844746"/>
              <a:ext cx="2646248" cy="1261884"/>
            </a:xfrm>
            <a:prstGeom prst="rect">
              <a:avLst/>
            </a:prstGeom>
            <a:noFill/>
          </p:spPr>
          <p:txBody>
            <a:bodyPr wrap="square" rtlCol="0">
              <a:spAutoFit/>
            </a:bodyPr>
            <a:lstStyle/>
            <a:p>
              <a:pPr marL="342900" indent="-342900">
                <a:buFont typeface="Wingdings" panose="05000000000000000000" pitchFamily="2" charset="2"/>
                <a:buChar char="Ø"/>
              </a:pPr>
              <a:r>
                <a:rPr lang="en-US" sz="1900">
                  <a:latin typeface="Arial" panose="020B0604020202020204" pitchFamily="34" charset="0"/>
                  <a:cs typeface="Arial" panose="020B0604020202020204" pitchFamily="34" charset="0"/>
                </a:rPr>
                <a:t>Adjust model hyperparameters</a:t>
              </a:r>
            </a:p>
            <a:p>
              <a:pPr marL="342900" indent="-342900">
                <a:buFont typeface="Wingdings" panose="05000000000000000000" pitchFamily="2" charset="2"/>
                <a:buChar char="Ø"/>
              </a:pPr>
              <a:r>
                <a:rPr lang="en-US" sz="1900">
                  <a:latin typeface="Arial" panose="020B0604020202020204" pitchFamily="34" charset="0"/>
                  <a:cs typeface="Arial" panose="020B0604020202020204" pitchFamily="34" charset="0"/>
                </a:rPr>
                <a:t>Improve prediction accuracy</a:t>
              </a:r>
              <a:endParaRPr lang="en-SG" sz="1900">
                <a:latin typeface="Arial" panose="020B0604020202020204" pitchFamily="34" charset="0"/>
                <a:cs typeface="Arial" panose="020B0604020202020204" pitchFamily="34" charset="0"/>
              </a:endParaRPr>
            </a:p>
          </p:txBody>
        </p:sp>
        <p:sp>
          <p:nvSpPr>
            <p:cNvPr id="1058" name="ZoneTexte 1057">
              <a:extLst>
                <a:ext uri="{FF2B5EF4-FFF2-40B4-BE49-F238E27FC236}">
                  <a16:creationId xmlns:a16="http://schemas.microsoft.com/office/drawing/2014/main" id="{C44BEB6C-F2ED-FFB7-7EEE-5DD43E6C001D}"/>
                </a:ext>
              </a:extLst>
            </p:cNvPr>
            <p:cNvSpPr txBox="1"/>
            <p:nvPr/>
          </p:nvSpPr>
          <p:spPr>
            <a:xfrm>
              <a:off x="14813225" y="12830993"/>
              <a:ext cx="3097808" cy="969496"/>
            </a:xfrm>
            <a:prstGeom prst="rect">
              <a:avLst/>
            </a:prstGeom>
            <a:noFill/>
          </p:spPr>
          <p:txBody>
            <a:bodyPr wrap="square" rtlCol="0">
              <a:spAutoFit/>
            </a:bodyPr>
            <a:lstStyle/>
            <a:p>
              <a:pPr algn="ctr"/>
              <a:r>
                <a:rPr lang="en-US" sz="1900">
                  <a:latin typeface="Arial" panose="020B0604020202020204" pitchFamily="34" charset="0"/>
                  <a:cs typeface="Arial" panose="020B0604020202020204" pitchFamily="34" charset="0"/>
                </a:rPr>
                <a:t>Assess model performance and</a:t>
              </a:r>
            </a:p>
            <a:p>
              <a:pPr algn="ctr"/>
              <a:r>
                <a:rPr lang="en-US" sz="1900">
                  <a:latin typeface="Arial" panose="020B0604020202020204" pitchFamily="34" charset="0"/>
                  <a:cs typeface="Arial" panose="020B0604020202020204" pitchFamily="34" charset="0"/>
                </a:rPr>
                <a:t>validation </a:t>
              </a:r>
            </a:p>
          </p:txBody>
        </p:sp>
        <p:sp>
          <p:nvSpPr>
            <p:cNvPr id="1059" name="ZoneTexte 1058">
              <a:extLst>
                <a:ext uri="{FF2B5EF4-FFF2-40B4-BE49-F238E27FC236}">
                  <a16:creationId xmlns:a16="http://schemas.microsoft.com/office/drawing/2014/main" id="{0568A8B5-C651-560B-3872-3DF7D73CBC43}"/>
                </a:ext>
              </a:extLst>
            </p:cNvPr>
            <p:cNvSpPr txBox="1"/>
            <p:nvPr/>
          </p:nvSpPr>
          <p:spPr>
            <a:xfrm>
              <a:off x="17216310" y="12863159"/>
              <a:ext cx="3196414" cy="677108"/>
            </a:xfrm>
            <a:prstGeom prst="rect">
              <a:avLst/>
            </a:prstGeom>
            <a:noFill/>
          </p:spPr>
          <p:txBody>
            <a:bodyPr wrap="square">
              <a:spAutoFit/>
            </a:bodyPr>
            <a:lstStyle/>
            <a:p>
              <a:pPr algn="ctr"/>
              <a:r>
                <a:rPr lang="fr-FR" sz="1900">
                  <a:latin typeface="Arial" panose="020B0604020202020204" pitchFamily="34" charset="0"/>
                  <a:cs typeface="Arial" panose="020B0604020202020204" pitchFamily="34" charset="0"/>
                </a:rPr>
                <a:t> Prediction of weather impacted flight delays</a:t>
              </a:r>
            </a:p>
          </p:txBody>
        </p:sp>
      </p:grpSp>
      <p:sp>
        <p:nvSpPr>
          <p:cNvPr id="1064" name="Rectangle 1063">
            <a:extLst>
              <a:ext uri="{FF2B5EF4-FFF2-40B4-BE49-F238E27FC236}">
                <a16:creationId xmlns:a16="http://schemas.microsoft.com/office/drawing/2014/main" id="{85D604F9-8BA0-C181-BBF5-141E6BF9750C}"/>
              </a:ext>
            </a:extLst>
          </p:cNvPr>
          <p:cNvSpPr/>
          <p:nvPr/>
        </p:nvSpPr>
        <p:spPr>
          <a:xfrm>
            <a:off x="1148547" y="15767748"/>
            <a:ext cx="19086955" cy="576000"/>
          </a:xfrm>
          <a:prstGeom prst="rect">
            <a:avLst/>
          </a:prstGeom>
          <a:gradFill flip="none" rotWithShape="1">
            <a:gsLst>
              <a:gs pos="0">
                <a:srgbClr val="0186FF">
                  <a:shade val="30000"/>
                  <a:satMod val="115000"/>
                </a:srgbClr>
              </a:gs>
              <a:gs pos="50000">
                <a:srgbClr val="0186FF">
                  <a:shade val="67500"/>
                  <a:satMod val="115000"/>
                </a:srgbClr>
              </a:gs>
              <a:gs pos="100000">
                <a:srgbClr val="0186FF">
                  <a:shade val="100000"/>
                  <a:satMod val="115000"/>
                </a:srgbClr>
              </a:gs>
            </a:gsLst>
            <a:lin ang="2700000" scaled="1"/>
            <a:tileRect/>
          </a:gradFill>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fr-FR" sz="3600" b="1">
                <a:latin typeface="Arial" panose="020B0604020202020204" pitchFamily="34" charset="0"/>
                <a:cs typeface="Arial" panose="020B0604020202020204" pitchFamily="34" charset="0"/>
              </a:rPr>
              <a:t>        </a:t>
            </a:r>
            <a:r>
              <a:rPr lang="fr-FR" sz="3600" b="1">
                <a:solidFill>
                  <a:schemeClr val="bg1"/>
                </a:solidFill>
                <a:latin typeface="Arial" panose="020B0604020202020204" pitchFamily="34" charset="0"/>
                <a:cs typeface="Arial" panose="020B0604020202020204" pitchFamily="34" charset="0"/>
              </a:rPr>
              <a:t>Results</a:t>
            </a:r>
          </a:p>
        </p:txBody>
      </p:sp>
      <p:sp>
        <p:nvSpPr>
          <p:cNvPr id="1065" name="Rectangle 1064">
            <a:extLst>
              <a:ext uri="{FF2B5EF4-FFF2-40B4-BE49-F238E27FC236}">
                <a16:creationId xmlns:a16="http://schemas.microsoft.com/office/drawing/2014/main" id="{865FFC69-2F94-5488-3A35-812EE331FBB2}"/>
              </a:ext>
            </a:extLst>
          </p:cNvPr>
          <p:cNvSpPr/>
          <p:nvPr/>
        </p:nvSpPr>
        <p:spPr>
          <a:xfrm>
            <a:off x="1150406" y="22494037"/>
            <a:ext cx="19086955" cy="576000"/>
          </a:xfrm>
          <a:prstGeom prst="rect">
            <a:avLst/>
          </a:prstGeom>
          <a:gradFill flip="none" rotWithShape="1">
            <a:gsLst>
              <a:gs pos="0">
                <a:srgbClr val="0186FF">
                  <a:shade val="30000"/>
                  <a:satMod val="115000"/>
                </a:srgbClr>
              </a:gs>
              <a:gs pos="50000">
                <a:srgbClr val="0186FF">
                  <a:shade val="67500"/>
                  <a:satMod val="115000"/>
                </a:srgbClr>
              </a:gs>
              <a:gs pos="100000">
                <a:srgbClr val="0186FF">
                  <a:shade val="100000"/>
                  <a:satMod val="115000"/>
                </a:srgbClr>
              </a:gs>
            </a:gsLst>
            <a:lin ang="2700000" scaled="1"/>
            <a:tileRect/>
          </a:gradFill>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fr-FR" sz="3600" b="1">
                <a:latin typeface="Arial" panose="020B0604020202020204" pitchFamily="34" charset="0"/>
                <a:cs typeface="Arial" panose="020B0604020202020204" pitchFamily="34" charset="0"/>
              </a:rPr>
              <a:t>       </a:t>
            </a:r>
            <a:r>
              <a:rPr lang="fr-FR" sz="3600" b="1">
                <a:solidFill>
                  <a:schemeClr val="bg1"/>
                </a:solidFill>
                <a:latin typeface="Arial" panose="020B0604020202020204" pitchFamily="34" charset="0"/>
                <a:cs typeface="Arial" panose="020B0604020202020204" pitchFamily="34" charset="0"/>
              </a:rPr>
              <a:t>Conclusions</a:t>
            </a:r>
          </a:p>
        </p:txBody>
      </p:sp>
      <p:sp>
        <p:nvSpPr>
          <p:cNvPr id="1067" name="Rectangle 1066">
            <a:extLst>
              <a:ext uri="{FF2B5EF4-FFF2-40B4-BE49-F238E27FC236}">
                <a16:creationId xmlns:a16="http://schemas.microsoft.com/office/drawing/2014/main" id="{60A1C1CB-C88E-BEF1-375F-B4911FF7D512}"/>
              </a:ext>
            </a:extLst>
          </p:cNvPr>
          <p:cNvSpPr/>
          <p:nvPr/>
        </p:nvSpPr>
        <p:spPr>
          <a:xfrm>
            <a:off x="1175398" y="23486590"/>
            <a:ext cx="9500772" cy="38662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068" name="Rectangle 1067">
            <a:extLst>
              <a:ext uri="{FF2B5EF4-FFF2-40B4-BE49-F238E27FC236}">
                <a16:creationId xmlns:a16="http://schemas.microsoft.com/office/drawing/2014/main" id="{DEFEE72B-6427-6F10-A83C-15135FFAD71B}"/>
              </a:ext>
            </a:extLst>
          </p:cNvPr>
          <p:cNvSpPr/>
          <p:nvPr/>
        </p:nvSpPr>
        <p:spPr>
          <a:xfrm>
            <a:off x="8717280" y="23158989"/>
            <a:ext cx="11524907" cy="400615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lstStyle/>
          <a:p>
            <a:pPr algn="just"/>
            <a:r>
              <a:rPr lang="fr-FR" sz="2000" b="1">
                <a:solidFill>
                  <a:schemeClr val="accent5"/>
                </a:solidFill>
                <a:latin typeface="Arial" panose="020B0604020202020204" pitchFamily="34" charset="0"/>
                <a:cs typeface="Arial" panose="020B0604020202020204" pitchFamily="34" charset="0"/>
              </a:rPr>
              <a:t>Future Works</a:t>
            </a:r>
          </a:p>
          <a:p>
            <a:pPr algn="just"/>
            <a:endParaRPr lang="fr-FR" sz="1000" b="1">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US" sz="1900">
                <a:latin typeface="Arial" panose="020B0604020202020204" pitchFamily="34" charset="0"/>
                <a:cs typeface="Arial" panose="020B0604020202020204" pitchFamily="34" charset="0"/>
                <a:sym typeface="Wingdings" panose="05000000000000000000" pitchFamily="2" charset="2"/>
              </a:rPr>
              <a:t>Enhance hyperparameter optimisation by testing more configurations for the LNN model, by extending the sets of values for hyperparameters tested during grid search for the LSTM and MLP models, by introducing a new hyperparameter for the SMOTE imbalance ratio.</a:t>
            </a:r>
          </a:p>
          <a:p>
            <a:pPr marL="342900" indent="-342900" algn="just">
              <a:buFont typeface="Wingdings" panose="05000000000000000000" pitchFamily="2" charset="2"/>
              <a:buChar char="§"/>
            </a:pPr>
            <a:endParaRPr lang="fr-FR" sz="1000">
              <a:latin typeface="Arial" panose="020B0604020202020204" pitchFamily="34" charset="0"/>
              <a:cs typeface="Arial" panose="020B0604020202020204" pitchFamily="34" charset="0"/>
              <a:sym typeface="Wingdings" panose="05000000000000000000" pitchFamily="2" charset="2"/>
            </a:endParaRPr>
          </a:p>
          <a:p>
            <a:pPr marL="342900" indent="-342900" algn="just">
              <a:buFont typeface="Wingdings" panose="05000000000000000000" pitchFamily="2" charset="2"/>
              <a:buChar char="§"/>
            </a:pPr>
            <a:r>
              <a:rPr lang="en-US" sz="1900">
                <a:latin typeface="Arial" panose="020B0604020202020204" pitchFamily="34" charset="0"/>
                <a:cs typeface="Arial" panose="020B0604020202020204" pitchFamily="34" charset="0"/>
              </a:rPr>
              <a:t>Collect weather data from flight itineraries to improve predictions, notably for class 2.</a:t>
            </a:r>
          </a:p>
          <a:p>
            <a:pPr marL="342900" indent="-342900" algn="just">
              <a:buFont typeface="Wingdings" panose="05000000000000000000" pitchFamily="2" charset="2"/>
              <a:buChar char="§"/>
            </a:pPr>
            <a:endParaRPr lang="en-US" sz="100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US" sz="1900">
                <a:latin typeface="Arial" panose="020B0604020202020204" pitchFamily="34" charset="0"/>
                <a:cs typeface="Arial" panose="020B0604020202020204" pitchFamily="34" charset="0"/>
              </a:rPr>
              <a:t>Evaluate models using flight and weather data from other airports to ensure generalisation and consistency in predictions across different geographical locations. </a:t>
            </a:r>
          </a:p>
          <a:p>
            <a:pPr marL="342900" indent="-342900" algn="just">
              <a:buFont typeface="Wingdings" panose="05000000000000000000" pitchFamily="2" charset="2"/>
              <a:buChar char="§"/>
            </a:pPr>
            <a:endParaRPr lang="en-US" sz="100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US" sz="1900">
                <a:latin typeface="Arial" panose="020B0604020202020204" pitchFamily="34" charset="0"/>
                <a:cs typeface="Arial" panose="020B0604020202020204" pitchFamily="34" charset="0"/>
              </a:rPr>
              <a:t>Extend the models by adding a second output layer to predict whether a flight is cancelled or not, alongside delays, to widen the initial problem into a more realistic one.</a:t>
            </a:r>
          </a:p>
          <a:p>
            <a:pPr marL="342900" indent="-342900" algn="just">
              <a:buFont typeface="Wingdings" panose="05000000000000000000" pitchFamily="2" charset="2"/>
              <a:buChar char="§"/>
            </a:pPr>
            <a:endParaRPr lang="en-US" sz="100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US" sz="1900">
                <a:latin typeface="Arial" panose="020B0604020202020204" pitchFamily="34" charset="0"/>
                <a:cs typeface="Arial" panose="020B0604020202020204" pitchFamily="34" charset="0"/>
              </a:rPr>
              <a:t>Explore the prediction of flight delays caused by other factors to enhance the robustness of the model.</a:t>
            </a:r>
            <a:endParaRPr lang="fr-FR" sz="1900">
              <a:latin typeface="Arial" panose="020B0604020202020204" pitchFamily="34" charset="0"/>
              <a:cs typeface="Arial" panose="020B0604020202020204" pitchFamily="34" charset="0"/>
            </a:endParaRPr>
          </a:p>
        </p:txBody>
      </p:sp>
      <p:pic>
        <p:nvPicPr>
          <p:cNvPr id="9" name="Image 8">
            <a:extLst>
              <a:ext uri="{FF2B5EF4-FFF2-40B4-BE49-F238E27FC236}">
                <a16:creationId xmlns:a16="http://schemas.microsoft.com/office/drawing/2014/main" id="{806F3CF6-AA1E-FB66-D7EA-3C7A30771210}"/>
              </a:ext>
            </a:extLst>
          </p:cNvPr>
          <p:cNvPicPr>
            <a:picLocks/>
          </p:cNvPicPr>
          <p:nvPr/>
        </p:nvPicPr>
        <p:blipFill rotWithShape="1">
          <a:blip r:embed="rId3"/>
          <a:srcRect t="2483" r="718" b="2117"/>
          <a:stretch/>
        </p:blipFill>
        <p:spPr>
          <a:xfrm>
            <a:off x="1694641" y="16911474"/>
            <a:ext cx="9203092" cy="3278877"/>
          </a:xfrm>
          <a:prstGeom prst="rect">
            <a:avLst/>
          </a:prstGeom>
        </p:spPr>
      </p:pic>
      <p:sp>
        <p:nvSpPr>
          <p:cNvPr id="15" name="ZoneTexte 14">
            <a:extLst>
              <a:ext uri="{FF2B5EF4-FFF2-40B4-BE49-F238E27FC236}">
                <a16:creationId xmlns:a16="http://schemas.microsoft.com/office/drawing/2014/main" id="{7CD623F1-B711-D910-04CC-D84F777081A1}"/>
              </a:ext>
            </a:extLst>
          </p:cNvPr>
          <p:cNvSpPr txBox="1"/>
          <p:nvPr/>
        </p:nvSpPr>
        <p:spPr>
          <a:xfrm>
            <a:off x="1106816" y="16413162"/>
            <a:ext cx="10980000" cy="677108"/>
          </a:xfrm>
          <a:prstGeom prst="rect">
            <a:avLst/>
          </a:prstGeom>
          <a:noFill/>
        </p:spPr>
        <p:txBody>
          <a:bodyPr wrap="square">
            <a:spAutoFit/>
          </a:bodyPr>
          <a:lstStyle/>
          <a:p>
            <a:pPr algn="ctr"/>
            <a:r>
              <a:rPr lang="en-US" sz="1900" b="1" i="0" u="sng">
                <a:effectLst/>
                <a:highlight>
                  <a:srgbClr val="FFFFFF"/>
                </a:highlight>
                <a:latin typeface="Arial" panose="020B0604020202020204" pitchFamily="34" charset="0"/>
              </a:rPr>
              <a:t>Table 1: Comparison of the performance of the best models with two from previous research</a:t>
            </a:r>
            <a:endParaRPr lang="fr-FR" sz="1900" b="1" u="sng"/>
          </a:p>
        </p:txBody>
      </p:sp>
      <p:sp>
        <p:nvSpPr>
          <p:cNvPr id="34" name="ZoneTexte 33">
            <a:extLst>
              <a:ext uri="{FF2B5EF4-FFF2-40B4-BE49-F238E27FC236}">
                <a16:creationId xmlns:a16="http://schemas.microsoft.com/office/drawing/2014/main" id="{83C83558-FEA8-C815-750E-1C3DBA542DDF}"/>
              </a:ext>
            </a:extLst>
          </p:cNvPr>
          <p:cNvSpPr txBox="1"/>
          <p:nvPr/>
        </p:nvSpPr>
        <p:spPr>
          <a:xfrm>
            <a:off x="12154383" y="21030090"/>
            <a:ext cx="8317403" cy="384721"/>
          </a:xfrm>
          <a:prstGeom prst="rect">
            <a:avLst/>
          </a:prstGeom>
          <a:noFill/>
        </p:spPr>
        <p:txBody>
          <a:bodyPr wrap="square">
            <a:spAutoFit/>
          </a:bodyPr>
          <a:lstStyle/>
          <a:p>
            <a:r>
              <a:rPr lang="en-US" sz="1900" b="1" i="0" u="sng">
                <a:effectLst/>
                <a:highlight>
                  <a:srgbClr val="FFFFFF"/>
                </a:highlight>
                <a:latin typeface="Arial" panose="020B0604020202020204" pitchFamily="34" charset="0"/>
              </a:rPr>
              <a:t>Figure 2: Training and Validation Loss Over Epochs for the best model</a:t>
            </a:r>
            <a:endParaRPr lang="fr-FR" sz="1900" b="1" u="sng"/>
          </a:p>
        </p:txBody>
      </p:sp>
      <p:sp>
        <p:nvSpPr>
          <p:cNvPr id="35" name="ZoneTexte 34">
            <a:extLst>
              <a:ext uri="{FF2B5EF4-FFF2-40B4-BE49-F238E27FC236}">
                <a16:creationId xmlns:a16="http://schemas.microsoft.com/office/drawing/2014/main" id="{C5FC4C61-AB96-8E9E-2319-8753706D8F7E}"/>
              </a:ext>
            </a:extLst>
          </p:cNvPr>
          <p:cNvSpPr txBox="1"/>
          <p:nvPr/>
        </p:nvSpPr>
        <p:spPr>
          <a:xfrm>
            <a:off x="7816563" y="15285947"/>
            <a:ext cx="5940000" cy="384721"/>
          </a:xfrm>
          <a:prstGeom prst="rect">
            <a:avLst/>
          </a:prstGeom>
          <a:noFill/>
        </p:spPr>
        <p:txBody>
          <a:bodyPr wrap="square">
            <a:spAutoFit/>
          </a:bodyPr>
          <a:lstStyle/>
          <a:p>
            <a:r>
              <a:rPr lang="en-US" sz="1900" b="1" i="0" u="sng">
                <a:effectLst/>
                <a:highlight>
                  <a:srgbClr val="FFFFFF"/>
                </a:highlight>
                <a:latin typeface="Arial" panose="020B0604020202020204" pitchFamily="34" charset="0"/>
              </a:rPr>
              <a:t>Figure 1: Diagram of the adopted methodology</a:t>
            </a:r>
            <a:endParaRPr lang="fr-FR" sz="1900" b="1" u="sng"/>
          </a:p>
        </p:txBody>
      </p:sp>
      <p:pic>
        <p:nvPicPr>
          <p:cNvPr id="36" name="Image 35">
            <a:extLst>
              <a:ext uri="{FF2B5EF4-FFF2-40B4-BE49-F238E27FC236}">
                <a16:creationId xmlns:a16="http://schemas.microsoft.com/office/drawing/2014/main" id="{D357D958-4B63-DB1B-4D65-895E7F32226F}"/>
              </a:ext>
            </a:extLst>
          </p:cNvPr>
          <p:cNvPicPr>
            <a:picLocks noChangeAspect="1"/>
          </p:cNvPicPr>
          <p:nvPr/>
        </p:nvPicPr>
        <p:blipFill>
          <a:blip r:embed="rId4"/>
          <a:stretch>
            <a:fillRect/>
          </a:stretch>
        </p:blipFill>
        <p:spPr>
          <a:xfrm>
            <a:off x="12000793" y="16380300"/>
            <a:ext cx="7675643" cy="4636762"/>
          </a:xfrm>
          <a:prstGeom prst="rect">
            <a:avLst/>
          </a:prstGeom>
        </p:spPr>
      </p:pic>
      <p:sp>
        <p:nvSpPr>
          <p:cNvPr id="40" name="ZoneTexte 39">
            <a:extLst>
              <a:ext uri="{FF2B5EF4-FFF2-40B4-BE49-F238E27FC236}">
                <a16:creationId xmlns:a16="http://schemas.microsoft.com/office/drawing/2014/main" id="{F9D141AC-BECD-E66B-5C5A-525BB3CB3398}"/>
              </a:ext>
            </a:extLst>
          </p:cNvPr>
          <p:cNvSpPr txBox="1"/>
          <p:nvPr/>
        </p:nvSpPr>
        <p:spPr>
          <a:xfrm>
            <a:off x="1125697" y="20357235"/>
            <a:ext cx="10356965" cy="2139047"/>
          </a:xfrm>
          <a:prstGeom prst="rect">
            <a:avLst/>
          </a:prstGeom>
          <a:noFill/>
        </p:spPr>
        <p:txBody>
          <a:bodyPr wrap="square" rtlCol="0">
            <a:spAutoFit/>
          </a:bodyPr>
          <a:lstStyle/>
          <a:p>
            <a:pPr marL="342900" indent="-342900" algn="just">
              <a:buFont typeface="Wingdings" panose="05000000000000000000" pitchFamily="2" charset="2"/>
              <a:buChar char="§"/>
            </a:pPr>
            <a:r>
              <a:rPr lang="en-US" sz="1900">
                <a:latin typeface="Arial" panose="020B0604020202020204" pitchFamily="34" charset="0"/>
                <a:cs typeface="Arial" panose="020B0604020202020204" pitchFamily="34" charset="0"/>
              </a:rPr>
              <a:t>The models developed allow a more detailed distinction between types of delay, separating delays due to weather conditions from the other types of delays, This is not the case for the models used in the previous study.</a:t>
            </a:r>
          </a:p>
          <a:p>
            <a:pPr marL="342900" indent="-342900" algn="just">
              <a:buFont typeface="Wingdings" panose="05000000000000000000" pitchFamily="2" charset="2"/>
              <a:buChar char="§"/>
            </a:pPr>
            <a:r>
              <a:rPr lang="en-US" sz="1900">
                <a:latin typeface="Arial" panose="020B0604020202020204" pitchFamily="34" charset="0"/>
                <a:cs typeface="Arial" panose="020B0604020202020204" pitchFamily="34" charset="0"/>
              </a:rPr>
              <a:t>The implemented models show remarkable scores for class 0, outperforming the two models from the previous study.</a:t>
            </a:r>
          </a:p>
          <a:p>
            <a:pPr marL="342900" indent="-342900" algn="just">
              <a:buFont typeface="Wingdings" panose="05000000000000000000" pitchFamily="2" charset="2"/>
              <a:buChar char="§"/>
            </a:pPr>
            <a:r>
              <a:rPr lang="en-US" sz="1900">
                <a:latin typeface="Arial" panose="020B0604020202020204" pitchFamily="34" charset="0"/>
                <a:cs typeface="Arial" panose="020B0604020202020204" pitchFamily="34" charset="0"/>
              </a:rPr>
              <a:t>Among the models developed, the LNN model delivers the best prediction performance, especially for classes 1 and 2.</a:t>
            </a:r>
          </a:p>
        </p:txBody>
      </p:sp>
      <p:sp>
        <p:nvSpPr>
          <p:cNvPr id="42" name="ZoneTexte 41">
            <a:extLst>
              <a:ext uri="{FF2B5EF4-FFF2-40B4-BE49-F238E27FC236}">
                <a16:creationId xmlns:a16="http://schemas.microsoft.com/office/drawing/2014/main" id="{7D647F29-57A5-A967-ACA1-74B596E5CE4A}"/>
              </a:ext>
            </a:extLst>
          </p:cNvPr>
          <p:cNvSpPr txBox="1"/>
          <p:nvPr/>
        </p:nvSpPr>
        <p:spPr>
          <a:xfrm>
            <a:off x="11684498" y="21509301"/>
            <a:ext cx="8317403" cy="677108"/>
          </a:xfrm>
          <a:prstGeom prst="rect">
            <a:avLst/>
          </a:prstGeom>
          <a:noFill/>
        </p:spPr>
        <p:txBody>
          <a:bodyPr wrap="square" rtlCol="0">
            <a:spAutoFit/>
          </a:bodyPr>
          <a:lstStyle/>
          <a:p>
            <a:pPr marL="342900" indent="-342900" algn="just">
              <a:buFont typeface="Wingdings" panose="05000000000000000000" pitchFamily="2" charset="2"/>
              <a:buChar char="§"/>
            </a:pPr>
            <a:r>
              <a:rPr lang="en-US" sz="1900">
                <a:latin typeface="Arial" panose="020B0604020202020204" pitchFamily="34" charset="0"/>
                <a:cs typeface="Arial" panose="020B0604020202020204" pitchFamily="34" charset="0"/>
              </a:rPr>
              <a:t>The LNN model shows lower performance for class 2. This reflects the difficulty of predicting the precise impact of weather conditions on flights.</a:t>
            </a:r>
            <a:endParaRPr lang="fr-FR" sz="1900">
              <a:latin typeface="Arial" panose="020B0604020202020204" pitchFamily="34" charset="0"/>
              <a:cs typeface="Arial" panose="020B0604020202020204" pitchFamily="34" charset="0"/>
            </a:endParaRPr>
          </a:p>
        </p:txBody>
      </p:sp>
      <p:sp>
        <p:nvSpPr>
          <p:cNvPr id="43" name="ZoneTexte 42">
            <a:extLst>
              <a:ext uri="{FF2B5EF4-FFF2-40B4-BE49-F238E27FC236}">
                <a16:creationId xmlns:a16="http://schemas.microsoft.com/office/drawing/2014/main" id="{5DD39629-61D1-1017-A76E-8912B33F6D57}"/>
              </a:ext>
            </a:extLst>
          </p:cNvPr>
          <p:cNvSpPr txBox="1"/>
          <p:nvPr/>
        </p:nvSpPr>
        <p:spPr>
          <a:xfrm>
            <a:off x="1315221" y="23221680"/>
            <a:ext cx="7051539" cy="3647152"/>
          </a:xfrm>
          <a:prstGeom prst="rect">
            <a:avLst/>
          </a:prstGeom>
          <a:noFill/>
        </p:spPr>
        <p:txBody>
          <a:bodyPr wrap="square" rtlCol="0">
            <a:spAutoFit/>
          </a:bodyPr>
          <a:lstStyle/>
          <a:p>
            <a:r>
              <a:rPr lang="en-US" sz="2000" b="1">
                <a:solidFill>
                  <a:schemeClr val="accent5"/>
                </a:solidFill>
                <a:latin typeface="Arial" panose="020B0604020202020204" pitchFamily="34" charset="0"/>
                <a:cs typeface="Arial" panose="020B0604020202020204" pitchFamily="34" charset="0"/>
              </a:rPr>
              <a:t>Overall</a:t>
            </a:r>
          </a:p>
          <a:p>
            <a:endParaRPr lang="en-US" sz="1000" b="1">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US" sz="1900">
                <a:latin typeface="Arial" panose="020B0604020202020204" pitchFamily="34" charset="0"/>
                <a:cs typeface="Arial" panose="020B0604020202020204" pitchFamily="34" charset="0"/>
              </a:rPr>
              <a:t>The most recent weather data before flight departure improves the accuracy of arrival delay predictions.</a:t>
            </a:r>
          </a:p>
          <a:p>
            <a:pPr marL="342900" indent="-342900" algn="just">
              <a:buFont typeface="Wingdings" panose="05000000000000000000" pitchFamily="2" charset="2"/>
              <a:buChar char="§"/>
            </a:pPr>
            <a:endParaRPr lang="en-US" sz="100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US" sz="1900">
                <a:latin typeface="Arial" panose="020B0604020202020204" pitchFamily="34" charset="0"/>
                <a:cs typeface="Arial" panose="020B0604020202020204" pitchFamily="34" charset="0"/>
              </a:rPr>
              <a:t>The LNN model delivers even better interpretability by distinguishing types of delay. This can be crucial in this field.</a:t>
            </a:r>
          </a:p>
          <a:p>
            <a:pPr marL="342900" indent="-342900" algn="just">
              <a:buFont typeface="Wingdings" panose="05000000000000000000" pitchFamily="2" charset="2"/>
              <a:buChar char="§"/>
            </a:pPr>
            <a:endParaRPr lang="en-US" sz="100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US" sz="1900">
                <a:latin typeface="Arial" panose="020B0604020202020204" pitchFamily="34" charset="0"/>
                <a:cs typeface="Arial" panose="020B0604020202020204" pitchFamily="34" charset="0"/>
              </a:rPr>
              <a:t>The LNN model presents limitations in terms of the challenges of predicting weather delays in particular and the large computing resources needed to train it.</a:t>
            </a:r>
          </a:p>
          <a:p>
            <a:pPr marL="342900" indent="-342900" algn="just">
              <a:buFont typeface="Wingdings" panose="05000000000000000000" pitchFamily="2" charset="2"/>
              <a:buChar char="§"/>
            </a:pPr>
            <a:endParaRPr lang="en-US" sz="100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US" sz="1900">
                <a:latin typeface="Arial" panose="020B0604020202020204" pitchFamily="34" charset="0"/>
                <a:cs typeface="Arial" panose="020B0604020202020204" pitchFamily="34" charset="0"/>
              </a:rPr>
              <a:t>Overall, the LNN model provides a solid basis for weather impacted flight delays prediction.</a:t>
            </a:r>
          </a:p>
        </p:txBody>
      </p:sp>
      <p:grpSp>
        <p:nvGrpSpPr>
          <p:cNvPr id="55" name="Groupe 54">
            <a:extLst>
              <a:ext uri="{FF2B5EF4-FFF2-40B4-BE49-F238E27FC236}">
                <a16:creationId xmlns:a16="http://schemas.microsoft.com/office/drawing/2014/main" id="{570404CA-CDEA-D1DD-23E0-A7C5AF947C69}"/>
              </a:ext>
            </a:extLst>
          </p:cNvPr>
          <p:cNvGrpSpPr/>
          <p:nvPr/>
        </p:nvGrpSpPr>
        <p:grpSpPr>
          <a:xfrm>
            <a:off x="14252373" y="5659561"/>
            <a:ext cx="5982535" cy="5772956"/>
            <a:chOff x="7698727" y="12283075"/>
            <a:chExt cx="5982535" cy="5772956"/>
          </a:xfrm>
        </p:grpSpPr>
        <p:pic>
          <p:nvPicPr>
            <p:cNvPr id="38" name="Image 37">
              <a:extLst>
                <a:ext uri="{FF2B5EF4-FFF2-40B4-BE49-F238E27FC236}">
                  <a16:creationId xmlns:a16="http://schemas.microsoft.com/office/drawing/2014/main" id="{6D9F2ECF-9FA3-9F44-C1F1-6F21475A4B03}"/>
                </a:ext>
              </a:extLst>
            </p:cNvPr>
            <p:cNvPicPr>
              <a:picLocks noChangeAspect="1"/>
            </p:cNvPicPr>
            <p:nvPr/>
          </p:nvPicPr>
          <p:blipFill>
            <a:blip r:embed="rId5"/>
            <a:stretch>
              <a:fillRect/>
            </a:stretch>
          </p:blipFill>
          <p:spPr>
            <a:xfrm>
              <a:off x="7698727" y="12283075"/>
              <a:ext cx="5982535" cy="5772956"/>
            </a:xfrm>
            <a:prstGeom prst="rect">
              <a:avLst/>
            </a:prstGeom>
          </p:spPr>
        </p:pic>
        <p:sp>
          <p:nvSpPr>
            <p:cNvPr id="41" name="Rectangle 40">
              <a:extLst>
                <a:ext uri="{FF2B5EF4-FFF2-40B4-BE49-F238E27FC236}">
                  <a16:creationId xmlns:a16="http://schemas.microsoft.com/office/drawing/2014/main" id="{37729F1A-CDF1-4FBA-A7C7-286EB1013A4D}"/>
                </a:ext>
              </a:extLst>
            </p:cNvPr>
            <p:cNvSpPr/>
            <p:nvPr/>
          </p:nvSpPr>
          <p:spPr>
            <a:xfrm>
              <a:off x="9750026" y="12917239"/>
              <a:ext cx="1255894" cy="21375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fr-FR" sz="1350">
                  <a:ln w="9525">
                    <a:solidFill>
                      <a:srgbClr val="E84C7F"/>
                    </a:solidFill>
                  </a:ln>
                  <a:solidFill>
                    <a:srgbClr val="E84C7F"/>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DELAYED</a:t>
              </a:r>
              <a:endParaRPr lang="fr-FR" sz="1350">
                <a:ln w="9525">
                  <a:solidFill>
                    <a:srgbClr val="E84C7F"/>
                  </a:solidFill>
                </a:ln>
                <a:solidFill>
                  <a:srgbClr val="E84C7F"/>
                </a:solidFill>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50648183-0762-D63F-1FD2-3CE673DC2542}"/>
                </a:ext>
              </a:extLst>
            </p:cNvPr>
            <p:cNvSpPr/>
            <p:nvPr/>
          </p:nvSpPr>
          <p:spPr>
            <a:xfrm>
              <a:off x="9753019" y="13263551"/>
              <a:ext cx="1255894" cy="21375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fr-FR" sz="1350">
                  <a:ln w="9525">
                    <a:solidFill>
                      <a:srgbClr val="E84C7F"/>
                    </a:solidFill>
                  </a:ln>
                  <a:solidFill>
                    <a:srgbClr val="E84C7F"/>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DELAYED</a:t>
              </a:r>
              <a:endParaRPr lang="fr-FR" sz="1350">
                <a:ln w="9525">
                  <a:solidFill>
                    <a:srgbClr val="E84C7F"/>
                  </a:solidFill>
                </a:ln>
                <a:solidFill>
                  <a:srgbClr val="E84C7F"/>
                </a:solidFill>
                <a:latin typeface="Arial" panose="020B0604020202020204" pitchFamily="34" charset="0"/>
                <a:cs typeface="Arial" panose="020B0604020202020204" pitchFamily="34" charset="0"/>
              </a:endParaRPr>
            </a:p>
          </p:txBody>
        </p:sp>
        <p:sp>
          <p:nvSpPr>
            <p:cNvPr id="53" name="Rectangle 52">
              <a:extLst>
                <a:ext uri="{FF2B5EF4-FFF2-40B4-BE49-F238E27FC236}">
                  <a16:creationId xmlns:a16="http://schemas.microsoft.com/office/drawing/2014/main" id="{D3D57A79-4C90-2F9C-A184-4C7FE4E50964}"/>
                </a:ext>
              </a:extLst>
            </p:cNvPr>
            <p:cNvSpPr/>
            <p:nvPr/>
          </p:nvSpPr>
          <p:spPr>
            <a:xfrm>
              <a:off x="9755066" y="13607127"/>
              <a:ext cx="1255894" cy="21375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fr-FR" sz="1350">
                  <a:ln w="9525">
                    <a:solidFill>
                      <a:srgbClr val="E84C7F"/>
                    </a:solidFill>
                  </a:ln>
                  <a:solidFill>
                    <a:srgbClr val="E84C7F"/>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DELAYED</a:t>
              </a:r>
              <a:endParaRPr lang="fr-FR" sz="1350">
                <a:ln w="9525">
                  <a:solidFill>
                    <a:srgbClr val="E84C7F"/>
                  </a:solidFill>
                </a:ln>
                <a:solidFill>
                  <a:srgbClr val="E84C7F"/>
                </a:solidFill>
                <a:latin typeface="Arial" panose="020B0604020202020204" pitchFamily="34" charset="0"/>
                <a:cs typeface="Arial" panose="020B0604020202020204" pitchFamily="34" charset="0"/>
              </a:endParaRPr>
            </a:p>
          </p:txBody>
        </p:sp>
        <p:sp>
          <p:nvSpPr>
            <p:cNvPr id="54" name="Rectangle 53">
              <a:extLst>
                <a:ext uri="{FF2B5EF4-FFF2-40B4-BE49-F238E27FC236}">
                  <a16:creationId xmlns:a16="http://schemas.microsoft.com/office/drawing/2014/main" id="{7436C16F-37A5-3836-544B-D97BEABFDDC0}"/>
                </a:ext>
              </a:extLst>
            </p:cNvPr>
            <p:cNvSpPr/>
            <p:nvPr/>
          </p:nvSpPr>
          <p:spPr>
            <a:xfrm>
              <a:off x="9755066" y="13981685"/>
              <a:ext cx="1255894" cy="21375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fr-FR" sz="1350">
                  <a:ln w="9525">
                    <a:solidFill>
                      <a:srgbClr val="E84C7F"/>
                    </a:solidFill>
                  </a:ln>
                  <a:solidFill>
                    <a:srgbClr val="E84C7F"/>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DELAYED</a:t>
              </a:r>
              <a:endParaRPr lang="fr-FR" sz="1350">
                <a:ln w="9525">
                  <a:solidFill>
                    <a:srgbClr val="E84C7F"/>
                  </a:solidFill>
                </a:ln>
                <a:solidFill>
                  <a:srgbClr val="E84C7F"/>
                </a:solidFill>
                <a:latin typeface="Arial" panose="020B0604020202020204" pitchFamily="34" charset="0"/>
                <a:cs typeface="Arial" panose="020B0604020202020204" pitchFamily="34" charset="0"/>
              </a:endParaRPr>
            </a:p>
          </p:txBody>
        </p:sp>
      </p:grpSp>
      <p:pic>
        <p:nvPicPr>
          <p:cNvPr id="56" name="Picture 4">
            <a:extLst>
              <a:ext uri="{FF2B5EF4-FFF2-40B4-BE49-F238E27FC236}">
                <a16:creationId xmlns:a16="http://schemas.microsoft.com/office/drawing/2014/main" id="{F0C3469C-5073-0455-1CAB-C47C347072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4411" y="5702805"/>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73D57BE-7DEC-0044-CD70-6C8FFBAD13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2364" y="8616502"/>
            <a:ext cx="468094" cy="46809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67CF4B0-1943-E114-27DE-E1F32B1743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7950" y="11559233"/>
            <a:ext cx="460899" cy="46089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BC83091-37E0-BCC4-0247-C3A1A85148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67950" y="15801748"/>
            <a:ext cx="508000" cy="508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55ED7EB6-23D8-0AC3-C894-ADE6AF85EB9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8639" y="22558392"/>
            <a:ext cx="486621" cy="486621"/>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 coins arrondis 56">
            <a:extLst>
              <a:ext uri="{FF2B5EF4-FFF2-40B4-BE49-F238E27FC236}">
                <a16:creationId xmlns:a16="http://schemas.microsoft.com/office/drawing/2014/main" id="{C4B5A8A5-D868-02C8-55FE-2C1E2F7F0899}"/>
              </a:ext>
            </a:extLst>
          </p:cNvPr>
          <p:cNvSpPr/>
          <p:nvPr/>
        </p:nvSpPr>
        <p:spPr>
          <a:xfrm>
            <a:off x="1908411" y="17647111"/>
            <a:ext cx="8989322" cy="326031"/>
          </a:xfrm>
          <a:prstGeom prst="roundRect">
            <a:avLst/>
          </a:prstGeom>
          <a:solidFill>
            <a:srgbClr val="FF8C56">
              <a:alpha val="1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ZoneTexte 57">
            <a:extLst>
              <a:ext uri="{FF2B5EF4-FFF2-40B4-BE49-F238E27FC236}">
                <a16:creationId xmlns:a16="http://schemas.microsoft.com/office/drawing/2014/main" id="{E2AC42BA-4C5E-D50F-EEAF-7F9B4E379DBD}"/>
              </a:ext>
            </a:extLst>
          </p:cNvPr>
          <p:cNvSpPr txBox="1"/>
          <p:nvPr/>
        </p:nvSpPr>
        <p:spPr>
          <a:xfrm>
            <a:off x="11083712" y="27173434"/>
            <a:ext cx="9164618" cy="1846659"/>
          </a:xfrm>
          <a:prstGeom prst="rect">
            <a:avLst/>
          </a:prstGeom>
          <a:noFill/>
        </p:spPr>
        <p:txBody>
          <a:bodyPr wrap="square" rtlCol="0">
            <a:spAutoFit/>
          </a:bodyPr>
          <a:lstStyle/>
          <a:p>
            <a:pPr algn="just"/>
            <a:r>
              <a:rPr lang="en-US" sz="1900" b="1">
                <a:solidFill>
                  <a:schemeClr val="accent5"/>
                </a:solidFill>
                <a:latin typeface="Arial" panose="020B0604020202020204" pitchFamily="34" charset="0"/>
                <a:cs typeface="Arial" panose="020B0604020202020204" pitchFamily="34" charset="0"/>
              </a:rPr>
              <a:t>References : </a:t>
            </a:r>
          </a:p>
          <a:p>
            <a:pPr algn="just"/>
            <a:r>
              <a:rPr lang="en-US" sz="1900">
                <a:latin typeface="Arial" panose="020B0604020202020204" pitchFamily="34" charset="0"/>
                <a:cs typeface="Arial" panose="020B0604020202020204" pitchFamily="34" charset="0"/>
              </a:rPr>
              <a:t>[1] Airline on-time performance and causes of flight delays. </a:t>
            </a:r>
            <a:r>
              <a:rPr lang="en-US" sz="1900">
                <a:latin typeface="Arial" panose="020B0604020202020204" pitchFamily="34" charset="0"/>
                <a:cs typeface="Arial" panose="020B0604020202020204" pitchFamily="34" charset="0"/>
                <a:hlinkClick r:id="rId11"/>
              </a:rPr>
              <a:t>https://www.bts.gov/explore-topics-and-geography/topics/airline-time-performance-and-causes-flight-delays</a:t>
            </a:r>
            <a:r>
              <a:rPr lang="en-US" sz="1900">
                <a:latin typeface="Arial" panose="020B0604020202020204" pitchFamily="34" charset="0"/>
                <a:cs typeface="Arial" panose="020B0604020202020204" pitchFamily="34" charset="0"/>
              </a:rPr>
              <a:t> , Mar 2021. [Online; Last access 28/07/2024].</a:t>
            </a:r>
          </a:p>
          <a:p>
            <a:pPr algn="just"/>
            <a:r>
              <a:rPr lang="en-US" sz="1900">
                <a:latin typeface="Arial" panose="020B0604020202020204" pitchFamily="34" charset="0"/>
                <a:cs typeface="Arial" panose="020B0604020202020204" pitchFamily="34" charset="0"/>
              </a:rPr>
              <a:t>[2] S. Kim and E. Park. Prediction of flight departure delays caused by weather conditionsadopting data-driven approaches. Journal of Big Data, 11, 2024.</a:t>
            </a:r>
          </a:p>
        </p:txBody>
      </p:sp>
    </p:spTree>
    <p:extLst>
      <p:ext uri="{BB962C8B-B14F-4D97-AF65-F5344CB8AC3E}">
        <p14:creationId xmlns:p14="http://schemas.microsoft.com/office/powerpoint/2010/main" val="1962269078"/>
      </p:ext>
    </p:extLst>
  </p:cSld>
  <p:clrMapOvr>
    <a:masterClrMapping/>
  </p:clrMapOvr>
</p:sld>
</file>

<file path=ppt/theme/theme1.xml><?xml version="1.0" encoding="utf-8"?>
<a:theme xmlns:a="http://schemas.openxmlformats.org/drawingml/2006/main" name="Cranfield University 201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FEF57B1D3A3004BA1E55A77FC712826" ma:contentTypeVersion="3" ma:contentTypeDescription="Create a new document." ma:contentTypeScope="" ma:versionID="b84aa1f92a73f473af1de1cdf7772369">
  <xsd:schema xmlns:xsd="http://www.w3.org/2001/XMLSchema" xmlns:xs="http://www.w3.org/2001/XMLSchema" xmlns:p="http://schemas.microsoft.com/office/2006/metadata/properties" xmlns:ns1="http://schemas.microsoft.com/sharepoint/v3" targetNamespace="http://schemas.microsoft.com/office/2006/metadata/properties" ma:root="true" ma:fieldsID="394879c13eec4f84a453950744c852be"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A95930-F748-461D-B405-FE86501F85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331B94-A6D5-4A62-92CD-F1FFBFD7B0C3}">
  <ds:schemaRefs>
    <ds:schemaRef ds:uri="http://schemas.microsoft.com/sharepoint/v3"/>
    <ds:schemaRef ds:uri="http://purl.org/dc/terms/"/>
    <ds:schemaRef ds:uri="http://purl.org/dc/elements/1.1/"/>
    <ds:schemaRef ds:uri="http://schemas.microsoft.com/office/2006/metadata/propertie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A0ED808-A05E-4583-A94A-97B4403DAC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6033</TotalTime>
  <Words>684</Words>
  <Application>Microsoft Office PowerPoint</Application>
  <PresentationFormat>Personnalisé</PresentationFormat>
  <Paragraphs>88</Paragraphs>
  <Slides>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Wingdings</vt:lpstr>
      <vt:lpstr>Cranfield University 2016</vt:lpstr>
      <vt:lpst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MAJURAN CHANDRAKUMAR</cp:lastModifiedBy>
  <cp:revision>78</cp:revision>
  <dcterms:created xsi:type="dcterms:W3CDTF">2016-01-22T08:47:26Z</dcterms:created>
  <dcterms:modified xsi:type="dcterms:W3CDTF">2024-08-16T00:13:07Z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0x0101002FEF57B1D3A3004BA1E55A77FC712826</vt:lpwstr>
  </property>
</Properties>
</file>