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Regression%20problem%20with%20excel%20_%20Mass%20analytics\Advertising%20Budget%20and%20Sal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Regression%20problem%20with%20excel%20_%20Mass%20analytics\Advertising%20Budget%20and%20Sal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Regression%20problem%20with%20excel%20_%20Mass%20analytics\Advertising%20Budget%20and%20Sal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TV Ad Budget ($) on Sales ($)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'Advertising Budget and Sales'!$D$1</c:f>
              <c:strCache>
                <c:ptCount val="1"/>
                <c:pt idx="0">
                  <c:v>Sales ($)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50800" cap="rnd">
                <a:solidFill>
                  <a:srgbClr val="FFC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'Advertising Budget and Sales'!$A$2:$A$201</c:f>
              <c:numCache>
                <c:formatCode>0.00</c:formatCode>
                <c:ptCount val="200"/>
                <c:pt idx="0">
                  <c:v>230.1</c:v>
                </c:pt>
                <c:pt idx="1">
                  <c:v>44.5</c:v>
                </c:pt>
                <c:pt idx="2">
                  <c:v>17.2</c:v>
                </c:pt>
                <c:pt idx="3">
                  <c:v>151.5</c:v>
                </c:pt>
                <c:pt idx="4">
                  <c:v>180.8</c:v>
                </c:pt>
                <c:pt idx="5">
                  <c:v>8.6999999999999993</c:v>
                </c:pt>
                <c:pt idx="6">
                  <c:v>57.5</c:v>
                </c:pt>
                <c:pt idx="7">
                  <c:v>120.2</c:v>
                </c:pt>
                <c:pt idx="8">
                  <c:v>8.6</c:v>
                </c:pt>
                <c:pt idx="9">
                  <c:v>199.8</c:v>
                </c:pt>
                <c:pt idx="10">
                  <c:v>66.099999999999994</c:v>
                </c:pt>
                <c:pt idx="11">
                  <c:v>214.7</c:v>
                </c:pt>
                <c:pt idx="12">
                  <c:v>23.8</c:v>
                </c:pt>
                <c:pt idx="13">
                  <c:v>97.5</c:v>
                </c:pt>
                <c:pt idx="14">
                  <c:v>204.1</c:v>
                </c:pt>
                <c:pt idx="15">
                  <c:v>195.4</c:v>
                </c:pt>
                <c:pt idx="16">
                  <c:v>67.8</c:v>
                </c:pt>
                <c:pt idx="17">
                  <c:v>281.39999999999998</c:v>
                </c:pt>
                <c:pt idx="18">
                  <c:v>69.2</c:v>
                </c:pt>
                <c:pt idx="19">
                  <c:v>147.30000000000001</c:v>
                </c:pt>
                <c:pt idx="20">
                  <c:v>218.4</c:v>
                </c:pt>
                <c:pt idx="21">
                  <c:v>237.4</c:v>
                </c:pt>
                <c:pt idx="22">
                  <c:v>13.2</c:v>
                </c:pt>
                <c:pt idx="23">
                  <c:v>228.3</c:v>
                </c:pt>
                <c:pt idx="24">
                  <c:v>62.3</c:v>
                </c:pt>
                <c:pt idx="25">
                  <c:v>262.89999999999998</c:v>
                </c:pt>
                <c:pt idx="26">
                  <c:v>142.9</c:v>
                </c:pt>
                <c:pt idx="27">
                  <c:v>240.1</c:v>
                </c:pt>
                <c:pt idx="28">
                  <c:v>248.8</c:v>
                </c:pt>
                <c:pt idx="29">
                  <c:v>70.599999999999994</c:v>
                </c:pt>
                <c:pt idx="30">
                  <c:v>292.89999999999998</c:v>
                </c:pt>
                <c:pt idx="31">
                  <c:v>112.9</c:v>
                </c:pt>
                <c:pt idx="32">
                  <c:v>97.2</c:v>
                </c:pt>
                <c:pt idx="33">
                  <c:v>265.60000000000002</c:v>
                </c:pt>
                <c:pt idx="34">
                  <c:v>95.7</c:v>
                </c:pt>
                <c:pt idx="35">
                  <c:v>290.7</c:v>
                </c:pt>
                <c:pt idx="36">
                  <c:v>266.89999999999998</c:v>
                </c:pt>
                <c:pt idx="37">
                  <c:v>74.7</c:v>
                </c:pt>
                <c:pt idx="38">
                  <c:v>43.1</c:v>
                </c:pt>
                <c:pt idx="39">
                  <c:v>228</c:v>
                </c:pt>
                <c:pt idx="40">
                  <c:v>202.5</c:v>
                </c:pt>
                <c:pt idx="41">
                  <c:v>177</c:v>
                </c:pt>
                <c:pt idx="42">
                  <c:v>293.60000000000002</c:v>
                </c:pt>
                <c:pt idx="43">
                  <c:v>206.9</c:v>
                </c:pt>
                <c:pt idx="44">
                  <c:v>25.1</c:v>
                </c:pt>
                <c:pt idx="45">
                  <c:v>175.1</c:v>
                </c:pt>
                <c:pt idx="46">
                  <c:v>89.7</c:v>
                </c:pt>
                <c:pt idx="47">
                  <c:v>239.9</c:v>
                </c:pt>
                <c:pt idx="48">
                  <c:v>227.2</c:v>
                </c:pt>
                <c:pt idx="49">
                  <c:v>66.900000000000006</c:v>
                </c:pt>
                <c:pt idx="50">
                  <c:v>199.8</c:v>
                </c:pt>
                <c:pt idx="51">
                  <c:v>100.4</c:v>
                </c:pt>
                <c:pt idx="52">
                  <c:v>216.4</c:v>
                </c:pt>
                <c:pt idx="53">
                  <c:v>182.6</c:v>
                </c:pt>
                <c:pt idx="54">
                  <c:v>262.7</c:v>
                </c:pt>
                <c:pt idx="55">
                  <c:v>198.9</c:v>
                </c:pt>
                <c:pt idx="56">
                  <c:v>7.3</c:v>
                </c:pt>
                <c:pt idx="57">
                  <c:v>136.19999999999999</c:v>
                </c:pt>
                <c:pt idx="58">
                  <c:v>210.8</c:v>
                </c:pt>
                <c:pt idx="59">
                  <c:v>210.7</c:v>
                </c:pt>
                <c:pt idx="60">
                  <c:v>53.5</c:v>
                </c:pt>
                <c:pt idx="61">
                  <c:v>261.3</c:v>
                </c:pt>
                <c:pt idx="62">
                  <c:v>239.3</c:v>
                </c:pt>
                <c:pt idx="63">
                  <c:v>102.7</c:v>
                </c:pt>
                <c:pt idx="64">
                  <c:v>131.1</c:v>
                </c:pt>
                <c:pt idx="65">
                  <c:v>69</c:v>
                </c:pt>
                <c:pt idx="66">
                  <c:v>31.5</c:v>
                </c:pt>
                <c:pt idx="67">
                  <c:v>139.30000000000001</c:v>
                </c:pt>
                <c:pt idx="68">
                  <c:v>237.4</c:v>
                </c:pt>
                <c:pt idx="69">
                  <c:v>216.8</c:v>
                </c:pt>
                <c:pt idx="70">
                  <c:v>199.1</c:v>
                </c:pt>
                <c:pt idx="71">
                  <c:v>109.8</c:v>
                </c:pt>
                <c:pt idx="72">
                  <c:v>26.8</c:v>
                </c:pt>
                <c:pt idx="73">
                  <c:v>129.4</c:v>
                </c:pt>
                <c:pt idx="74">
                  <c:v>213.4</c:v>
                </c:pt>
                <c:pt idx="75">
                  <c:v>16.899999999999999</c:v>
                </c:pt>
                <c:pt idx="76">
                  <c:v>27.5</c:v>
                </c:pt>
                <c:pt idx="77">
                  <c:v>120.5</c:v>
                </c:pt>
                <c:pt idx="78">
                  <c:v>5.4</c:v>
                </c:pt>
                <c:pt idx="79">
                  <c:v>116</c:v>
                </c:pt>
                <c:pt idx="80">
                  <c:v>76.400000000000006</c:v>
                </c:pt>
                <c:pt idx="81">
                  <c:v>239.8</c:v>
                </c:pt>
                <c:pt idx="82">
                  <c:v>75.3</c:v>
                </c:pt>
                <c:pt idx="83">
                  <c:v>68.400000000000006</c:v>
                </c:pt>
                <c:pt idx="84">
                  <c:v>213.5</c:v>
                </c:pt>
                <c:pt idx="85">
                  <c:v>193.2</c:v>
                </c:pt>
                <c:pt idx="86">
                  <c:v>76.3</c:v>
                </c:pt>
                <c:pt idx="87">
                  <c:v>110.7</c:v>
                </c:pt>
                <c:pt idx="88">
                  <c:v>88.3</c:v>
                </c:pt>
                <c:pt idx="89">
                  <c:v>109.8</c:v>
                </c:pt>
                <c:pt idx="90">
                  <c:v>134.30000000000001</c:v>
                </c:pt>
                <c:pt idx="91">
                  <c:v>28.6</c:v>
                </c:pt>
                <c:pt idx="92">
                  <c:v>217.7</c:v>
                </c:pt>
                <c:pt idx="93">
                  <c:v>250.9</c:v>
                </c:pt>
                <c:pt idx="94">
                  <c:v>107.4</c:v>
                </c:pt>
                <c:pt idx="95">
                  <c:v>163.30000000000001</c:v>
                </c:pt>
                <c:pt idx="96">
                  <c:v>197.6</c:v>
                </c:pt>
                <c:pt idx="97">
                  <c:v>184.9</c:v>
                </c:pt>
                <c:pt idx="98">
                  <c:v>289.7</c:v>
                </c:pt>
                <c:pt idx="99">
                  <c:v>135.19999999999999</c:v>
                </c:pt>
                <c:pt idx="100">
                  <c:v>222.4</c:v>
                </c:pt>
                <c:pt idx="101">
                  <c:v>296.39999999999998</c:v>
                </c:pt>
                <c:pt idx="102">
                  <c:v>280.2</c:v>
                </c:pt>
                <c:pt idx="103">
                  <c:v>187.9</c:v>
                </c:pt>
                <c:pt idx="104">
                  <c:v>238.2</c:v>
                </c:pt>
                <c:pt idx="105">
                  <c:v>137.9</c:v>
                </c:pt>
                <c:pt idx="106">
                  <c:v>25</c:v>
                </c:pt>
                <c:pt idx="107">
                  <c:v>90.4</c:v>
                </c:pt>
                <c:pt idx="108">
                  <c:v>13.1</c:v>
                </c:pt>
                <c:pt idx="109">
                  <c:v>255.4</c:v>
                </c:pt>
                <c:pt idx="110">
                  <c:v>225.8</c:v>
                </c:pt>
                <c:pt idx="111">
                  <c:v>241.7</c:v>
                </c:pt>
                <c:pt idx="112">
                  <c:v>175.7</c:v>
                </c:pt>
                <c:pt idx="113">
                  <c:v>209.6</c:v>
                </c:pt>
                <c:pt idx="114">
                  <c:v>78.2</c:v>
                </c:pt>
                <c:pt idx="115">
                  <c:v>75.099999999999994</c:v>
                </c:pt>
                <c:pt idx="116">
                  <c:v>139.19999999999999</c:v>
                </c:pt>
                <c:pt idx="117">
                  <c:v>76.400000000000006</c:v>
                </c:pt>
                <c:pt idx="118">
                  <c:v>125.7</c:v>
                </c:pt>
                <c:pt idx="119">
                  <c:v>19.399999999999999</c:v>
                </c:pt>
                <c:pt idx="120">
                  <c:v>141.30000000000001</c:v>
                </c:pt>
                <c:pt idx="121">
                  <c:v>18.8</c:v>
                </c:pt>
                <c:pt idx="122">
                  <c:v>224</c:v>
                </c:pt>
                <c:pt idx="123">
                  <c:v>123.1</c:v>
                </c:pt>
                <c:pt idx="124">
                  <c:v>229.5</c:v>
                </c:pt>
                <c:pt idx="125">
                  <c:v>87.2</c:v>
                </c:pt>
                <c:pt idx="126">
                  <c:v>7.8</c:v>
                </c:pt>
                <c:pt idx="127">
                  <c:v>80.2</c:v>
                </c:pt>
                <c:pt idx="128">
                  <c:v>220.3</c:v>
                </c:pt>
                <c:pt idx="129">
                  <c:v>59.6</c:v>
                </c:pt>
                <c:pt idx="130">
                  <c:v>0.7</c:v>
                </c:pt>
                <c:pt idx="131">
                  <c:v>265.2</c:v>
                </c:pt>
                <c:pt idx="132">
                  <c:v>8.4</c:v>
                </c:pt>
                <c:pt idx="133">
                  <c:v>219.8</c:v>
                </c:pt>
                <c:pt idx="134">
                  <c:v>36.9</c:v>
                </c:pt>
                <c:pt idx="135">
                  <c:v>48.3</c:v>
                </c:pt>
                <c:pt idx="136">
                  <c:v>25.6</c:v>
                </c:pt>
                <c:pt idx="137">
                  <c:v>273.7</c:v>
                </c:pt>
                <c:pt idx="138">
                  <c:v>43</c:v>
                </c:pt>
                <c:pt idx="139">
                  <c:v>184.9</c:v>
                </c:pt>
                <c:pt idx="140">
                  <c:v>73.400000000000006</c:v>
                </c:pt>
                <c:pt idx="141">
                  <c:v>193.7</c:v>
                </c:pt>
                <c:pt idx="142">
                  <c:v>220.5</c:v>
                </c:pt>
                <c:pt idx="143">
                  <c:v>104.6</c:v>
                </c:pt>
                <c:pt idx="144">
                  <c:v>96.2</c:v>
                </c:pt>
                <c:pt idx="145">
                  <c:v>140.30000000000001</c:v>
                </c:pt>
                <c:pt idx="146">
                  <c:v>240.1</c:v>
                </c:pt>
                <c:pt idx="147">
                  <c:v>243.2</c:v>
                </c:pt>
                <c:pt idx="148">
                  <c:v>38</c:v>
                </c:pt>
                <c:pt idx="149">
                  <c:v>44.7</c:v>
                </c:pt>
                <c:pt idx="150">
                  <c:v>280.7</c:v>
                </c:pt>
                <c:pt idx="151">
                  <c:v>121</c:v>
                </c:pt>
                <c:pt idx="152">
                  <c:v>197.6</c:v>
                </c:pt>
                <c:pt idx="153">
                  <c:v>171.3</c:v>
                </c:pt>
                <c:pt idx="154">
                  <c:v>187.8</c:v>
                </c:pt>
                <c:pt idx="155">
                  <c:v>4.0999999999999996</c:v>
                </c:pt>
                <c:pt idx="156">
                  <c:v>93.9</c:v>
                </c:pt>
                <c:pt idx="157">
                  <c:v>149.80000000000001</c:v>
                </c:pt>
                <c:pt idx="158">
                  <c:v>11.7</c:v>
                </c:pt>
                <c:pt idx="159">
                  <c:v>131.69999999999999</c:v>
                </c:pt>
                <c:pt idx="160">
                  <c:v>172.5</c:v>
                </c:pt>
                <c:pt idx="161">
                  <c:v>85.7</c:v>
                </c:pt>
                <c:pt idx="162">
                  <c:v>188.4</c:v>
                </c:pt>
                <c:pt idx="163">
                  <c:v>163.5</c:v>
                </c:pt>
                <c:pt idx="164">
                  <c:v>117.2</c:v>
                </c:pt>
                <c:pt idx="165">
                  <c:v>234.5</c:v>
                </c:pt>
                <c:pt idx="166">
                  <c:v>17.899999999999999</c:v>
                </c:pt>
                <c:pt idx="167">
                  <c:v>206.8</c:v>
                </c:pt>
                <c:pt idx="168">
                  <c:v>215.4</c:v>
                </c:pt>
                <c:pt idx="169">
                  <c:v>284.3</c:v>
                </c:pt>
                <c:pt idx="170">
                  <c:v>50</c:v>
                </c:pt>
                <c:pt idx="171">
                  <c:v>164.5</c:v>
                </c:pt>
                <c:pt idx="172">
                  <c:v>19.600000000000001</c:v>
                </c:pt>
                <c:pt idx="173">
                  <c:v>168.4</c:v>
                </c:pt>
                <c:pt idx="174">
                  <c:v>222.4</c:v>
                </c:pt>
                <c:pt idx="175">
                  <c:v>276.89999999999998</c:v>
                </c:pt>
                <c:pt idx="176">
                  <c:v>248.4</c:v>
                </c:pt>
                <c:pt idx="177">
                  <c:v>170.2</c:v>
                </c:pt>
                <c:pt idx="178">
                  <c:v>276.7</c:v>
                </c:pt>
                <c:pt idx="179">
                  <c:v>165.6</c:v>
                </c:pt>
                <c:pt idx="180">
                  <c:v>156.6</c:v>
                </c:pt>
                <c:pt idx="181">
                  <c:v>218.5</c:v>
                </c:pt>
                <c:pt idx="182">
                  <c:v>56.2</c:v>
                </c:pt>
                <c:pt idx="183">
                  <c:v>287.60000000000002</c:v>
                </c:pt>
                <c:pt idx="184">
                  <c:v>253.8</c:v>
                </c:pt>
                <c:pt idx="185">
                  <c:v>205</c:v>
                </c:pt>
                <c:pt idx="186">
                  <c:v>139.5</c:v>
                </c:pt>
                <c:pt idx="187">
                  <c:v>191.1</c:v>
                </c:pt>
                <c:pt idx="188">
                  <c:v>286</c:v>
                </c:pt>
                <c:pt idx="189">
                  <c:v>18.7</c:v>
                </c:pt>
                <c:pt idx="190">
                  <c:v>39.5</c:v>
                </c:pt>
                <c:pt idx="191">
                  <c:v>75.5</c:v>
                </c:pt>
                <c:pt idx="192">
                  <c:v>17.2</c:v>
                </c:pt>
                <c:pt idx="193">
                  <c:v>166.8</c:v>
                </c:pt>
                <c:pt idx="194">
                  <c:v>149.69999999999999</c:v>
                </c:pt>
                <c:pt idx="195">
                  <c:v>38.200000000000003</c:v>
                </c:pt>
                <c:pt idx="196">
                  <c:v>94.2</c:v>
                </c:pt>
                <c:pt idx="197">
                  <c:v>177</c:v>
                </c:pt>
                <c:pt idx="198">
                  <c:v>283.60000000000002</c:v>
                </c:pt>
                <c:pt idx="199">
                  <c:v>232.1</c:v>
                </c:pt>
              </c:numCache>
            </c:numRef>
          </c:xVal>
          <c:yVal>
            <c:numRef>
              <c:f>'Advertising Budget and Sales'!$D$2:$D$201</c:f>
              <c:numCache>
                <c:formatCode>0.00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4F-4E2F-8B95-1C15A5416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17888"/>
        <c:axId val="271969440"/>
      </c:scatterChart>
      <c:valAx>
        <c:axId val="613517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1969440"/>
        <c:crosses val="autoZero"/>
        <c:crossBetween val="midCat"/>
      </c:valAx>
      <c:valAx>
        <c:axId val="27196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351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Radio Ad Budget ($) on Sales ($)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'Advertising Budget and Sales'!$D$1</c:f>
              <c:strCache>
                <c:ptCount val="1"/>
                <c:pt idx="0">
                  <c:v>Sales ($)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50800" cap="rnd">
                <a:solidFill>
                  <a:schemeClr val="accent2">
                    <a:lumMod val="75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'Advertising Budget and Sales'!$B$2:$B$201</c:f>
              <c:numCache>
                <c:formatCode>0.00</c:formatCode>
                <c:ptCount val="200"/>
                <c:pt idx="0">
                  <c:v>37.799999999999997</c:v>
                </c:pt>
                <c:pt idx="1">
                  <c:v>39.299999999999997</c:v>
                </c:pt>
                <c:pt idx="2">
                  <c:v>45.9</c:v>
                </c:pt>
                <c:pt idx="3">
                  <c:v>41.3</c:v>
                </c:pt>
                <c:pt idx="4">
                  <c:v>10.8</c:v>
                </c:pt>
                <c:pt idx="5">
                  <c:v>48.9</c:v>
                </c:pt>
                <c:pt idx="6">
                  <c:v>32.799999999999997</c:v>
                </c:pt>
                <c:pt idx="7">
                  <c:v>19.600000000000001</c:v>
                </c:pt>
                <c:pt idx="8">
                  <c:v>2.1</c:v>
                </c:pt>
                <c:pt idx="9">
                  <c:v>2.6</c:v>
                </c:pt>
                <c:pt idx="10">
                  <c:v>5.8</c:v>
                </c:pt>
                <c:pt idx="11">
                  <c:v>24</c:v>
                </c:pt>
                <c:pt idx="12">
                  <c:v>35.1</c:v>
                </c:pt>
                <c:pt idx="13">
                  <c:v>7.6</c:v>
                </c:pt>
                <c:pt idx="14">
                  <c:v>32.9</c:v>
                </c:pt>
                <c:pt idx="15">
                  <c:v>47.7</c:v>
                </c:pt>
                <c:pt idx="16">
                  <c:v>36.6</c:v>
                </c:pt>
                <c:pt idx="17">
                  <c:v>39.6</c:v>
                </c:pt>
                <c:pt idx="18">
                  <c:v>20.5</c:v>
                </c:pt>
                <c:pt idx="19">
                  <c:v>23.9</c:v>
                </c:pt>
                <c:pt idx="20">
                  <c:v>27.7</c:v>
                </c:pt>
                <c:pt idx="21">
                  <c:v>5.0999999999999996</c:v>
                </c:pt>
                <c:pt idx="22">
                  <c:v>15.9</c:v>
                </c:pt>
                <c:pt idx="23">
                  <c:v>16.899999999999999</c:v>
                </c:pt>
                <c:pt idx="24">
                  <c:v>12.6</c:v>
                </c:pt>
                <c:pt idx="25">
                  <c:v>3.5</c:v>
                </c:pt>
                <c:pt idx="26">
                  <c:v>29.3</c:v>
                </c:pt>
                <c:pt idx="27">
                  <c:v>16.7</c:v>
                </c:pt>
                <c:pt idx="28">
                  <c:v>27.1</c:v>
                </c:pt>
                <c:pt idx="29">
                  <c:v>16</c:v>
                </c:pt>
                <c:pt idx="30">
                  <c:v>28.3</c:v>
                </c:pt>
                <c:pt idx="31">
                  <c:v>17.399999999999999</c:v>
                </c:pt>
                <c:pt idx="32">
                  <c:v>1.5</c:v>
                </c:pt>
                <c:pt idx="33">
                  <c:v>20</c:v>
                </c:pt>
                <c:pt idx="34">
                  <c:v>1.4</c:v>
                </c:pt>
                <c:pt idx="35">
                  <c:v>4.0999999999999996</c:v>
                </c:pt>
                <c:pt idx="36">
                  <c:v>43.8</c:v>
                </c:pt>
                <c:pt idx="37">
                  <c:v>49.4</c:v>
                </c:pt>
                <c:pt idx="38">
                  <c:v>26.7</c:v>
                </c:pt>
                <c:pt idx="39">
                  <c:v>37.700000000000003</c:v>
                </c:pt>
                <c:pt idx="40">
                  <c:v>22.3</c:v>
                </c:pt>
                <c:pt idx="41">
                  <c:v>33.4</c:v>
                </c:pt>
                <c:pt idx="42">
                  <c:v>27.7</c:v>
                </c:pt>
                <c:pt idx="43">
                  <c:v>8.4</c:v>
                </c:pt>
                <c:pt idx="44">
                  <c:v>25.7</c:v>
                </c:pt>
                <c:pt idx="45">
                  <c:v>22.5</c:v>
                </c:pt>
                <c:pt idx="46">
                  <c:v>9.9</c:v>
                </c:pt>
                <c:pt idx="47">
                  <c:v>41.5</c:v>
                </c:pt>
                <c:pt idx="48">
                  <c:v>15.8</c:v>
                </c:pt>
                <c:pt idx="49">
                  <c:v>11.7</c:v>
                </c:pt>
                <c:pt idx="50">
                  <c:v>3.1</c:v>
                </c:pt>
                <c:pt idx="51">
                  <c:v>9.6</c:v>
                </c:pt>
                <c:pt idx="52">
                  <c:v>41.7</c:v>
                </c:pt>
                <c:pt idx="53">
                  <c:v>46.2</c:v>
                </c:pt>
                <c:pt idx="54">
                  <c:v>28.8</c:v>
                </c:pt>
                <c:pt idx="55">
                  <c:v>49.4</c:v>
                </c:pt>
                <c:pt idx="56">
                  <c:v>28.1</c:v>
                </c:pt>
                <c:pt idx="57">
                  <c:v>19.2</c:v>
                </c:pt>
                <c:pt idx="58">
                  <c:v>49.6</c:v>
                </c:pt>
                <c:pt idx="59">
                  <c:v>29.5</c:v>
                </c:pt>
                <c:pt idx="60">
                  <c:v>2</c:v>
                </c:pt>
                <c:pt idx="61">
                  <c:v>42.7</c:v>
                </c:pt>
                <c:pt idx="62">
                  <c:v>15.5</c:v>
                </c:pt>
                <c:pt idx="63">
                  <c:v>29.6</c:v>
                </c:pt>
                <c:pt idx="64">
                  <c:v>42.8</c:v>
                </c:pt>
                <c:pt idx="65">
                  <c:v>9.3000000000000007</c:v>
                </c:pt>
                <c:pt idx="66">
                  <c:v>24.6</c:v>
                </c:pt>
                <c:pt idx="67">
                  <c:v>14.5</c:v>
                </c:pt>
                <c:pt idx="68">
                  <c:v>27.5</c:v>
                </c:pt>
                <c:pt idx="69">
                  <c:v>43.9</c:v>
                </c:pt>
                <c:pt idx="70">
                  <c:v>30.6</c:v>
                </c:pt>
                <c:pt idx="71">
                  <c:v>14.3</c:v>
                </c:pt>
                <c:pt idx="72">
                  <c:v>33</c:v>
                </c:pt>
                <c:pt idx="73">
                  <c:v>5.7</c:v>
                </c:pt>
                <c:pt idx="74">
                  <c:v>24.6</c:v>
                </c:pt>
                <c:pt idx="75">
                  <c:v>43.7</c:v>
                </c:pt>
                <c:pt idx="76">
                  <c:v>1.6</c:v>
                </c:pt>
                <c:pt idx="77">
                  <c:v>28.5</c:v>
                </c:pt>
                <c:pt idx="78">
                  <c:v>29.9</c:v>
                </c:pt>
                <c:pt idx="79">
                  <c:v>7.7</c:v>
                </c:pt>
                <c:pt idx="80">
                  <c:v>26.7</c:v>
                </c:pt>
                <c:pt idx="81">
                  <c:v>4.0999999999999996</c:v>
                </c:pt>
                <c:pt idx="82">
                  <c:v>20.3</c:v>
                </c:pt>
                <c:pt idx="83">
                  <c:v>44.5</c:v>
                </c:pt>
                <c:pt idx="84">
                  <c:v>43</c:v>
                </c:pt>
                <c:pt idx="85">
                  <c:v>18.399999999999999</c:v>
                </c:pt>
                <c:pt idx="86">
                  <c:v>27.5</c:v>
                </c:pt>
                <c:pt idx="87">
                  <c:v>40.6</c:v>
                </c:pt>
                <c:pt idx="88">
                  <c:v>25.5</c:v>
                </c:pt>
                <c:pt idx="89">
                  <c:v>47.8</c:v>
                </c:pt>
                <c:pt idx="90">
                  <c:v>4.9000000000000004</c:v>
                </c:pt>
                <c:pt idx="91">
                  <c:v>1.5</c:v>
                </c:pt>
                <c:pt idx="92">
                  <c:v>33.5</c:v>
                </c:pt>
                <c:pt idx="93">
                  <c:v>36.5</c:v>
                </c:pt>
                <c:pt idx="94">
                  <c:v>14</c:v>
                </c:pt>
                <c:pt idx="95">
                  <c:v>31.6</c:v>
                </c:pt>
                <c:pt idx="96">
                  <c:v>3.5</c:v>
                </c:pt>
                <c:pt idx="97">
                  <c:v>21</c:v>
                </c:pt>
                <c:pt idx="98">
                  <c:v>42.3</c:v>
                </c:pt>
                <c:pt idx="99">
                  <c:v>41.7</c:v>
                </c:pt>
                <c:pt idx="100">
                  <c:v>4.3</c:v>
                </c:pt>
                <c:pt idx="101">
                  <c:v>36.299999999999997</c:v>
                </c:pt>
                <c:pt idx="102">
                  <c:v>10.1</c:v>
                </c:pt>
                <c:pt idx="103">
                  <c:v>17.2</c:v>
                </c:pt>
                <c:pt idx="104">
                  <c:v>34.299999999999997</c:v>
                </c:pt>
                <c:pt idx="105">
                  <c:v>46.4</c:v>
                </c:pt>
                <c:pt idx="106">
                  <c:v>11</c:v>
                </c:pt>
                <c:pt idx="107">
                  <c:v>0.3</c:v>
                </c:pt>
                <c:pt idx="108">
                  <c:v>0.4</c:v>
                </c:pt>
                <c:pt idx="109">
                  <c:v>26.9</c:v>
                </c:pt>
                <c:pt idx="110">
                  <c:v>8.1999999999999993</c:v>
                </c:pt>
                <c:pt idx="111">
                  <c:v>38</c:v>
                </c:pt>
                <c:pt idx="112">
                  <c:v>15.4</c:v>
                </c:pt>
                <c:pt idx="113">
                  <c:v>20.6</c:v>
                </c:pt>
                <c:pt idx="114">
                  <c:v>46.8</c:v>
                </c:pt>
                <c:pt idx="115">
                  <c:v>35</c:v>
                </c:pt>
                <c:pt idx="116">
                  <c:v>14.3</c:v>
                </c:pt>
                <c:pt idx="117">
                  <c:v>0.8</c:v>
                </c:pt>
                <c:pt idx="118">
                  <c:v>36.9</c:v>
                </c:pt>
                <c:pt idx="119">
                  <c:v>16</c:v>
                </c:pt>
                <c:pt idx="120">
                  <c:v>26.8</c:v>
                </c:pt>
                <c:pt idx="121">
                  <c:v>21.7</c:v>
                </c:pt>
                <c:pt idx="122">
                  <c:v>2.4</c:v>
                </c:pt>
                <c:pt idx="123">
                  <c:v>34.6</c:v>
                </c:pt>
                <c:pt idx="124">
                  <c:v>32.299999999999997</c:v>
                </c:pt>
                <c:pt idx="125">
                  <c:v>11.8</c:v>
                </c:pt>
                <c:pt idx="126">
                  <c:v>38.9</c:v>
                </c:pt>
                <c:pt idx="127">
                  <c:v>0</c:v>
                </c:pt>
                <c:pt idx="128">
                  <c:v>49</c:v>
                </c:pt>
                <c:pt idx="129">
                  <c:v>12</c:v>
                </c:pt>
                <c:pt idx="130">
                  <c:v>39.6</c:v>
                </c:pt>
                <c:pt idx="131">
                  <c:v>2.9</c:v>
                </c:pt>
                <c:pt idx="132">
                  <c:v>27.2</c:v>
                </c:pt>
                <c:pt idx="133">
                  <c:v>33.5</c:v>
                </c:pt>
                <c:pt idx="134">
                  <c:v>38.6</c:v>
                </c:pt>
                <c:pt idx="135">
                  <c:v>47</c:v>
                </c:pt>
                <c:pt idx="136">
                  <c:v>39</c:v>
                </c:pt>
                <c:pt idx="137">
                  <c:v>28.9</c:v>
                </c:pt>
                <c:pt idx="138">
                  <c:v>25.9</c:v>
                </c:pt>
                <c:pt idx="139">
                  <c:v>43.9</c:v>
                </c:pt>
                <c:pt idx="140">
                  <c:v>17</c:v>
                </c:pt>
                <c:pt idx="141">
                  <c:v>35.4</c:v>
                </c:pt>
                <c:pt idx="142">
                  <c:v>33.200000000000003</c:v>
                </c:pt>
                <c:pt idx="143">
                  <c:v>5.7</c:v>
                </c:pt>
                <c:pt idx="144">
                  <c:v>14.8</c:v>
                </c:pt>
                <c:pt idx="145">
                  <c:v>1.9</c:v>
                </c:pt>
                <c:pt idx="146">
                  <c:v>7.3</c:v>
                </c:pt>
                <c:pt idx="147">
                  <c:v>49</c:v>
                </c:pt>
                <c:pt idx="148">
                  <c:v>40.299999999999997</c:v>
                </c:pt>
                <c:pt idx="149">
                  <c:v>25.8</c:v>
                </c:pt>
                <c:pt idx="150">
                  <c:v>13.9</c:v>
                </c:pt>
                <c:pt idx="151">
                  <c:v>8.4</c:v>
                </c:pt>
                <c:pt idx="152">
                  <c:v>23.3</c:v>
                </c:pt>
                <c:pt idx="153">
                  <c:v>39.700000000000003</c:v>
                </c:pt>
                <c:pt idx="154">
                  <c:v>21.1</c:v>
                </c:pt>
                <c:pt idx="155">
                  <c:v>11.6</c:v>
                </c:pt>
                <c:pt idx="156">
                  <c:v>43.5</c:v>
                </c:pt>
                <c:pt idx="157">
                  <c:v>1.3</c:v>
                </c:pt>
                <c:pt idx="158">
                  <c:v>36.9</c:v>
                </c:pt>
                <c:pt idx="159">
                  <c:v>18.399999999999999</c:v>
                </c:pt>
                <c:pt idx="160">
                  <c:v>18.100000000000001</c:v>
                </c:pt>
                <c:pt idx="161">
                  <c:v>35.799999999999997</c:v>
                </c:pt>
                <c:pt idx="162">
                  <c:v>18.100000000000001</c:v>
                </c:pt>
                <c:pt idx="163">
                  <c:v>36.799999999999997</c:v>
                </c:pt>
                <c:pt idx="164">
                  <c:v>14.7</c:v>
                </c:pt>
                <c:pt idx="165">
                  <c:v>3.4</c:v>
                </c:pt>
                <c:pt idx="166">
                  <c:v>37.6</c:v>
                </c:pt>
                <c:pt idx="167">
                  <c:v>5.2</c:v>
                </c:pt>
                <c:pt idx="168">
                  <c:v>23.6</c:v>
                </c:pt>
                <c:pt idx="169">
                  <c:v>10.6</c:v>
                </c:pt>
                <c:pt idx="170">
                  <c:v>11.6</c:v>
                </c:pt>
                <c:pt idx="171">
                  <c:v>20.9</c:v>
                </c:pt>
                <c:pt idx="172">
                  <c:v>20.100000000000001</c:v>
                </c:pt>
                <c:pt idx="173">
                  <c:v>7.1</c:v>
                </c:pt>
                <c:pt idx="174">
                  <c:v>3.4</c:v>
                </c:pt>
                <c:pt idx="175">
                  <c:v>48.9</c:v>
                </c:pt>
                <c:pt idx="176">
                  <c:v>30.2</c:v>
                </c:pt>
                <c:pt idx="177">
                  <c:v>7.8</c:v>
                </c:pt>
                <c:pt idx="178">
                  <c:v>2.2999999999999998</c:v>
                </c:pt>
                <c:pt idx="179">
                  <c:v>10</c:v>
                </c:pt>
                <c:pt idx="180">
                  <c:v>2.6</c:v>
                </c:pt>
                <c:pt idx="181">
                  <c:v>5.4</c:v>
                </c:pt>
                <c:pt idx="182">
                  <c:v>5.7</c:v>
                </c:pt>
                <c:pt idx="183">
                  <c:v>43</c:v>
                </c:pt>
                <c:pt idx="184">
                  <c:v>21.3</c:v>
                </c:pt>
                <c:pt idx="185">
                  <c:v>45.1</c:v>
                </c:pt>
                <c:pt idx="186">
                  <c:v>2.1</c:v>
                </c:pt>
                <c:pt idx="187">
                  <c:v>28.7</c:v>
                </c:pt>
                <c:pt idx="188">
                  <c:v>13.9</c:v>
                </c:pt>
                <c:pt idx="189">
                  <c:v>12.1</c:v>
                </c:pt>
                <c:pt idx="190">
                  <c:v>41.1</c:v>
                </c:pt>
                <c:pt idx="191">
                  <c:v>10.8</c:v>
                </c:pt>
                <c:pt idx="192">
                  <c:v>4.0999999999999996</c:v>
                </c:pt>
                <c:pt idx="193">
                  <c:v>42</c:v>
                </c:pt>
                <c:pt idx="194">
                  <c:v>35.6</c:v>
                </c:pt>
                <c:pt idx="195">
                  <c:v>3.7</c:v>
                </c:pt>
                <c:pt idx="196">
                  <c:v>4.9000000000000004</c:v>
                </c:pt>
                <c:pt idx="197">
                  <c:v>9.3000000000000007</c:v>
                </c:pt>
                <c:pt idx="198">
                  <c:v>42</c:v>
                </c:pt>
                <c:pt idx="199">
                  <c:v>8.6</c:v>
                </c:pt>
              </c:numCache>
            </c:numRef>
          </c:xVal>
          <c:yVal>
            <c:numRef>
              <c:f>'Advertising Budget and Sales'!$D$2:$D$201</c:f>
              <c:numCache>
                <c:formatCode>0.00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809-42DE-997A-36C86FB58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8273456"/>
        <c:axId val="615522032"/>
      </c:scatterChart>
      <c:valAx>
        <c:axId val="181827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Radio Ad Budget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5522032"/>
        <c:crosses val="autoZero"/>
        <c:crossBetween val="midCat"/>
      </c:valAx>
      <c:valAx>
        <c:axId val="61552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Sales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1827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Newspaper Ad Budget ($) on Sales ($)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'Advertising Budget and Sales'!$D$1</c:f>
              <c:strCache>
                <c:ptCount val="1"/>
                <c:pt idx="0">
                  <c:v>Sales ($)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50800" cap="rnd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'Advertising Budget and Sales'!$C$2:$C$201</c:f>
              <c:numCache>
                <c:formatCode>0.00</c:formatCode>
                <c:ptCount val="200"/>
                <c:pt idx="0">
                  <c:v>69.2</c:v>
                </c:pt>
                <c:pt idx="1">
                  <c:v>45.1</c:v>
                </c:pt>
                <c:pt idx="2">
                  <c:v>69.3</c:v>
                </c:pt>
                <c:pt idx="3">
                  <c:v>58.5</c:v>
                </c:pt>
                <c:pt idx="4">
                  <c:v>58.4</c:v>
                </c:pt>
                <c:pt idx="5">
                  <c:v>75</c:v>
                </c:pt>
                <c:pt idx="6">
                  <c:v>23.5</c:v>
                </c:pt>
                <c:pt idx="7">
                  <c:v>11.6</c:v>
                </c:pt>
                <c:pt idx="8">
                  <c:v>1</c:v>
                </c:pt>
                <c:pt idx="9">
                  <c:v>21.2</c:v>
                </c:pt>
                <c:pt idx="10">
                  <c:v>24.2</c:v>
                </c:pt>
                <c:pt idx="11">
                  <c:v>4</c:v>
                </c:pt>
                <c:pt idx="12">
                  <c:v>65.900000000000006</c:v>
                </c:pt>
                <c:pt idx="13">
                  <c:v>7.2</c:v>
                </c:pt>
                <c:pt idx="14">
                  <c:v>46</c:v>
                </c:pt>
                <c:pt idx="15">
                  <c:v>52.9</c:v>
                </c:pt>
                <c:pt idx="16">
                  <c:v>114</c:v>
                </c:pt>
                <c:pt idx="17">
                  <c:v>55.8</c:v>
                </c:pt>
                <c:pt idx="18">
                  <c:v>18.3</c:v>
                </c:pt>
                <c:pt idx="19">
                  <c:v>19.100000000000001</c:v>
                </c:pt>
                <c:pt idx="20">
                  <c:v>53.4</c:v>
                </c:pt>
                <c:pt idx="21">
                  <c:v>23.5</c:v>
                </c:pt>
                <c:pt idx="22">
                  <c:v>49.6</c:v>
                </c:pt>
                <c:pt idx="23">
                  <c:v>26.2</c:v>
                </c:pt>
                <c:pt idx="24">
                  <c:v>18.3</c:v>
                </c:pt>
                <c:pt idx="25">
                  <c:v>19.5</c:v>
                </c:pt>
                <c:pt idx="26">
                  <c:v>12.6</c:v>
                </c:pt>
                <c:pt idx="27">
                  <c:v>22.9</c:v>
                </c:pt>
                <c:pt idx="28">
                  <c:v>22.9</c:v>
                </c:pt>
                <c:pt idx="29">
                  <c:v>40.799999999999997</c:v>
                </c:pt>
                <c:pt idx="30">
                  <c:v>43.2</c:v>
                </c:pt>
                <c:pt idx="31">
                  <c:v>38.6</c:v>
                </c:pt>
                <c:pt idx="32">
                  <c:v>30</c:v>
                </c:pt>
                <c:pt idx="33">
                  <c:v>0.3</c:v>
                </c:pt>
                <c:pt idx="34">
                  <c:v>7.4</c:v>
                </c:pt>
                <c:pt idx="35">
                  <c:v>8.5</c:v>
                </c:pt>
                <c:pt idx="36">
                  <c:v>5</c:v>
                </c:pt>
                <c:pt idx="37">
                  <c:v>45.7</c:v>
                </c:pt>
                <c:pt idx="38">
                  <c:v>35.1</c:v>
                </c:pt>
                <c:pt idx="39">
                  <c:v>32</c:v>
                </c:pt>
                <c:pt idx="40">
                  <c:v>31.6</c:v>
                </c:pt>
                <c:pt idx="41">
                  <c:v>38.700000000000003</c:v>
                </c:pt>
                <c:pt idx="42">
                  <c:v>1.8</c:v>
                </c:pt>
                <c:pt idx="43">
                  <c:v>26.4</c:v>
                </c:pt>
                <c:pt idx="44">
                  <c:v>43.3</c:v>
                </c:pt>
                <c:pt idx="45">
                  <c:v>31.5</c:v>
                </c:pt>
                <c:pt idx="46">
                  <c:v>35.700000000000003</c:v>
                </c:pt>
                <c:pt idx="47">
                  <c:v>18.5</c:v>
                </c:pt>
                <c:pt idx="48">
                  <c:v>49.9</c:v>
                </c:pt>
                <c:pt idx="49">
                  <c:v>36.799999999999997</c:v>
                </c:pt>
                <c:pt idx="50">
                  <c:v>34.6</c:v>
                </c:pt>
                <c:pt idx="51">
                  <c:v>3.6</c:v>
                </c:pt>
                <c:pt idx="52">
                  <c:v>39.6</c:v>
                </c:pt>
                <c:pt idx="53">
                  <c:v>58.7</c:v>
                </c:pt>
                <c:pt idx="54">
                  <c:v>15.9</c:v>
                </c:pt>
                <c:pt idx="55">
                  <c:v>60</c:v>
                </c:pt>
                <c:pt idx="56">
                  <c:v>41.4</c:v>
                </c:pt>
                <c:pt idx="57">
                  <c:v>16.600000000000001</c:v>
                </c:pt>
                <c:pt idx="58">
                  <c:v>37.700000000000003</c:v>
                </c:pt>
                <c:pt idx="59">
                  <c:v>9.3000000000000007</c:v>
                </c:pt>
                <c:pt idx="60">
                  <c:v>21.4</c:v>
                </c:pt>
                <c:pt idx="61">
                  <c:v>54.7</c:v>
                </c:pt>
                <c:pt idx="62">
                  <c:v>27.3</c:v>
                </c:pt>
                <c:pt idx="63">
                  <c:v>8.4</c:v>
                </c:pt>
                <c:pt idx="64">
                  <c:v>28.9</c:v>
                </c:pt>
                <c:pt idx="65">
                  <c:v>0.9</c:v>
                </c:pt>
                <c:pt idx="66">
                  <c:v>2.2000000000000002</c:v>
                </c:pt>
                <c:pt idx="67">
                  <c:v>10.199999999999999</c:v>
                </c:pt>
                <c:pt idx="68">
                  <c:v>11</c:v>
                </c:pt>
                <c:pt idx="69">
                  <c:v>27.2</c:v>
                </c:pt>
                <c:pt idx="70">
                  <c:v>38.700000000000003</c:v>
                </c:pt>
                <c:pt idx="71">
                  <c:v>31.7</c:v>
                </c:pt>
                <c:pt idx="72">
                  <c:v>19.3</c:v>
                </c:pt>
                <c:pt idx="73">
                  <c:v>31.3</c:v>
                </c:pt>
                <c:pt idx="74">
                  <c:v>13.1</c:v>
                </c:pt>
                <c:pt idx="75">
                  <c:v>89.4</c:v>
                </c:pt>
                <c:pt idx="76">
                  <c:v>20.7</c:v>
                </c:pt>
                <c:pt idx="77">
                  <c:v>14.2</c:v>
                </c:pt>
                <c:pt idx="78">
                  <c:v>9.4</c:v>
                </c:pt>
                <c:pt idx="79">
                  <c:v>23.1</c:v>
                </c:pt>
                <c:pt idx="80">
                  <c:v>22.3</c:v>
                </c:pt>
                <c:pt idx="81">
                  <c:v>36.9</c:v>
                </c:pt>
                <c:pt idx="82">
                  <c:v>32.5</c:v>
                </c:pt>
                <c:pt idx="83">
                  <c:v>35.6</c:v>
                </c:pt>
                <c:pt idx="84">
                  <c:v>33.799999999999997</c:v>
                </c:pt>
                <c:pt idx="85">
                  <c:v>65.7</c:v>
                </c:pt>
                <c:pt idx="86">
                  <c:v>16</c:v>
                </c:pt>
                <c:pt idx="87">
                  <c:v>63.2</c:v>
                </c:pt>
                <c:pt idx="88">
                  <c:v>73.400000000000006</c:v>
                </c:pt>
                <c:pt idx="89">
                  <c:v>51.4</c:v>
                </c:pt>
                <c:pt idx="90">
                  <c:v>9.3000000000000007</c:v>
                </c:pt>
                <c:pt idx="91">
                  <c:v>33</c:v>
                </c:pt>
                <c:pt idx="92">
                  <c:v>59</c:v>
                </c:pt>
                <c:pt idx="93">
                  <c:v>72.3</c:v>
                </c:pt>
                <c:pt idx="94">
                  <c:v>10.9</c:v>
                </c:pt>
                <c:pt idx="95">
                  <c:v>52.9</c:v>
                </c:pt>
                <c:pt idx="96">
                  <c:v>5.9</c:v>
                </c:pt>
                <c:pt idx="97">
                  <c:v>22</c:v>
                </c:pt>
                <c:pt idx="98">
                  <c:v>51.2</c:v>
                </c:pt>
                <c:pt idx="99">
                  <c:v>45.9</c:v>
                </c:pt>
                <c:pt idx="100">
                  <c:v>49.8</c:v>
                </c:pt>
                <c:pt idx="101">
                  <c:v>100.9</c:v>
                </c:pt>
                <c:pt idx="102">
                  <c:v>21.4</c:v>
                </c:pt>
                <c:pt idx="103">
                  <c:v>17.899999999999999</c:v>
                </c:pt>
                <c:pt idx="104">
                  <c:v>5.3</c:v>
                </c:pt>
                <c:pt idx="105">
                  <c:v>59</c:v>
                </c:pt>
                <c:pt idx="106">
                  <c:v>29.7</c:v>
                </c:pt>
                <c:pt idx="107">
                  <c:v>23.2</c:v>
                </c:pt>
                <c:pt idx="108">
                  <c:v>25.6</c:v>
                </c:pt>
                <c:pt idx="109">
                  <c:v>5.5</c:v>
                </c:pt>
                <c:pt idx="110">
                  <c:v>56.5</c:v>
                </c:pt>
                <c:pt idx="111">
                  <c:v>23.2</c:v>
                </c:pt>
                <c:pt idx="112">
                  <c:v>2.4</c:v>
                </c:pt>
                <c:pt idx="113">
                  <c:v>10.7</c:v>
                </c:pt>
                <c:pt idx="114">
                  <c:v>34.5</c:v>
                </c:pt>
                <c:pt idx="115">
                  <c:v>52.7</c:v>
                </c:pt>
                <c:pt idx="116">
                  <c:v>25.6</c:v>
                </c:pt>
                <c:pt idx="117">
                  <c:v>14.8</c:v>
                </c:pt>
                <c:pt idx="118">
                  <c:v>79.2</c:v>
                </c:pt>
                <c:pt idx="119">
                  <c:v>22.3</c:v>
                </c:pt>
                <c:pt idx="120">
                  <c:v>46.2</c:v>
                </c:pt>
                <c:pt idx="121">
                  <c:v>50.4</c:v>
                </c:pt>
                <c:pt idx="122">
                  <c:v>15.6</c:v>
                </c:pt>
                <c:pt idx="123">
                  <c:v>12.4</c:v>
                </c:pt>
                <c:pt idx="124">
                  <c:v>74.2</c:v>
                </c:pt>
                <c:pt idx="125">
                  <c:v>25.9</c:v>
                </c:pt>
                <c:pt idx="126">
                  <c:v>50.6</c:v>
                </c:pt>
                <c:pt idx="127">
                  <c:v>9.1999999999999993</c:v>
                </c:pt>
                <c:pt idx="128">
                  <c:v>3.2</c:v>
                </c:pt>
                <c:pt idx="129">
                  <c:v>43.1</c:v>
                </c:pt>
                <c:pt idx="130">
                  <c:v>8.6999999999999993</c:v>
                </c:pt>
                <c:pt idx="131">
                  <c:v>43</c:v>
                </c:pt>
                <c:pt idx="132">
                  <c:v>2.1</c:v>
                </c:pt>
                <c:pt idx="133">
                  <c:v>45.1</c:v>
                </c:pt>
                <c:pt idx="134">
                  <c:v>65.599999999999994</c:v>
                </c:pt>
                <c:pt idx="135">
                  <c:v>8.5</c:v>
                </c:pt>
                <c:pt idx="136">
                  <c:v>9.3000000000000007</c:v>
                </c:pt>
                <c:pt idx="137">
                  <c:v>59.7</c:v>
                </c:pt>
                <c:pt idx="138">
                  <c:v>20.5</c:v>
                </c:pt>
                <c:pt idx="139">
                  <c:v>1.7</c:v>
                </c:pt>
                <c:pt idx="140">
                  <c:v>12.9</c:v>
                </c:pt>
                <c:pt idx="141">
                  <c:v>75.599999999999994</c:v>
                </c:pt>
                <c:pt idx="142">
                  <c:v>37.9</c:v>
                </c:pt>
                <c:pt idx="143">
                  <c:v>34.4</c:v>
                </c:pt>
                <c:pt idx="144">
                  <c:v>38.9</c:v>
                </c:pt>
                <c:pt idx="145">
                  <c:v>9</c:v>
                </c:pt>
                <c:pt idx="146">
                  <c:v>8.6999999999999993</c:v>
                </c:pt>
                <c:pt idx="147">
                  <c:v>44.3</c:v>
                </c:pt>
                <c:pt idx="148">
                  <c:v>11.9</c:v>
                </c:pt>
                <c:pt idx="149">
                  <c:v>20.6</c:v>
                </c:pt>
                <c:pt idx="150">
                  <c:v>37</c:v>
                </c:pt>
                <c:pt idx="151">
                  <c:v>48.7</c:v>
                </c:pt>
                <c:pt idx="152">
                  <c:v>14.2</c:v>
                </c:pt>
                <c:pt idx="153">
                  <c:v>37.700000000000003</c:v>
                </c:pt>
                <c:pt idx="154">
                  <c:v>9.5</c:v>
                </c:pt>
                <c:pt idx="155">
                  <c:v>5.7</c:v>
                </c:pt>
                <c:pt idx="156">
                  <c:v>50.5</c:v>
                </c:pt>
                <c:pt idx="157">
                  <c:v>24.3</c:v>
                </c:pt>
                <c:pt idx="158">
                  <c:v>45.2</c:v>
                </c:pt>
                <c:pt idx="159">
                  <c:v>34.6</c:v>
                </c:pt>
                <c:pt idx="160">
                  <c:v>30.7</c:v>
                </c:pt>
                <c:pt idx="161">
                  <c:v>49.3</c:v>
                </c:pt>
                <c:pt idx="162">
                  <c:v>25.6</c:v>
                </c:pt>
                <c:pt idx="163">
                  <c:v>7.4</c:v>
                </c:pt>
                <c:pt idx="164">
                  <c:v>5.4</c:v>
                </c:pt>
                <c:pt idx="165">
                  <c:v>84.8</c:v>
                </c:pt>
                <c:pt idx="166">
                  <c:v>21.6</c:v>
                </c:pt>
                <c:pt idx="167">
                  <c:v>19.399999999999999</c:v>
                </c:pt>
                <c:pt idx="168">
                  <c:v>57.6</c:v>
                </c:pt>
                <c:pt idx="169">
                  <c:v>6.4</c:v>
                </c:pt>
                <c:pt idx="170">
                  <c:v>18.399999999999999</c:v>
                </c:pt>
                <c:pt idx="171">
                  <c:v>47.4</c:v>
                </c:pt>
                <c:pt idx="172">
                  <c:v>17</c:v>
                </c:pt>
                <c:pt idx="173">
                  <c:v>12.8</c:v>
                </c:pt>
                <c:pt idx="174">
                  <c:v>13.1</c:v>
                </c:pt>
                <c:pt idx="175">
                  <c:v>41.8</c:v>
                </c:pt>
                <c:pt idx="176">
                  <c:v>20.3</c:v>
                </c:pt>
                <c:pt idx="177">
                  <c:v>35.200000000000003</c:v>
                </c:pt>
                <c:pt idx="178">
                  <c:v>23.7</c:v>
                </c:pt>
                <c:pt idx="179">
                  <c:v>17.600000000000001</c:v>
                </c:pt>
                <c:pt idx="180">
                  <c:v>8.3000000000000007</c:v>
                </c:pt>
                <c:pt idx="181">
                  <c:v>27.4</c:v>
                </c:pt>
                <c:pt idx="182">
                  <c:v>29.7</c:v>
                </c:pt>
                <c:pt idx="183">
                  <c:v>71.8</c:v>
                </c:pt>
                <c:pt idx="184">
                  <c:v>30</c:v>
                </c:pt>
                <c:pt idx="185">
                  <c:v>19.600000000000001</c:v>
                </c:pt>
                <c:pt idx="186">
                  <c:v>26.6</c:v>
                </c:pt>
                <c:pt idx="187">
                  <c:v>18.2</c:v>
                </c:pt>
                <c:pt idx="188">
                  <c:v>3.7</c:v>
                </c:pt>
                <c:pt idx="189">
                  <c:v>23.4</c:v>
                </c:pt>
                <c:pt idx="190">
                  <c:v>5.8</c:v>
                </c:pt>
                <c:pt idx="191">
                  <c:v>6</c:v>
                </c:pt>
                <c:pt idx="192">
                  <c:v>31.6</c:v>
                </c:pt>
                <c:pt idx="193">
                  <c:v>3.6</c:v>
                </c:pt>
                <c:pt idx="194">
                  <c:v>6</c:v>
                </c:pt>
                <c:pt idx="195">
                  <c:v>13.8</c:v>
                </c:pt>
                <c:pt idx="196">
                  <c:v>8.1</c:v>
                </c:pt>
                <c:pt idx="197">
                  <c:v>6.4</c:v>
                </c:pt>
                <c:pt idx="198">
                  <c:v>66.2</c:v>
                </c:pt>
                <c:pt idx="199">
                  <c:v>8.6999999999999993</c:v>
                </c:pt>
              </c:numCache>
            </c:numRef>
          </c:xVal>
          <c:yVal>
            <c:numRef>
              <c:f>'Advertising Budget and Sales'!$D$2:$D$201</c:f>
              <c:numCache>
                <c:formatCode>0.00</c:formatCode>
                <c:ptCount val="200"/>
                <c:pt idx="0">
                  <c:v>22.1</c:v>
                </c:pt>
                <c:pt idx="1">
                  <c:v>10.4</c:v>
                </c:pt>
                <c:pt idx="2">
                  <c:v>9.3000000000000007</c:v>
                </c:pt>
                <c:pt idx="3">
                  <c:v>18.5</c:v>
                </c:pt>
                <c:pt idx="4">
                  <c:v>12.9</c:v>
                </c:pt>
                <c:pt idx="5">
                  <c:v>7.2</c:v>
                </c:pt>
                <c:pt idx="6">
                  <c:v>11.8</c:v>
                </c:pt>
                <c:pt idx="7">
                  <c:v>13.2</c:v>
                </c:pt>
                <c:pt idx="8">
                  <c:v>4.8</c:v>
                </c:pt>
                <c:pt idx="9">
                  <c:v>10.6</c:v>
                </c:pt>
                <c:pt idx="10">
                  <c:v>8.6</c:v>
                </c:pt>
                <c:pt idx="11">
                  <c:v>17.399999999999999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19</c:v>
                </c:pt>
                <c:pt idx="15">
                  <c:v>22.4</c:v>
                </c:pt>
                <c:pt idx="16">
                  <c:v>12.5</c:v>
                </c:pt>
                <c:pt idx="17">
                  <c:v>24.4</c:v>
                </c:pt>
                <c:pt idx="18">
                  <c:v>11.3</c:v>
                </c:pt>
                <c:pt idx="19">
                  <c:v>14.6</c:v>
                </c:pt>
                <c:pt idx="20">
                  <c:v>18</c:v>
                </c:pt>
                <c:pt idx="21">
                  <c:v>12.5</c:v>
                </c:pt>
                <c:pt idx="22">
                  <c:v>5.6</c:v>
                </c:pt>
                <c:pt idx="23">
                  <c:v>15.5</c:v>
                </c:pt>
                <c:pt idx="24">
                  <c:v>9.6999999999999993</c:v>
                </c:pt>
                <c:pt idx="25">
                  <c:v>12</c:v>
                </c:pt>
                <c:pt idx="26">
                  <c:v>15</c:v>
                </c:pt>
                <c:pt idx="27">
                  <c:v>15.9</c:v>
                </c:pt>
                <c:pt idx="28">
                  <c:v>18.899999999999999</c:v>
                </c:pt>
                <c:pt idx="29">
                  <c:v>10.5</c:v>
                </c:pt>
                <c:pt idx="30">
                  <c:v>21.4</c:v>
                </c:pt>
                <c:pt idx="31">
                  <c:v>11.9</c:v>
                </c:pt>
                <c:pt idx="32">
                  <c:v>9.6</c:v>
                </c:pt>
                <c:pt idx="33">
                  <c:v>17.399999999999999</c:v>
                </c:pt>
                <c:pt idx="34">
                  <c:v>9.5</c:v>
                </c:pt>
                <c:pt idx="35">
                  <c:v>12.8</c:v>
                </c:pt>
                <c:pt idx="36">
                  <c:v>25.4</c:v>
                </c:pt>
                <c:pt idx="37">
                  <c:v>14.7</c:v>
                </c:pt>
                <c:pt idx="38">
                  <c:v>10.1</c:v>
                </c:pt>
                <c:pt idx="39">
                  <c:v>21.5</c:v>
                </c:pt>
                <c:pt idx="40">
                  <c:v>16.600000000000001</c:v>
                </c:pt>
                <c:pt idx="41">
                  <c:v>17.100000000000001</c:v>
                </c:pt>
                <c:pt idx="42">
                  <c:v>20.7</c:v>
                </c:pt>
                <c:pt idx="43">
                  <c:v>12.9</c:v>
                </c:pt>
                <c:pt idx="44">
                  <c:v>8.5</c:v>
                </c:pt>
                <c:pt idx="45">
                  <c:v>14.9</c:v>
                </c:pt>
                <c:pt idx="46">
                  <c:v>10.6</c:v>
                </c:pt>
                <c:pt idx="47">
                  <c:v>23.2</c:v>
                </c:pt>
                <c:pt idx="48">
                  <c:v>14.8</c:v>
                </c:pt>
                <c:pt idx="49">
                  <c:v>9.6999999999999993</c:v>
                </c:pt>
                <c:pt idx="50">
                  <c:v>11.4</c:v>
                </c:pt>
                <c:pt idx="51">
                  <c:v>10.7</c:v>
                </c:pt>
                <c:pt idx="52">
                  <c:v>22.6</c:v>
                </c:pt>
                <c:pt idx="53">
                  <c:v>21.2</c:v>
                </c:pt>
                <c:pt idx="54">
                  <c:v>20.2</c:v>
                </c:pt>
                <c:pt idx="55">
                  <c:v>23.7</c:v>
                </c:pt>
                <c:pt idx="56">
                  <c:v>5.5</c:v>
                </c:pt>
                <c:pt idx="57">
                  <c:v>13.2</c:v>
                </c:pt>
                <c:pt idx="58">
                  <c:v>23.8</c:v>
                </c:pt>
                <c:pt idx="59">
                  <c:v>18.399999999999999</c:v>
                </c:pt>
                <c:pt idx="60">
                  <c:v>8.1</c:v>
                </c:pt>
                <c:pt idx="61">
                  <c:v>24.2</c:v>
                </c:pt>
                <c:pt idx="62">
                  <c:v>15.7</c:v>
                </c:pt>
                <c:pt idx="63">
                  <c:v>14</c:v>
                </c:pt>
                <c:pt idx="64">
                  <c:v>18</c:v>
                </c:pt>
                <c:pt idx="65">
                  <c:v>9.3000000000000007</c:v>
                </c:pt>
                <c:pt idx="66">
                  <c:v>9.5</c:v>
                </c:pt>
                <c:pt idx="67">
                  <c:v>13.4</c:v>
                </c:pt>
                <c:pt idx="68">
                  <c:v>18.899999999999999</c:v>
                </c:pt>
                <c:pt idx="69">
                  <c:v>22.3</c:v>
                </c:pt>
                <c:pt idx="70">
                  <c:v>18.3</c:v>
                </c:pt>
                <c:pt idx="71">
                  <c:v>12.4</c:v>
                </c:pt>
                <c:pt idx="72">
                  <c:v>8.8000000000000007</c:v>
                </c:pt>
                <c:pt idx="73">
                  <c:v>11</c:v>
                </c:pt>
                <c:pt idx="74">
                  <c:v>17</c:v>
                </c:pt>
                <c:pt idx="75">
                  <c:v>8.6999999999999993</c:v>
                </c:pt>
                <c:pt idx="76">
                  <c:v>6.9</c:v>
                </c:pt>
                <c:pt idx="77">
                  <c:v>14.2</c:v>
                </c:pt>
                <c:pt idx="78">
                  <c:v>5.3</c:v>
                </c:pt>
                <c:pt idx="79">
                  <c:v>11</c:v>
                </c:pt>
                <c:pt idx="80">
                  <c:v>11.8</c:v>
                </c:pt>
                <c:pt idx="81">
                  <c:v>12.3</c:v>
                </c:pt>
                <c:pt idx="82">
                  <c:v>11.3</c:v>
                </c:pt>
                <c:pt idx="83">
                  <c:v>13.6</c:v>
                </c:pt>
                <c:pt idx="84">
                  <c:v>21.7</c:v>
                </c:pt>
                <c:pt idx="85">
                  <c:v>15.2</c:v>
                </c:pt>
                <c:pt idx="86">
                  <c:v>12</c:v>
                </c:pt>
                <c:pt idx="87">
                  <c:v>16</c:v>
                </c:pt>
                <c:pt idx="88">
                  <c:v>12.9</c:v>
                </c:pt>
                <c:pt idx="89">
                  <c:v>16.7</c:v>
                </c:pt>
                <c:pt idx="90">
                  <c:v>11.2</c:v>
                </c:pt>
                <c:pt idx="91">
                  <c:v>7.3</c:v>
                </c:pt>
                <c:pt idx="92">
                  <c:v>19.399999999999999</c:v>
                </c:pt>
                <c:pt idx="93">
                  <c:v>22.2</c:v>
                </c:pt>
                <c:pt idx="94">
                  <c:v>11.5</c:v>
                </c:pt>
                <c:pt idx="95">
                  <c:v>16.899999999999999</c:v>
                </c:pt>
                <c:pt idx="96">
                  <c:v>11.7</c:v>
                </c:pt>
                <c:pt idx="97">
                  <c:v>15.5</c:v>
                </c:pt>
                <c:pt idx="98">
                  <c:v>25.4</c:v>
                </c:pt>
                <c:pt idx="99">
                  <c:v>17.2</c:v>
                </c:pt>
                <c:pt idx="100">
                  <c:v>11.7</c:v>
                </c:pt>
                <c:pt idx="101">
                  <c:v>23.8</c:v>
                </c:pt>
                <c:pt idx="102">
                  <c:v>14.8</c:v>
                </c:pt>
                <c:pt idx="103">
                  <c:v>14.7</c:v>
                </c:pt>
                <c:pt idx="104">
                  <c:v>20.7</c:v>
                </c:pt>
                <c:pt idx="105">
                  <c:v>19.2</c:v>
                </c:pt>
                <c:pt idx="106">
                  <c:v>7.2</c:v>
                </c:pt>
                <c:pt idx="107">
                  <c:v>8.6999999999999993</c:v>
                </c:pt>
                <c:pt idx="108">
                  <c:v>5.3</c:v>
                </c:pt>
                <c:pt idx="109">
                  <c:v>19.8</c:v>
                </c:pt>
                <c:pt idx="110">
                  <c:v>13.4</c:v>
                </c:pt>
                <c:pt idx="111">
                  <c:v>21.8</c:v>
                </c:pt>
                <c:pt idx="112">
                  <c:v>14.1</c:v>
                </c:pt>
                <c:pt idx="113">
                  <c:v>15.9</c:v>
                </c:pt>
                <c:pt idx="114">
                  <c:v>14.6</c:v>
                </c:pt>
                <c:pt idx="115">
                  <c:v>12.6</c:v>
                </c:pt>
                <c:pt idx="116">
                  <c:v>12.2</c:v>
                </c:pt>
                <c:pt idx="117">
                  <c:v>9.4</c:v>
                </c:pt>
                <c:pt idx="118">
                  <c:v>15.9</c:v>
                </c:pt>
                <c:pt idx="119">
                  <c:v>6.6</c:v>
                </c:pt>
                <c:pt idx="120">
                  <c:v>15.5</c:v>
                </c:pt>
                <c:pt idx="121">
                  <c:v>7</c:v>
                </c:pt>
                <c:pt idx="122">
                  <c:v>11.6</c:v>
                </c:pt>
                <c:pt idx="123">
                  <c:v>15.2</c:v>
                </c:pt>
                <c:pt idx="124">
                  <c:v>19.7</c:v>
                </c:pt>
                <c:pt idx="125">
                  <c:v>10.6</c:v>
                </c:pt>
                <c:pt idx="126">
                  <c:v>6.6</c:v>
                </c:pt>
                <c:pt idx="127">
                  <c:v>8.8000000000000007</c:v>
                </c:pt>
                <c:pt idx="128">
                  <c:v>24.7</c:v>
                </c:pt>
                <c:pt idx="129">
                  <c:v>9.6999999999999993</c:v>
                </c:pt>
                <c:pt idx="130">
                  <c:v>1.6</c:v>
                </c:pt>
                <c:pt idx="131">
                  <c:v>12.7</c:v>
                </c:pt>
                <c:pt idx="132">
                  <c:v>5.7</c:v>
                </c:pt>
                <c:pt idx="133">
                  <c:v>19.600000000000001</c:v>
                </c:pt>
                <c:pt idx="134">
                  <c:v>10.8</c:v>
                </c:pt>
                <c:pt idx="135">
                  <c:v>11.6</c:v>
                </c:pt>
                <c:pt idx="136">
                  <c:v>9.5</c:v>
                </c:pt>
                <c:pt idx="137">
                  <c:v>20.8</c:v>
                </c:pt>
                <c:pt idx="138">
                  <c:v>9.6</c:v>
                </c:pt>
                <c:pt idx="139">
                  <c:v>20.7</c:v>
                </c:pt>
                <c:pt idx="140">
                  <c:v>10.9</c:v>
                </c:pt>
                <c:pt idx="141">
                  <c:v>19.2</c:v>
                </c:pt>
                <c:pt idx="142">
                  <c:v>20.100000000000001</c:v>
                </c:pt>
                <c:pt idx="143">
                  <c:v>10.4</c:v>
                </c:pt>
                <c:pt idx="144">
                  <c:v>11.4</c:v>
                </c:pt>
                <c:pt idx="145">
                  <c:v>10.3</c:v>
                </c:pt>
                <c:pt idx="146">
                  <c:v>13.2</c:v>
                </c:pt>
                <c:pt idx="147">
                  <c:v>25.4</c:v>
                </c:pt>
                <c:pt idx="148">
                  <c:v>10.9</c:v>
                </c:pt>
                <c:pt idx="149">
                  <c:v>10.1</c:v>
                </c:pt>
                <c:pt idx="150">
                  <c:v>16.100000000000001</c:v>
                </c:pt>
                <c:pt idx="151">
                  <c:v>11.6</c:v>
                </c:pt>
                <c:pt idx="152">
                  <c:v>16.600000000000001</c:v>
                </c:pt>
                <c:pt idx="153">
                  <c:v>19</c:v>
                </c:pt>
                <c:pt idx="154">
                  <c:v>15.6</c:v>
                </c:pt>
                <c:pt idx="155">
                  <c:v>3.2</c:v>
                </c:pt>
                <c:pt idx="156">
                  <c:v>15.3</c:v>
                </c:pt>
                <c:pt idx="157">
                  <c:v>10.1</c:v>
                </c:pt>
                <c:pt idx="158">
                  <c:v>7.3</c:v>
                </c:pt>
                <c:pt idx="159">
                  <c:v>12.9</c:v>
                </c:pt>
                <c:pt idx="160">
                  <c:v>14.4</c:v>
                </c:pt>
                <c:pt idx="161">
                  <c:v>13.3</c:v>
                </c:pt>
                <c:pt idx="162">
                  <c:v>14.9</c:v>
                </c:pt>
                <c:pt idx="163">
                  <c:v>18</c:v>
                </c:pt>
                <c:pt idx="164">
                  <c:v>11.9</c:v>
                </c:pt>
                <c:pt idx="165">
                  <c:v>11.9</c:v>
                </c:pt>
                <c:pt idx="166">
                  <c:v>8</c:v>
                </c:pt>
                <c:pt idx="167">
                  <c:v>12.2</c:v>
                </c:pt>
                <c:pt idx="168">
                  <c:v>17.100000000000001</c:v>
                </c:pt>
                <c:pt idx="169">
                  <c:v>15</c:v>
                </c:pt>
                <c:pt idx="170">
                  <c:v>8.4</c:v>
                </c:pt>
                <c:pt idx="171">
                  <c:v>14.5</c:v>
                </c:pt>
                <c:pt idx="172">
                  <c:v>7.6</c:v>
                </c:pt>
                <c:pt idx="173">
                  <c:v>11.7</c:v>
                </c:pt>
                <c:pt idx="174">
                  <c:v>11.5</c:v>
                </c:pt>
                <c:pt idx="175">
                  <c:v>27</c:v>
                </c:pt>
                <c:pt idx="176">
                  <c:v>20.2</c:v>
                </c:pt>
                <c:pt idx="177">
                  <c:v>11.7</c:v>
                </c:pt>
                <c:pt idx="178">
                  <c:v>11.8</c:v>
                </c:pt>
                <c:pt idx="179">
                  <c:v>12.6</c:v>
                </c:pt>
                <c:pt idx="180">
                  <c:v>10.5</c:v>
                </c:pt>
                <c:pt idx="181">
                  <c:v>12.2</c:v>
                </c:pt>
                <c:pt idx="182">
                  <c:v>8.6999999999999993</c:v>
                </c:pt>
                <c:pt idx="183">
                  <c:v>26.2</c:v>
                </c:pt>
                <c:pt idx="184">
                  <c:v>17.600000000000001</c:v>
                </c:pt>
                <c:pt idx="185">
                  <c:v>22.6</c:v>
                </c:pt>
                <c:pt idx="186">
                  <c:v>10.3</c:v>
                </c:pt>
                <c:pt idx="187">
                  <c:v>17.3</c:v>
                </c:pt>
                <c:pt idx="188">
                  <c:v>15.9</c:v>
                </c:pt>
                <c:pt idx="189">
                  <c:v>6.7</c:v>
                </c:pt>
                <c:pt idx="190">
                  <c:v>10.8</c:v>
                </c:pt>
                <c:pt idx="191">
                  <c:v>9.9</c:v>
                </c:pt>
                <c:pt idx="192">
                  <c:v>5.9</c:v>
                </c:pt>
                <c:pt idx="193">
                  <c:v>19.600000000000001</c:v>
                </c:pt>
                <c:pt idx="194">
                  <c:v>17.3</c:v>
                </c:pt>
                <c:pt idx="195">
                  <c:v>7.6</c:v>
                </c:pt>
                <c:pt idx="196">
                  <c:v>9.6999999999999993</c:v>
                </c:pt>
                <c:pt idx="197">
                  <c:v>12.8</c:v>
                </c:pt>
                <c:pt idx="198">
                  <c:v>25.5</c:v>
                </c:pt>
                <c:pt idx="199">
                  <c:v>13.4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0F-4AA1-9C60-F5E1233F7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2159424"/>
        <c:axId val="273238976"/>
      </c:scatterChart>
      <c:valAx>
        <c:axId val="115215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3238976"/>
        <c:crosses val="autoZero"/>
        <c:crossBetween val="midCat"/>
      </c:valAx>
      <c:valAx>
        <c:axId val="27323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52159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04B6D-A5D5-4CBB-8E64-A9EDB7A922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31A5B0-26DC-4B0E-B039-A36A620DE438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E3553A70-B0F3-4245-8045-E192935B07A2}" type="parTrans" cxnId="{B6B03FCC-A272-410A-B4DA-7355A99ACEB7}">
      <dgm:prSet/>
      <dgm:spPr/>
      <dgm:t>
        <a:bodyPr/>
        <a:lstStyle/>
        <a:p>
          <a:endParaRPr lang="en-US"/>
        </a:p>
      </dgm:t>
    </dgm:pt>
    <dgm:pt modelId="{5770B745-D415-4516-8653-F4ECCCE2B9BA}" type="sibTrans" cxnId="{B6B03FCC-A272-410A-B4DA-7355A99ACEB7}">
      <dgm:prSet/>
      <dgm:spPr/>
      <dgm:t>
        <a:bodyPr/>
        <a:lstStyle/>
        <a:p>
          <a:endParaRPr lang="en-US"/>
        </a:p>
      </dgm:t>
    </dgm:pt>
    <dgm:pt modelId="{C7A077A8-CDD7-46B4-93BC-D3BFE3F80E38}">
      <dgm:prSet/>
      <dgm:spPr/>
      <dgm:t>
        <a:bodyPr/>
        <a:lstStyle/>
        <a:p>
          <a:r>
            <a:rPr lang="fr-FR"/>
            <a:t>Regression results</a:t>
          </a:r>
          <a:endParaRPr lang="en-US"/>
        </a:p>
      </dgm:t>
    </dgm:pt>
    <dgm:pt modelId="{EBF2E721-5AEB-4A5A-82C0-AD82951CB4E8}" type="parTrans" cxnId="{6CD3A562-5C9F-4E90-AA6C-6B0FDAF1B32C}">
      <dgm:prSet/>
      <dgm:spPr/>
      <dgm:t>
        <a:bodyPr/>
        <a:lstStyle/>
        <a:p>
          <a:endParaRPr lang="en-US"/>
        </a:p>
      </dgm:t>
    </dgm:pt>
    <dgm:pt modelId="{598E45C1-866C-4965-9B4A-16D2478843DE}" type="sibTrans" cxnId="{6CD3A562-5C9F-4E90-AA6C-6B0FDAF1B32C}">
      <dgm:prSet/>
      <dgm:spPr/>
      <dgm:t>
        <a:bodyPr/>
        <a:lstStyle/>
        <a:p>
          <a:endParaRPr lang="en-US"/>
        </a:p>
      </dgm:t>
    </dgm:pt>
    <dgm:pt modelId="{6CBD2160-F13D-4221-8CA9-C1111E359ADB}">
      <dgm:prSet/>
      <dgm:spPr/>
      <dgm:t>
        <a:bodyPr/>
        <a:lstStyle/>
        <a:p>
          <a:r>
            <a:rPr lang="fr-FR"/>
            <a:t>Recommendations</a:t>
          </a:r>
          <a:endParaRPr lang="en-US"/>
        </a:p>
      </dgm:t>
    </dgm:pt>
    <dgm:pt modelId="{CF33EBE9-8AA4-4C11-8D48-839028F241F8}" type="parTrans" cxnId="{F781596F-A461-49C4-9DE3-56772C3D40EA}">
      <dgm:prSet/>
      <dgm:spPr/>
      <dgm:t>
        <a:bodyPr/>
        <a:lstStyle/>
        <a:p>
          <a:endParaRPr lang="en-US"/>
        </a:p>
      </dgm:t>
    </dgm:pt>
    <dgm:pt modelId="{2A7CB9B8-F2A3-44BE-83B1-DF85F2D7A70B}" type="sibTrans" cxnId="{F781596F-A461-49C4-9DE3-56772C3D40EA}">
      <dgm:prSet/>
      <dgm:spPr/>
      <dgm:t>
        <a:bodyPr/>
        <a:lstStyle/>
        <a:p>
          <a:endParaRPr lang="en-US"/>
        </a:p>
      </dgm:t>
    </dgm:pt>
    <dgm:pt modelId="{A72275D7-C275-4C00-99E0-045124BD22EB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7D02025-8EF5-44BE-972F-89555D15511E}" type="parTrans" cxnId="{A82A3AB9-192E-4B69-B7D6-755A9ACF13C3}">
      <dgm:prSet/>
      <dgm:spPr/>
      <dgm:t>
        <a:bodyPr/>
        <a:lstStyle/>
        <a:p>
          <a:endParaRPr lang="en-US"/>
        </a:p>
      </dgm:t>
    </dgm:pt>
    <dgm:pt modelId="{DC0FFB50-D1D4-406A-B688-601E2E986D99}" type="sibTrans" cxnId="{A82A3AB9-192E-4B69-B7D6-755A9ACF13C3}">
      <dgm:prSet/>
      <dgm:spPr/>
      <dgm:t>
        <a:bodyPr/>
        <a:lstStyle/>
        <a:p>
          <a:endParaRPr lang="en-US"/>
        </a:p>
      </dgm:t>
    </dgm:pt>
    <dgm:pt modelId="{0E9F1CC5-3AF1-4300-8510-CD8DB3085822}" type="pres">
      <dgm:prSet presAssocID="{44104B6D-A5D5-4CBB-8E64-A9EDB7A922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745878-1259-45FD-BBC6-A1FAE042F6BF}" type="pres">
      <dgm:prSet presAssocID="{3731A5B0-26DC-4B0E-B039-A36A620DE438}" presName="hierRoot1" presStyleCnt="0"/>
      <dgm:spPr/>
    </dgm:pt>
    <dgm:pt modelId="{CEDF4E1C-A0BB-48F6-9A81-3E6BA15A0247}" type="pres">
      <dgm:prSet presAssocID="{3731A5B0-26DC-4B0E-B039-A36A620DE438}" presName="composite" presStyleCnt="0"/>
      <dgm:spPr/>
    </dgm:pt>
    <dgm:pt modelId="{643CDD54-A9E7-4FAC-A532-218E5F1B0F9F}" type="pres">
      <dgm:prSet presAssocID="{3731A5B0-26DC-4B0E-B039-A36A620DE438}" presName="background" presStyleLbl="node0" presStyleIdx="0" presStyleCnt="4"/>
      <dgm:spPr/>
    </dgm:pt>
    <dgm:pt modelId="{1A786C25-B94A-4648-98FC-66BFD49C76B1}" type="pres">
      <dgm:prSet presAssocID="{3731A5B0-26DC-4B0E-B039-A36A620DE438}" presName="text" presStyleLbl="fgAcc0" presStyleIdx="0" presStyleCnt="4">
        <dgm:presLayoutVars>
          <dgm:chPref val="3"/>
        </dgm:presLayoutVars>
      </dgm:prSet>
      <dgm:spPr/>
    </dgm:pt>
    <dgm:pt modelId="{12A40C20-9898-4D97-BF90-8E428AB37E23}" type="pres">
      <dgm:prSet presAssocID="{3731A5B0-26DC-4B0E-B039-A36A620DE438}" presName="hierChild2" presStyleCnt="0"/>
      <dgm:spPr/>
    </dgm:pt>
    <dgm:pt modelId="{A0600F2F-2812-4E8C-9282-E310B02D95D0}" type="pres">
      <dgm:prSet presAssocID="{C7A077A8-CDD7-46B4-93BC-D3BFE3F80E38}" presName="hierRoot1" presStyleCnt="0"/>
      <dgm:spPr/>
    </dgm:pt>
    <dgm:pt modelId="{4CEE63B3-E6F5-4C64-A6A5-37066517E3EB}" type="pres">
      <dgm:prSet presAssocID="{C7A077A8-CDD7-46B4-93BC-D3BFE3F80E38}" presName="composite" presStyleCnt="0"/>
      <dgm:spPr/>
    </dgm:pt>
    <dgm:pt modelId="{07485CFB-0D35-43B1-B099-83C3A433C885}" type="pres">
      <dgm:prSet presAssocID="{C7A077A8-CDD7-46B4-93BC-D3BFE3F80E38}" presName="background" presStyleLbl="node0" presStyleIdx="1" presStyleCnt="4"/>
      <dgm:spPr/>
    </dgm:pt>
    <dgm:pt modelId="{D62D55B5-8989-483D-817D-CA7BCEB55D8A}" type="pres">
      <dgm:prSet presAssocID="{C7A077A8-CDD7-46B4-93BC-D3BFE3F80E38}" presName="text" presStyleLbl="fgAcc0" presStyleIdx="1" presStyleCnt="4">
        <dgm:presLayoutVars>
          <dgm:chPref val="3"/>
        </dgm:presLayoutVars>
      </dgm:prSet>
      <dgm:spPr/>
    </dgm:pt>
    <dgm:pt modelId="{3A44F2BE-124B-4A24-A4C4-7D8EF5284E4D}" type="pres">
      <dgm:prSet presAssocID="{C7A077A8-CDD7-46B4-93BC-D3BFE3F80E38}" presName="hierChild2" presStyleCnt="0"/>
      <dgm:spPr/>
    </dgm:pt>
    <dgm:pt modelId="{9E2CF799-4B0B-4CAE-A832-A3DD2BF54EB8}" type="pres">
      <dgm:prSet presAssocID="{6CBD2160-F13D-4221-8CA9-C1111E359ADB}" presName="hierRoot1" presStyleCnt="0"/>
      <dgm:spPr/>
    </dgm:pt>
    <dgm:pt modelId="{AD4334A5-5C0F-4A4A-9CF5-433A3AC1DD48}" type="pres">
      <dgm:prSet presAssocID="{6CBD2160-F13D-4221-8CA9-C1111E359ADB}" presName="composite" presStyleCnt="0"/>
      <dgm:spPr/>
    </dgm:pt>
    <dgm:pt modelId="{758AE137-EF15-4185-9E0A-0EA611875F55}" type="pres">
      <dgm:prSet presAssocID="{6CBD2160-F13D-4221-8CA9-C1111E359ADB}" presName="background" presStyleLbl="node0" presStyleIdx="2" presStyleCnt="4"/>
      <dgm:spPr/>
    </dgm:pt>
    <dgm:pt modelId="{77CBC55A-7897-4A21-8EBC-D25036B1C4C7}" type="pres">
      <dgm:prSet presAssocID="{6CBD2160-F13D-4221-8CA9-C1111E359ADB}" presName="text" presStyleLbl="fgAcc0" presStyleIdx="2" presStyleCnt="4">
        <dgm:presLayoutVars>
          <dgm:chPref val="3"/>
        </dgm:presLayoutVars>
      </dgm:prSet>
      <dgm:spPr/>
    </dgm:pt>
    <dgm:pt modelId="{C2DF9234-AE6D-4137-928B-C24704A30FE1}" type="pres">
      <dgm:prSet presAssocID="{6CBD2160-F13D-4221-8CA9-C1111E359ADB}" presName="hierChild2" presStyleCnt="0"/>
      <dgm:spPr/>
    </dgm:pt>
    <dgm:pt modelId="{D36B7978-C47C-4602-B25E-11C3584980A6}" type="pres">
      <dgm:prSet presAssocID="{A72275D7-C275-4C00-99E0-045124BD22EB}" presName="hierRoot1" presStyleCnt="0"/>
      <dgm:spPr/>
    </dgm:pt>
    <dgm:pt modelId="{937C4386-787F-49A0-8318-C3264D3F168B}" type="pres">
      <dgm:prSet presAssocID="{A72275D7-C275-4C00-99E0-045124BD22EB}" presName="composite" presStyleCnt="0"/>
      <dgm:spPr/>
    </dgm:pt>
    <dgm:pt modelId="{8D72D052-1B4A-4A32-A1A5-CD50C215E0BD}" type="pres">
      <dgm:prSet presAssocID="{A72275D7-C275-4C00-99E0-045124BD22EB}" presName="background" presStyleLbl="node0" presStyleIdx="3" presStyleCnt="4"/>
      <dgm:spPr/>
    </dgm:pt>
    <dgm:pt modelId="{98253DB2-250D-4736-A14F-BFFBF8C7DF19}" type="pres">
      <dgm:prSet presAssocID="{A72275D7-C275-4C00-99E0-045124BD22EB}" presName="text" presStyleLbl="fgAcc0" presStyleIdx="3" presStyleCnt="4">
        <dgm:presLayoutVars>
          <dgm:chPref val="3"/>
        </dgm:presLayoutVars>
      </dgm:prSet>
      <dgm:spPr/>
    </dgm:pt>
    <dgm:pt modelId="{29C6F576-1E08-485B-B02A-90503015F9FA}" type="pres">
      <dgm:prSet presAssocID="{A72275D7-C275-4C00-99E0-045124BD22EB}" presName="hierChild2" presStyleCnt="0"/>
      <dgm:spPr/>
    </dgm:pt>
  </dgm:ptLst>
  <dgm:cxnLst>
    <dgm:cxn modelId="{22894401-6517-4649-8D10-CA45FD5E1710}" type="presOf" srcId="{6CBD2160-F13D-4221-8CA9-C1111E359ADB}" destId="{77CBC55A-7897-4A21-8EBC-D25036B1C4C7}" srcOrd="0" destOrd="0" presId="urn:microsoft.com/office/officeart/2005/8/layout/hierarchy1"/>
    <dgm:cxn modelId="{2D1B9824-BA3C-4E50-81CE-0ACABA4748F2}" type="presOf" srcId="{C7A077A8-CDD7-46B4-93BC-D3BFE3F80E38}" destId="{D62D55B5-8989-483D-817D-CA7BCEB55D8A}" srcOrd="0" destOrd="0" presId="urn:microsoft.com/office/officeart/2005/8/layout/hierarchy1"/>
    <dgm:cxn modelId="{67EE1C3D-C3E5-4DB9-9E69-27BD762A7546}" type="presOf" srcId="{44104B6D-A5D5-4CBB-8E64-A9EDB7A92253}" destId="{0E9F1CC5-3AF1-4300-8510-CD8DB3085822}" srcOrd="0" destOrd="0" presId="urn:microsoft.com/office/officeart/2005/8/layout/hierarchy1"/>
    <dgm:cxn modelId="{6BF5F840-20CF-44B6-B516-6DFE37BEB018}" type="presOf" srcId="{3731A5B0-26DC-4B0E-B039-A36A620DE438}" destId="{1A786C25-B94A-4648-98FC-66BFD49C76B1}" srcOrd="0" destOrd="0" presId="urn:microsoft.com/office/officeart/2005/8/layout/hierarchy1"/>
    <dgm:cxn modelId="{6CD3A562-5C9F-4E90-AA6C-6B0FDAF1B32C}" srcId="{44104B6D-A5D5-4CBB-8E64-A9EDB7A92253}" destId="{C7A077A8-CDD7-46B4-93BC-D3BFE3F80E38}" srcOrd="1" destOrd="0" parTransId="{EBF2E721-5AEB-4A5A-82C0-AD82951CB4E8}" sibTransId="{598E45C1-866C-4965-9B4A-16D2478843DE}"/>
    <dgm:cxn modelId="{F781596F-A461-49C4-9DE3-56772C3D40EA}" srcId="{44104B6D-A5D5-4CBB-8E64-A9EDB7A92253}" destId="{6CBD2160-F13D-4221-8CA9-C1111E359ADB}" srcOrd="2" destOrd="0" parTransId="{CF33EBE9-8AA4-4C11-8D48-839028F241F8}" sibTransId="{2A7CB9B8-F2A3-44BE-83B1-DF85F2D7A70B}"/>
    <dgm:cxn modelId="{A82A3AB9-192E-4B69-B7D6-755A9ACF13C3}" srcId="{44104B6D-A5D5-4CBB-8E64-A9EDB7A92253}" destId="{A72275D7-C275-4C00-99E0-045124BD22EB}" srcOrd="3" destOrd="0" parTransId="{67D02025-8EF5-44BE-972F-89555D15511E}" sibTransId="{DC0FFB50-D1D4-406A-B688-601E2E986D99}"/>
    <dgm:cxn modelId="{B6B03FCC-A272-410A-B4DA-7355A99ACEB7}" srcId="{44104B6D-A5D5-4CBB-8E64-A9EDB7A92253}" destId="{3731A5B0-26DC-4B0E-B039-A36A620DE438}" srcOrd="0" destOrd="0" parTransId="{E3553A70-B0F3-4245-8045-E192935B07A2}" sibTransId="{5770B745-D415-4516-8653-F4ECCCE2B9BA}"/>
    <dgm:cxn modelId="{D4BAA5DA-20BA-4024-931A-4F2ADE03EF9A}" type="presOf" srcId="{A72275D7-C275-4C00-99E0-045124BD22EB}" destId="{98253DB2-250D-4736-A14F-BFFBF8C7DF19}" srcOrd="0" destOrd="0" presId="urn:microsoft.com/office/officeart/2005/8/layout/hierarchy1"/>
    <dgm:cxn modelId="{F1F3408E-C4C0-4F77-85B9-FB039ED82A41}" type="presParOf" srcId="{0E9F1CC5-3AF1-4300-8510-CD8DB3085822}" destId="{C9745878-1259-45FD-BBC6-A1FAE042F6BF}" srcOrd="0" destOrd="0" presId="urn:microsoft.com/office/officeart/2005/8/layout/hierarchy1"/>
    <dgm:cxn modelId="{FAA573CE-F24C-4A4A-B7B4-B87F760F498A}" type="presParOf" srcId="{C9745878-1259-45FD-BBC6-A1FAE042F6BF}" destId="{CEDF4E1C-A0BB-48F6-9A81-3E6BA15A0247}" srcOrd="0" destOrd="0" presId="urn:microsoft.com/office/officeart/2005/8/layout/hierarchy1"/>
    <dgm:cxn modelId="{7B67FA56-D147-4FE2-8C26-02698565CE78}" type="presParOf" srcId="{CEDF4E1C-A0BB-48F6-9A81-3E6BA15A0247}" destId="{643CDD54-A9E7-4FAC-A532-218E5F1B0F9F}" srcOrd="0" destOrd="0" presId="urn:microsoft.com/office/officeart/2005/8/layout/hierarchy1"/>
    <dgm:cxn modelId="{5A7620AE-D746-47BE-8F7D-6714151F1B50}" type="presParOf" srcId="{CEDF4E1C-A0BB-48F6-9A81-3E6BA15A0247}" destId="{1A786C25-B94A-4648-98FC-66BFD49C76B1}" srcOrd="1" destOrd="0" presId="urn:microsoft.com/office/officeart/2005/8/layout/hierarchy1"/>
    <dgm:cxn modelId="{2B34F4A7-C2CA-45BA-93F1-D713CEAEC664}" type="presParOf" srcId="{C9745878-1259-45FD-BBC6-A1FAE042F6BF}" destId="{12A40C20-9898-4D97-BF90-8E428AB37E23}" srcOrd="1" destOrd="0" presId="urn:microsoft.com/office/officeart/2005/8/layout/hierarchy1"/>
    <dgm:cxn modelId="{C4B1200D-425C-4169-9F44-7138E7AE51DA}" type="presParOf" srcId="{0E9F1CC5-3AF1-4300-8510-CD8DB3085822}" destId="{A0600F2F-2812-4E8C-9282-E310B02D95D0}" srcOrd="1" destOrd="0" presId="urn:microsoft.com/office/officeart/2005/8/layout/hierarchy1"/>
    <dgm:cxn modelId="{30CAFEA8-57FC-436B-9038-8EA9B04BDDC6}" type="presParOf" srcId="{A0600F2F-2812-4E8C-9282-E310B02D95D0}" destId="{4CEE63B3-E6F5-4C64-A6A5-37066517E3EB}" srcOrd="0" destOrd="0" presId="urn:microsoft.com/office/officeart/2005/8/layout/hierarchy1"/>
    <dgm:cxn modelId="{F9CD154E-06E9-452A-B42F-2E8BA6B52986}" type="presParOf" srcId="{4CEE63B3-E6F5-4C64-A6A5-37066517E3EB}" destId="{07485CFB-0D35-43B1-B099-83C3A433C885}" srcOrd="0" destOrd="0" presId="urn:microsoft.com/office/officeart/2005/8/layout/hierarchy1"/>
    <dgm:cxn modelId="{429181D1-E4EE-4DF2-A3AA-5AC86C20B231}" type="presParOf" srcId="{4CEE63B3-E6F5-4C64-A6A5-37066517E3EB}" destId="{D62D55B5-8989-483D-817D-CA7BCEB55D8A}" srcOrd="1" destOrd="0" presId="urn:microsoft.com/office/officeart/2005/8/layout/hierarchy1"/>
    <dgm:cxn modelId="{7144C5C5-3C6B-4DE8-BA9D-A565EDFC535B}" type="presParOf" srcId="{A0600F2F-2812-4E8C-9282-E310B02D95D0}" destId="{3A44F2BE-124B-4A24-A4C4-7D8EF5284E4D}" srcOrd="1" destOrd="0" presId="urn:microsoft.com/office/officeart/2005/8/layout/hierarchy1"/>
    <dgm:cxn modelId="{39ECFA47-1EA1-4036-95E2-463F9E33CFB2}" type="presParOf" srcId="{0E9F1CC5-3AF1-4300-8510-CD8DB3085822}" destId="{9E2CF799-4B0B-4CAE-A832-A3DD2BF54EB8}" srcOrd="2" destOrd="0" presId="urn:microsoft.com/office/officeart/2005/8/layout/hierarchy1"/>
    <dgm:cxn modelId="{FC820A30-6E1A-4C6A-B77D-4BF159F1AEDB}" type="presParOf" srcId="{9E2CF799-4B0B-4CAE-A832-A3DD2BF54EB8}" destId="{AD4334A5-5C0F-4A4A-9CF5-433A3AC1DD48}" srcOrd="0" destOrd="0" presId="urn:microsoft.com/office/officeart/2005/8/layout/hierarchy1"/>
    <dgm:cxn modelId="{3F1F404F-B1DC-436D-876A-AB0F0DD829C6}" type="presParOf" srcId="{AD4334A5-5C0F-4A4A-9CF5-433A3AC1DD48}" destId="{758AE137-EF15-4185-9E0A-0EA611875F55}" srcOrd="0" destOrd="0" presId="urn:microsoft.com/office/officeart/2005/8/layout/hierarchy1"/>
    <dgm:cxn modelId="{AC467516-8A31-4758-8711-EA96F45517AF}" type="presParOf" srcId="{AD4334A5-5C0F-4A4A-9CF5-433A3AC1DD48}" destId="{77CBC55A-7897-4A21-8EBC-D25036B1C4C7}" srcOrd="1" destOrd="0" presId="urn:microsoft.com/office/officeart/2005/8/layout/hierarchy1"/>
    <dgm:cxn modelId="{2689D475-0075-4362-84C0-D96408436826}" type="presParOf" srcId="{9E2CF799-4B0B-4CAE-A832-A3DD2BF54EB8}" destId="{C2DF9234-AE6D-4137-928B-C24704A30FE1}" srcOrd="1" destOrd="0" presId="urn:microsoft.com/office/officeart/2005/8/layout/hierarchy1"/>
    <dgm:cxn modelId="{54BB67EA-AB57-4057-872D-C7C95B5CE823}" type="presParOf" srcId="{0E9F1CC5-3AF1-4300-8510-CD8DB3085822}" destId="{D36B7978-C47C-4602-B25E-11C3584980A6}" srcOrd="3" destOrd="0" presId="urn:microsoft.com/office/officeart/2005/8/layout/hierarchy1"/>
    <dgm:cxn modelId="{4F48D380-C521-4307-A6A7-65D3ABA33DB1}" type="presParOf" srcId="{D36B7978-C47C-4602-B25E-11C3584980A6}" destId="{937C4386-787F-49A0-8318-C3264D3F168B}" srcOrd="0" destOrd="0" presId="urn:microsoft.com/office/officeart/2005/8/layout/hierarchy1"/>
    <dgm:cxn modelId="{023BBC41-390A-429C-B1D4-C15081AF335F}" type="presParOf" srcId="{937C4386-787F-49A0-8318-C3264D3F168B}" destId="{8D72D052-1B4A-4A32-A1A5-CD50C215E0BD}" srcOrd="0" destOrd="0" presId="urn:microsoft.com/office/officeart/2005/8/layout/hierarchy1"/>
    <dgm:cxn modelId="{79215EEB-EC73-4DC6-8F36-4482A6ACD2FC}" type="presParOf" srcId="{937C4386-787F-49A0-8318-C3264D3F168B}" destId="{98253DB2-250D-4736-A14F-BFFBF8C7DF19}" srcOrd="1" destOrd="0" presId="urn:microsoft.com/office/officeart/2005/8/layout/hierarchy1"/>
    <dgm:cxn modelId="{FD2C70D0-8E65-4AF5-80FD-64F592043385}" type="presParOf" srcId="{D36B7978-C47C-4602-B25E-11C3584980A6}" destId="{29C6F576-1E08-485B-B02A-90503015F9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9C6D2-661F-4F8F-BE63-432B8BB3D7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52041-35FB-4D93-8240-A8DB42F984B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should</a:t>
          </a:r>
          <a:r>
            <a:rPr lang="fr-FR" dirty="0"/>
            <a:t> </a:t>
          </a:r>
          <a:r>
            <a:rPr lang="fr-FR" dirty="0" err="1"/>
            <a:t>cut</a:t>
          </a:r>
          <a:r>
            <a:rPr lang="fr-FR" dirty="0"/>
            <a:t> the </a:t>
          </a:r>
          <a:r>
            <a:rPr lang="fr-FR" b="0" i="0" dirty="0" err="1"/>
            <a:t>Newspaper</a:t>
          </a:r>
          <a:r>
            <a:rPr lang="fr-FR" b="0" i="0" dirty="0"/>
            <a:t> Ad Budget </a:t>
          </a:r>
          <a:r>
            <a:rPr lang="fr-FR" b="0" i="0" dirty="0" err="1"/>
            <a:t>since</a:t>
          </a:r>
          <a:r>
            <a:rPr lang="fr-FR" b="0" i="0" dirty="0"/>
            <a:t> </a:t>
          </a:r>
          <a:r>
            <a:rPr lang="fr-FR" b="0" i="0" dirty="0" err="1"/>
            <a:t>any</a:t>
          </a:r>
          <a:r>
            <a:rPr lang="fr-FR" b="0" i="0" dirty="0"/>
            <a:t> dollars put or </a:t>
          </a:r>
          <a:r>
            <a:rPr lang="fr-FR" b="0" i="0" dirty="0" err="1"/>
            <a:t>invested</a:t>
          </a:r>
          <a:r>
            <a:rPr lang="fr-FR" b="0" i="0" dirty="0"/>
            <a:t> </a:t>
          </a:r>
          <a:r>
            <a:rPr lang="fr-FR" b="0" i="0" dirty="0" err="1"/>
            <a:t>into</a:t>
          </a:r>
          <a:r>
            <a:rPr lang="fr-FR" b="0" i="0" dirty="0"/>
            <a:t> </a:t>
          </a:r>
          <a:r>
            <a:rPr lang="fr-FR" b="0" i="0" dirty="0" err="1"/>
            <a:t>it</a:t>
          </a:r>
          <a:r>
            <a:rPr lang="fr-FR" b="0" i="0" dirty="0"/>
            <a:t> leads to a </a:t>
          </a:r>
          <a:r>
            <a:rPr lang="fr-FR" b="0" i="0" dirty="0" err="1"/>
            <a:t>decrease</a:t>
          </a:r>
          <a:r>
            <a:rPr lang="fr-FR" b="0" i="0" dirty="0"/>
            <a:t> in Sales ($)</a:t>
          </a:r>
          <a:endParaRPr lang="en-US" dirty="0"/>
        </a:p>
      </dgm:t>
    </dgm:pt>
    <dgm:pt modelId="{9801C0B0-A314-48A0-98BE-95B82D7C3E23}" type="parTrans" cxnId="{6D112EAE-63BB-4357-9FB7-2525731AB2CC}">
      <dgm:prSet/>
      <dgm:spPr/>
      <dgm:t>
        <a:bodyPr/>
        <a:lstStyle/>
        <a:p>
          <a:endParaRPr lang="en-US"/>
        </a:p>
      </dgm:t>
    </dgm:pt>
    <dgm:pt modelId="{7093551E-F851-4B13-82C7-A65B88A70DA0}" type="sibTrans" cxnId="{6D112EAE-63BB-4357-9FB7-2525731AB2CC}">
      <dgm:prSet/>
      <dgm:spPr/>
      <dgm:t>
        <a:bodyPr/>
        <a:lstStyle/>
        <a:p>
          <a:endParaRPr lang="en-US"/>
        </a:p>
      </dgm:t>
    </dgm:pt>
    <dgm:pt modelId="{A5132AB2-3A59-49B6-984B-33AA040176A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Even </a:t>
          </a:r>
          <a:r>
            <a:rPr lang="fr-FR" dirty="0" err="1"/>
            <a:t>though</a:t>
          </a:r>
          <a:r>
            <a:rPr lang="fr-FR" dirty="0"/>
            <a:t>, TV Ad Budget has a </a:t>
          </a:r>
          <a:r>
            <a:rPr lang="fr-FR" dirty="0" err="1"/>
            <a:t>significant</a:t>
          </a:r>
          <a:r>
            <a:rPr lang="fr-FR" dirty="0"/>
            <a:t> impact on Sales ($), </a:t>
          </a:r>
          <a:r>
            <a:rPr lang="fr-FR" dirty="0" err="1"/>
            <a:t>this</a:t>
          </a:r>
          <a:r>
            <a:rPr lang="fr-FR" dirty="0"/>
            <a:t> influence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very</a:t>
          </a:r>
          <a:r>
            <a:rPr lang="fr-FR" dirty="0"/>
            <a:t> </a:t>
          </a:r>
          <a:r>
            <a:rPr lang="fr-FR" dirty="0" err="1"/>
            <a:t>low</a:t>
          </a:r>
          <a:r>
            <a:rPr lang="fr-FR" dirty="0"/>
            <a:t> </a:t>
          </a:r>
          <a:r>
            <a:rPr lang="fr-FR" dirty="0" err="1"/>
            <a:t>which</a:t>
          </a:r>
          <a:r>
            <a:rPr lang="fr-FR" dirty="0"/>
            <a:t> </a:t>
          </a:r>
          <a:r>
            <a:rPr lang="fr-FR" dirty="0" err="1"/>
            <a:t>means</a:t>
          </a:r>
          <a:r>
            <a:rPr lang="fr-FR" dirty="0"/>
            <a:t>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should</a:t>
          </a:r>
          <a:r>
            <a:rPr lang="fr-FR" dirty="0"/>
            <a:t> </a:t>
          </a:r>
          <a:r>
            <a:rPr lang="fr-FR" dirty="0" err="1"/>
            <a:t>lower</a:t>
          </a:r>
          <a:r>
            <a:rPr lang="fr-FR" dirty="0"/>
            <a:t> </a:t>
          </a:r>
          <a:r>
            <a:rPr lang="fr-FR" dirty="0" err="1"/>
            <a:t>our</a:t>
          </a:r>
          <a:r>
            <a:rPr lang="fr-FR" dirty="0"/>
            <a:t> budget </a:t>
          </a:r>
          <a:r>
            <a:rPr lang="fr-FR" dirty="0" err="1"/>
            <a:t>invested</a:t>
          </a:r>
          <a:r>
            <a:rPr lang="fr-FR" dirty="0"/>
            <a:t> in TV Ad and </a:t>
          </a:r>
          <a:r>
            <a:rPr lang="fr-FR" dirty="0" err="1"/>
            <a:t>allocate</a:t>
          </a:r>
          <a:r>
            <a:rPr lang="fr-FR" dirty="0"/>
            <a:t> </a:t>
          </a:r>
          <a:r>
            <a:rPr lang="fr-FR" dirty="0" err="1"/>
            <a:t>that</a:t>
          </a:r>
          <a:r>
            <a:rPr lang="fr-FR" dirty="0"/>
            <a:t> money to a </a:t>
          </a:r>
          <a:r>
            <a:rPr lang="fr-FR" dirty="0" err="1"/>
            <a:t>channle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</a:t>
          </a:r>
          <a:r>
            <a:rPr lang="fr-FR" dirty="0" err="1"/>
            <a:t>better</a:t>
          </a:r>
          <a:r>
            <a:rPr lang="fr-FR" dirty="0"/>
            <a:t> ROI contribution to Sales</a:t>
          </a:r>
          <a:endParaRPr lang="en-US" dirty="0"/>
        </a:p>
      </dgm:t>
    </dgm:pt>
    <dgm:pt modelId="{86C553A0-8AA5-475E-A831-450C8446349D}" type="parTrans" cxnId="{697DA1CB-00B8-4525-8F2A-7D0EB37EA71E}">
      <dgm:prSet/>
      <dgm:spPr/>
      <dgm:t>
        <a:bodyPr/>
        <a:lstStyle/>
        <a:p>
          <a:endParaRPr lang="en-US"/>
        </a:p>
      </dgm:t>
    </dgm:pt>
    <dgm:pt modelId="{E94A3580-A459-485C-90C3-6D7F42BAB10D}" type="sibTrans" cxnId="{697DA1CB-00B8-4525-8F2A-7D0EB37EA71E}">
      <dgm:prSet/>
      <dgm:spPr/>
      <dgm:t>
        <a:bodyPr/>
        <a:lstStyle/>
        <a:p>
          <a:endParaRPr lang="en-US"/>
        </a:p>
      </dgm:t>
    </dgm:pt>
    <dgm:pt modelId="{AC2BDD14-7BB9-4AF8-88E3-F4CDD573629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Itt’s</a:t>
          </a:r>
          <a:r>
            <a:rPr lang="fr-FR" dirty="0"/>
            <a:t> </a:t>
          </a:r>
          <a:r>
            <a:rPr lang="fr-FR" dirty="0" err="1"/>
            <a:t>advisable</a:t>
          </a:r>
          <a:r>
            <a:rPr lang="fr-FR" dirty="0"/>
            <a:t> to </a:t>
          </a:r>
          <a:r>
            <a:rPr lang="fr-FR" dirty="0" err="1"/>
            <a:t>invest</a:t>
          </a:r>
          <a:r>
            <a:rPr lang="fr-FR" dirty="0"/>
            <a:t> </a:t>
          </a:r>
          <a:r>
            <a:rPr lang="fr-FR" dirty="0" err="1"/>
            <a:t>most</a:t>
          </a:r>
          <a:r>
            <a:rPr lang="fr-FR" dirty="0"/>
            <a:t> of the budget in </a:t>
          </a:r>
          <a:r>
            <a:rPr lang="fr-FR" b="0" i="0" dirty="0"/>
            <a:t>Radio Ad. It </a:t>
          </a:r>
          <a:r>
            <a:rPr lang="fr-FR" b="0" i="0" dirty="0" err="1"/>
            <a:t>seems</a:t>
          </a:r>
          <a:r>
            <a:rPr lang="fr-FR" b="0" i="0" dirty="0"/>
            <a:t> </a:t>
          </a:r>
          <a:r>
            <a:rPr lang="fr-FR" b="0" i="0" dirty="0" err="1"/>
            <a:t>that</a:t>
          </a:r>
          <a:r>
            <a:rPr lang="fr-FR" b="0" i="0" dirty="0"/>
            <a:t> the </a:t>
          </a:r>
          <a:r>
            <a:rPr lang="fr-FR" b="0" i="0" dirty="0" err="1"/>
            <a:t>company’s</a:t>
          </a:r>
          <a:r>
            <a:rPr lang="fr-FR" b="0" i="0" dirty="0"/>
            <a:t> </a:t>
          </a:r>
          <a:r>
            <a:rPr lang="fr-FR" b="0" i="0" dirty="0" err="1"/>
            <a:t>target</a:t>
          </a:r>
          <a:r>
            <a:rPr lang="fr-FR" b="0" i="0" dirty="0"/>
            <a:t> audience </a:t>
          </a:r>
          <a:r>
            <a:rPr lang="fr-FR" b="0" i="0" dirty="0" err="1"/>
            <a:t>is</a:t>
          </a:r>
          <a:r>
            <a:rPr lang="fr-FR" b="0" i="0" dirty="0"/>
            <a:t> more </a:t>
          </a:r>
          <a:r>
            <a:rPr lang="fr-FR" b="0" i="0" dirty="0" err="1"/>
            <a:t>motivated</a:t>
          </a:r>
          <a:r>
            <a:rPr lang="fr-FR" b="0" i="0" dirty="0"/>
            <a:t> to </a:t>
          </a:r>
          <a:r>
            <a:rPr lang="fr-FR" b="0" i="0" dirty="0" err="1"/>
            <a:t>spend</a:t>
          </a:r>
          <a:r>
            <a:rPr lang="fr-FR" b="0" i="0" dirty="0"/>
            <a:t> and </a:t>
          </a:r>
          <a:r>
            <a:rPr lang="fr-FR" b="0" i="0" dirty="0" err="1"/>
            <a:t>buy</a:t>
          </a:r>
          <a:r>
            <a:rPr lang="fr-FR" b="0" i="0" dirty="0"/>
            <a:t> </a:t>
          </a:r>
          <a:r>
            <a:rPr lang="fr-FR" b="0" i="0" dirty="0" err="1"/>
            <a:t>from</a:t>
          </a:r>
          <a:r>
            <a:rPr lang="fr-FR" b="0" i="0" dirty="0"/>
            <a:t> the </a:t>
          </a:r>
          <a:r>
            <a:rPr lang="fr-FR" b="0" i="0" dirty="0" err="1"/>
            <a:t>company</a:t>
          </a:r>
          <a:r>
            <a:rPr lang="fr-FR" b="0" i="0" dirty="0"/>
            <a:t> if </a:t>
          </a:r>
          <a:r>
            <a:rPr lang="fr-FR" b="0" i="0" dirty="0" err="1"/>
            <a:t>they</a:t>
          </a:r>
          <a:r>
            <a:rPr lang="fr-FR" b="0" i="0" dirty="0"/>
            <a:t> </a:t>
          </a:r>
          <a:r>
            <a:rPr lang="fr-FR" b="0" i="0" dirty="0" err="1"/>
            <a:t>listen</a:t>
          </a:r>
          <a:r>
            <a:rPr lang="fr-FR" b="0" i="0" dirty="0"/>
            <a:t> to </a:t>
          </a:r>
          <a:r>
            <a:rPr lang="fr-FR" b="0" i="0" dirty="0" err="1"/>
            <a:t>its</a:t>
          </a:r>
          <a:r>
            <a:rPr lang="fr-FR" b="0" i="0" dirty="0"/>
            <a:t> Radio Ad </a:t>
          </a:r>
          <a:r>
            <a:rPr lang="fr-FR" b="0" i="0" dirty="0" err="1"/>
            <a:t>campaign</a:t>
          </a:r>
          <a:endParaRPr lang="en-US" dirty="0"/>
        </a:p>
      </dgm:t>
    </dgm:pt>
    <dgm:pt modelId="{7306B291-5135-488C-844F-9F5ED63564FA}" type="parTrans" cxnId="{F5794379-4366-4EFF-97D4-7FBE9B962BD5}">
      <dgm:prSet/>
      <dgm:spPr/>
      <dgm:t>
        <a:bodyPr/>
        <a:lstStyle/>
        <a:p>
          <a:endParaRPr lang="en-US"/>
        </a:p>
      </dgm:t>
    </dgm:pt>
    <dgm:pt modelId="{8C2F4E53-CEE3-4BA2-980C-1992721030A7}" type="sibTrans" cxnId="{F5794379-4366-4EFF-97D4-7FBE9B962BD5}">
      <dgm:prSet/>
      <dgm:spPr/>
      <dgm:t>
        <a:bodyPr/>
        <a:lstStyle/>
        <a:p>
          <a:endParaRPr lang="en-US"/>
        </a:p>
      </dgm:t>
    </dgm:pt>
    <dgm:pt modelId="{948AFEAF-0DDA-4DA7-8104-BC13F4AABCDD}" type="pres">
      <dgm:prSet presAssocID="{E599C6D2-661F-4F8F-BE63-432B8BB3D777}" presName="root" presStyleCnt="0">
        <dgm:presLayoutVars>
          <dgm:dir/>
          <dgm:resizeHandles val="exact"/>
        </dgm:presLayoutVars>
      </dgm:prSet>
      <dgm:spPr/>
    </dgm:pt>
    <dgm:pt modelId="{72C1C22E-972D-45DF-A57C-EC35410F313C}" type="pres">
      <dgm:prSet presAssocID="{E8A52041-35FB-4D93-8240-A8DB42F984BE}" presName="compNode" presStyleCnt="0"/>
      <dgm:spPr/>
    </dgm:pt>
    <dgm:pt modelId="{36FA3A7C-4DE2-4094-B638-B8AFE8AD42F5}" type="pres">
      <dgm:prSet presAssocID="{E8A52041-35FB-4D93-8240-A8DB42F984BE}" presName="bgRect" presStyleLbl="bgShp" presStyleIdx="0" presStyleCnt="3"/>
      <dgm:spPr/>
    </dgm:pt>
    <dgm:pt modelId="{6F4E3250-6E62-4EFE-B5CC-1069C26CEB91}" type="pres">
      <dgm:prSet presAssocID="{E8A52041-35FB-4D93-8240-A8DB42F984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850319FF-68E1-49AB-83E1-C0E3357F620C}" type="pres">
      <dgm:prSet presAssocID="{E8A52041-35FB-4D93-8240-A8DB42F984BE}" presName="spaceRect" presStyleCnt="0"/>
      <dgm:spPr/>
    </dgm:pt>
    <dgm:pt modelId="{0F96E271-752C-4A72-972D-4F13615347B6}" type="pres">
      <dgm:prSet presAssocID="{E8A52041-35FB-4D93-8240-A8DB42F984BE}" presName="parTx" presStyleLbl="revTx" presStyleIdx="0" presStyleCnt="3">
        <dgm:presLayoutVars>
          <dgm:chMax val="0"/>
          <dgm:chPref val="0"/>
        </dgm:presLayoutVars>
      </dgm:prSet>
      <dgm:spPr/>
    </dgm:pt>
    <dgm:pt modelId="{67B24EE4-087B-4200-B6BD-1784AC761189}" type="pres">
      <dgm:prSet presAssocID="{7093551E-F851-4B13-82C7-A65B88A70DA0}" presName="sibTrans" presStyleCnt="0"/>
      <dgm:spPr/>
    </dgm:pt>
    <dgm:pt modelId="{A0535CEF-489F-4EEC-91F2-203772211147}" type="pres">
      <dgm:prSet presAssocID="{A5132AB2-3A59-49B6-984B-33AA040176A8}" presName="compNode" presStyleCnt="0"/>
      <dgm:spPr/>
    </dgm:pt>
    <dgm:pt modelId="{EAA79984-1AE4-470B-BB0E-63FD973D117C}" type="pres">
      <dgm:prSet presAssocID="{A5132AB2-3A59-49B6-984B-33AA040176A8}" presName="bgRect" presStyleLbl="bgShp" presStyleIdx="1" presStyleCnt="3"/>
      <dgm:spPr/>
    </dgm:pt>
    <dgm:pt modelId="{C5AD7217-0051-42F8-A3DF-27233EA661B2}" type="pres">
      <dgm:prSet presAssocID="{A5132AB2-3A59-49B6-984B-33AA040176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0A1159BA-91BC-49E0-8D84-0076F32C531D}" type="pres">
      <dgm:prSet presAssocID="{A5132AB2-3A59-49B6-984B-33AA040176A8}" presName="spaceRect" presStyleCnt="0"/>
      <dgm:spPr/>
    </dgm:pt>
    <dgm:pt modelId="{ABC41B23-7D3C-468E-99C5-9930D44AF94A}" type="pres">
      <dgm:prSet presAssocID="{A5132AB2-3A59-49B6-984B-33AA040176A8}" presName="parTx" presStyleLbl="revTx" presStyleIdx="1" presStyleCnt="3">
        <dgm:presLayoutVars>
          <dgm:chMax val="0"/>
          <dgm:chPref val="0"/>
        </dgm:presLayoutVars>
      </dgm:prSet>
      <dgm:spPr/>
    </dgm:pt>
    <dgm:pt modelId="{7CE42455-96BC-41A4-BB3A-A89FA12EC07B}" type="pres">
      <dgm:prSet presAssocID="{E94A3580-A459-485C-90C3-6D7F42BAB10D}" presName="sibTrans" presStyleCnt="0"/>
      <dgm:spPr/>
    </dgm:pt>
    <dgm:pt modelId="{EEF8AA75-FF91-4AD7-8234-EA5722BAE638}" type="pres">
      <dgm:prSet presAssocID="{AC2BDD14-7BB9-4AF8-88E3-F4CDD573629D}" presName="compNode" presStyleCnt="0"/>
      <dgm:spPr/>
    </dgm:pt>
    <dgm:pt modelId="{5A7298F3-D371-4658-BF5E-F3A5A6D75544}" type="pres">
      <dgm:prSet presAssocID="{AC2BDD14-7BB9-4AF8-88E3-F4CDD573629D}" presName="bgRect" presStyleLbl="bgShp" presStyleIdx="2" presStyleCnt="3"/>
      <dgm:spPr/>
    </dgm:pt>
    <dgm:pt modelId="{210B5006-24C8-4BC8-9E52-39734FFD7FF3}" type="pres">
      <dgm:prSet presAssocID="{AC2BDD14-7BB9-4AF8-88E3-F4CDD57362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7E8A77EE-506E-4947-BEC0-BC7F518F1544}" type="pres">
      <dgm:prSet presAssocID="{AC2BDD14-7BB9-4AF8-88E3-F4CDD573629D}" presName="spaceRect" presStyleCnt="0"/>
      <dgm:spPr/>
    </dgm:pt>
    <dgm:pt modelId="{8F2D2E89-2DE1-45F6-B57C-DA46BC95B1F0}" type="pres">
      <dgm:prSet presAssocID="{AC2BDD14-7BB9-4AF8-88E3-F4CDD57362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9EC00D-78E5-440E-81EC-D6D304E7CAB9}" type="presOf" srcId="{E599C6D2-661F-4F8F-BE63-432B8BB3D777}" destId="{948AFEAF-0DDA-4DA7-8104-BC13F4AABCDD}" srcOrd="0" destOrd="0" presId="urn:microsoft.com/office/officeart/2018/2/layout/IconVerticalSolidList"/>
    <dgm:cxn modelId="{A82A4C65-5E59-4D70-9B55-D2954EBCCF9C}" type="presOf" srcId="{E8A52041-35FB-4D93-8240-A8DB42F984BE}" destId="{0F96E271-752C-4A72-972D-4F13615347B6}" srcOrd="0" destOrd="0" presId="urn:microsoft.com/office/officeart/2018/2/layout/IconVerticalSolidList"/>
    <dgm:cxn modelId="{2A91724A-3BBB-484A-8395-016B9E362271}" type="presOf" srcId="{A5132AB2-3A59-49B6-984B-33AA040176A8}" destId="{ABC41B23-7D3C-468E-99C5-9930D44AF94A}" srcOrd="0" destOrd="0" presId="urn:microsoft.com/office/officeart/2018/2/layout/IconVerticalSolidList"/>
    <dgm:cxn modelId="{F5794379-4366-4EFF-97D4-7FBE9B962BD5}" srcId="{E599C6D2-661F-4F8F-BE63-432B8BB3D777}" destId="{AC2BDD14-7BB9-4AF8-88E3-F4CDD573629D}" srcOrd="2" destOrd="0" parTransId="{7306B291-5135-488C-844F-9F5ED63564FA}" sibTransId="{8C2F4E53-CEE3-4BA2-980C-1992721030A7}"/>
    <dgm:cxn modelId="{6D112EAE-63BB-4357-9FB7-2525731AB2CC}" srcId="{E599C6D2-661F-4F8F-BE63-432B8BB3D777}" destId="{E8A52041-35FB-4D93-8240-A8DB42F984BE}" srcOrd="0" destOrd="0" parTransId="{9801C0B0-A314-48A0-98BE-95B82D7C3E23}" sibTransId="{7093551E-F851-4B13-82C7-A65B88A70DA0}"/>
    <dgm:cxn modelId="{697DA1CB-00B8-4525-8F2A-7D0EB37EA71E}" srcId="{E599C6D2-661F-4F8F-BE63-432B8BB3D777}" destId="{A5132AB2-3A59-49B6-984B-33AA040176A8}" srcOrd="1" destOrd="0" parTransId="{86C553A0-8AA5-475E-A831-450C8446349D}" sibTransId="{E94A3580-A459-485C-90C3-6D7F42BAB10D}"/>
    <dgm:cxn modelId="{B41A1BD6-082E-4B36-876F-7739DF86089B}" type="presOf" srcId="{AC2BDD14-7BB9-4AF8-88E3-F4CDD573629D}" destId="{8F2D2E89-2DE1-45F6-B57C-DA46BC95B1F0}" srcOrd="0" destOrd="0" presId="urn:microsoft.com/office/officeart/2018/2/layout/IconVerticalSolidList"/>
    <dgm:cxn modelId="{9E8CF107-D823-470A-91AB-67032352A007}" type="presParOf" srcId="{948AFEAF-0DDA-4DA7-8104-BC13F4AABCDD}" destId="{72C1C22E-972D-45DF-A57C-EC35410F313C}" srcOrd="0" destOrd="0" presId="urn:microsoft.com/office/officeart/2018/2/layout/IconVerticalSolidList"/>
    <dgm:cxn modelId="{24E342BA-1EB5-4DD2-907D-95DFE3CA8963}" type="presParOf" srcId="{72C1C22E-972D-45DF-A57C-EC35410F313C}" destId="{36FA3A7C-4DE2-4094-B638-B8AFE8AD42F5}" srcOrd="0" destOrd="0" presId="urn:microsoft.com/office/officeart/2018/2/layout/IconVerticalSolidList"/>
    <dgm:cxn modelId="{00C8713D-74C2-4C8B-9DD1-2DF20AAC72A0}" type="presParOf" srcId="{72C1C22E-972D-45DF-A57C-EC35410F313C}" destId="{6F4E3250-6E62-4EFE-B5CC-1069C26CEB91}" srcOrd="1" destOrd="0" presId="urn:microsoft.com/office/officeart/2018/2/layout/IconVerticalSolidList"/>
    <dgm:cxn modelId="{1F459D4B-9514-432A-AD19-08E005ADEC7F}" type="presParOf" srcId="{72C1C22E-972D-45DF-A57C-EC35410F313C}" destId="{850319FF-68E1-49AB-83E1-C0E3357F620C}" srcOrd="2" destOrd="0" presId="urn:microsoft.com/office/officeart/2018/2/layout/IconVerticalSolidList"/>
    <dgm:cxn modelId="{752910FB-BE6B-4AD8-8835-A61E368DBB55}" type="presParOf" srcId="{72C1C22E-972D-45DF-A57C-EC35410F313C}" destId="{0F96E271-752C-4A72-972D-4F13615347B6}" srcOrd="3" destOrd="0" presId="urn:microsoft.com/office/officeart/2018/2/layout/IconVerticalSolidList"/>
    <dgm:cxn modelId="{1E1E1E4B-CEEE-424B-8425-366C7C5EAB15}" type="presParOf" srcId="{948AFEAF-0DDA-4DA7-8104-BC13F4AABCDD}" destId="{67B24EE4-087B-4200-B6BD-1784AC761189}" srcOrd="1" destOrd="0" presId="urn:microsoft.com/office/officeart/2018/2/layout/IconVerticalSolidList"/>
    <dgm:cxn modelId="{7AA9DAAA-9B90-4E66-BA19-E094F5617869}" type="presParOf" srcId="{948AFEAF-0DDA-4DA7-8104-BC13F4AABCDD}" destId="{A0535CEF-489F-4EEC-91F2-203772211147}" srcOrd="2" destOrd="0" presId="urn:microsoft.com/office/officeart/2018/2/layout/IconVerticalSolidList"/>
    <dgm:cxn modelId="{509AFEE2-5650-4AC7-803A-786E3A2343DE}" type="presParOf" srcId="{A0535CEF-489F-4EEC-91F2-203772211147}" destId="{EAA79984-1AE4-470B-BB0E-63FD973D117C}" srcOrd="0" destOrd="0" presId="urn:microsoft.com/office/officeart/2018/2/layout/IconVerticalSolidList"/>
    <dgm:cxn modelId="{8767AE2F-0038-4D52-ACD8-4D6666EAB9B6}" type="presParOf" srcId="{A0535CEF-489F-4EEC-91F2-203772211147}" destId="{C5AD7217-0051-42F8-A3DF-27233EA661B2}" srcOrd="1" destOrd="0" presId="urn:microsoft.com/office/officeart/2018/2/layout/IconVerticalSolidList"/>
    <dgm:cxn modelId="{41D5C520-5F03-49C5-BBD3-42A6B93785FC}" type="presParOf" srcId="{A0535CEF-489F-4EEC-91F2-203772211147}" destId="{0A1159BA-91BC-49E0-8D84-0076F32C531D}" srcOrd="2" destOrd="0" presId="urn:microsoft.com/office/officeart/2018/2/layout/IconVerticalSolidList"/>
    <dgm:cxn modelId="{9FDB1DB5-705D-429B-894E-0C56D8F33D90}" type="presParOf" srcId="{A0535CEF-489F-4EEC-91F2-203772211147}" destId="{ABC41B23-7D3C-468E-99C5-9930D44AF94A}" srcOrd="3" destOrd="0" presId="urn:microsoft.com/office/officeart/2018/2/layout/IconVerticalSolidList"/>
    <dgm:cxn modelId="{35CB06CA-277E-4C58-AE8F-C5E4ED89DDD1}" type="presParOf" srcId="{948AFEAF-0DDA-4DA7-8104-BC13F4AABCDD}" destId="{7CE42455-96BC-41A4-BB3A-A89FA12EC07B}" srcOrd="3" destOrd="0" presId="urn:microsoft.com/office/officeart/2018/2/layout/IconVerticalSolidList"/>
    <dgm:cxn modelId="{8BA82540-4D06-49E8-8571-33BA8E4DBAE1}" type="presParOf" srcId="{948AFEAF-0DDA-4DA7-8104-BC13F4AABCDD}" destId="{EEF8AA75-FF91-4AD7-8234-EA5722BAE638}" srcOrd="4" destOrd="0" presId="urn:microsoft.com/office/officeart/2018/2/layout/IconVerticalSolidList"/>
    <dgm:cxn modelId="{EB27003D-D176-43B4-B665-25B6D60B4D83}" type="presParOf" srcId="{EEF8AA75-FF91-4AD7-8234-EA5722BAE638}" destId="{5A7298F3-D371-4658-BF5E-F3A5A6D75544}" srcOrd="0" destOrd="0" presId="urn:microsoft.com/office/officeart/2018/2/layout/IconVerticalSolidList"/>
    <dgm:cxn modelId="{13291BEC-1D83-405D-8209-4AA356E5A3BD}" type="presParOf" srcId="{EEF8AA75-FF91-4AD7-8234-EA5722BAE638}" destId="{210B5006-24C8-4BC8-9E52-39734FFD7FF3}" srcOrd="1" destOrd="0" presId="urn:microsoft.com/office/officeart/2018/2/layout/IconVerticalSolidList"/>
    <dgm:cxn modelId="{16719BE8-FDD7-4179-8EA4-8A262BBD9CF4}" type="presParOf" srcId="{EEF8AA75-FF91-4AD7-8234-EA5722BAE638}" destId="{7E8A77EE-506E-4947-BEC0-BC7F518F1544}" srcOrd="2" destOrd="0" presId="urn:microsoft.com/office/officeart/2018/2/layout/IconVerticalSolidList"/>
    <dgm:cxn modelId="{A3147D78-12EF-4030-8FFE-8BED911D53E9}" type="presParOf" srcId="{EEF8AA75-FF91-4AD7-8234-EA5722BAE638}" destId="{8F2D2E89-2DE1-45F6-B57C-DA46BC95B1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551CCA-C635-413E-B460-B35614E471E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7E767E-DE17-454E-989E-F841D321F6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Thank you for your attention</a:t>
          </a:r>
          <a:endParaRPr lang="en-US"/>
        </a:p>
      </dgm:t>
    </dgm:pt>
    <dgm:pt modelId="{788B237D-D710-4BEA-A94D-E37E50C10EBA}" type="parTrans" cxnId="{05EB4762-7756-484F-9DDA-74FCEFB38AB5}">
      <dgm:prSet/>
      <dgm:spPr/>
      <dgm:t>
        <a:bodyPr/>
        <a:lstStyle/>
        <a:p>
          <a:endParaRPr lang="en-US"/>
        </a:p>
      </dgm:t>
    </dgm:pt>
    <dgm:pt modelId="{7C377472-5C11-4D9C-B57B-C722CC78CFA2}" type="sibTrans" cxnId="{05EB4762-7756-484F-9DDA-74FCEFB38AB5}">
      <dgm:prSet/>
      <dgm:spPr/>
      <dgm:t>
        <a:bodyPr/>
        <a:lstStyle/>
        <a:p>
          <a:endParaRPr lang="en-US"/>
        </a:p>
      </dgm:t>
    </dgm:pt>
    <dgm:pt modelId="{D3983348-ACDD-4283-A8F1-81F05A1F82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Feel free to give feedback and ask questions</a:t>
          </a:r>
          <a:endParaRPr lang="en-US"/>
        </a:p>
      </dgm:t>
    </dgm:pt>
    <dgm:pt modelId="{87F57ACD-8D61-4851-A0A5-BF8C90D8DB92}" type="parTrans" cxnId="{AC8E5762-53D2-450B-B24B-48511E91588A}">
      <dgm:prSet/>
      <dgm:spPr/>
      <dgm:t>
        <a:bodyPr/>
        <a:lstStyle/>
        <a:p>
          <a:endParaRPr lang="en-US"/>
        </a:p>
      </dgm:t>
    </dgm:pt>
    <dgm:pt modelId="{5E108631-45FE-4B0A-860A-8C882F20008D}" type="sibTrans" cxnId="{AC8E5762-53D2-450B-B24B-48511E91588A}">
      <dgm:prSet/>
      <dgm:spPr/>
      <dgm:t>
        <a:bodyPr/>
        <a:lstStyle/>
        <a:p>
          <a:endParaRPr lang="en-US"/>
        </a:p>
      </dgm:t>
    </dgm:pt>
    <dgm:pt modelId="{F5A4A258-5CA1-4DFA-A433-E22F754377B5}" type="pres">
      <dgm:prSet presAssocID="{43551CCA-C635-413E-B460-B35614E471EF}" presName="root" presStyleCnt="0">
        <dgm:presLayoutVars>
          <dgm:dir/>
          <dgm:resizeHandles val="exact"/>
        </dgm:presLayoutVars>
      </dgm:prSet>
      <dgm:spPr/>
    </dgm:pt>
    <dgm:pt modelId="{E472BC63-2EE3-443B-A10D-1DE4777AEA3C}" type="pres">
      <dgm:prSet presAssocID="{2D7E767E-DE17-454E-989E-F841D321F6D8}" presName="compNode" presStyleCnt="0"/>
      <dgm:spPr/>
    </dgm:pt>
    <dgm:pt modelId="{7ACFDD29-6B67-47C2-A994-900736C68EFD}" type="pres">
      <dgm:prSet presAssocID="{2D7E767E-DE17-454E-989E-F841D321F6D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47FEC80-208B-40D1-9EEB-874E74477E86}" type="pres">
      <dgm:prSet presAssocID="{2D7E767E-DE17-454E-989E-F841D321F6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EEEC6B7-B5ED-47BE-AEB8-B2EA58B4411B}" type="pres">
      <dgm:prSet presAssocID="{2D7E767E-DE17-454E-989E-F841D321F6D8}" presName="spaceRect" presStyleCnt="0"/>
      <dgm:spPr/>
    </dgm:pt>
    <dgm:pt modelId="{E6B21A30-7A6A-4A83-A8A0-A14408713142}" type="pres">
      <dgm:prSet presAssocID="{2D7E767E-DE17-454E-989E-F841D321F6D8}" presName="textRect" presStyleLbl="revTx" presStyleIdx="0" presStyleCnt="2">
        <dgm:presLayoutVars>
          <dgm:chMax val="1"/>
          <dgm:chPref val="1"/>
        </dgm:presLayoutVars>
      </dgm:prSet>
      <dgm:spPr/>
    </dgm:pt>
    <dgm:pt modelId="{D4182FF8-BC12-48F0-BBDB-81BDA3455658}" type="pres">
      <dgm:prSet presAssocID="{7C377472-5C11-4D9C-B57B-C722CC78CFA2}" presName="sibTrans" presStyleCnt="0"/>
      <dgm:spPr/>
    </dgm:pt>
    <dgm:pt modelId="{4C506382-3CDA-47B6-ACF2-30ABF142087B}" type="pres">
      <dgm:prSet presAssocID="{D3983348-ACDD-4283-A8F1-81F05A1F822F}" presName="compNode" presStyleCnt="0"/>
      <dgm:spPr/>
    </dgm:pt>
    <dgm:pt modelId="{B2DC68CB-8AF3-4FA6-9290-23BA72869BEB}" type="pres">
      <dgm:prSet presAssocID="{D3983348-ACDD-4283-A8F1-81F05A1F822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F4803E0-1F9E-4F99-AF7A-AE560C382CB3}" type="pres">
      <dgm:prSet presAssocID="{D3983348-ACDD-4283-A8F1-81F05A1F82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ED69084-DFBF-40B8-A3F1-DCD57E50967A}" type="pres">
      <dgm:prSet presAssocID="{D3983348-ACDD-4283-A8F1-81F05A1F822F}" presName="spaceRect" presStyleCnt="0"/>
      <dgm:spPr/>
    </dgm:pt>
    <dgm:pt modelId="{B24EBD08-CBB4-425D-A414-C160A91193AE}" type="pres">
      <dgm:prSet presAssocID="{D3983348-ACDD-4283-A8F1-81F05A1F82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DBC921-1A80-449A-9CA0-1B3839ABDD61}" type="presOf" srcId="{2D7E767E-DE17-454E-989E-F841D321F6D8}" destId="{E6B21A30-7A6A-4A83-A8A0-A14408713142}" srcOrd="0" destOrd="0" presId="urn:microsoft.com/office/officeart/2018/5/layout/IconLeafLabelList"/>
    <dgm:cxn modelId="{05EB4762-7756-484F-9DDA-74FCEFB38AB5}" srcId="{43551CCA-C635-413E-B460-B35614E471EF}" destId="{2D7E767E-DE17-454E-989E-F841D321F6D8}" srcOrd="0" destOrd="0" parTransId="{788B237D-D710-4BEA-A94D-E37E50C10EBA}" sibTransId="{7C377472-5C11-4D9C-B57B-C722CC78CFA2}"/>
    <dgm:cxn modelId="{AC8E5762-53D2-450B-B24B-48511E91588A}" srcId="{43551CCA-C635-413E-B460-B35614E471EF}" destId="{D3983348-ACDD-4283-A8F1-81F05A1F822F}" srcOrd="1" destOrd="0" parTransId="{87F57ACD-8D61-4851-A0A5-BF8C90D8DB92}" sibTransId="{5E108631-45FE-4B0A-860A-8C882F20008D}"/>
    <dgm:cxn modelId="{3D16E2BC-4F86-4421-898D-22EDC744C297}" type="presOf" srcId="{43551CCA-C635-413E-B460-B35614E471EF}" destId="{F5A4A258-5CA1-4DFA-A433-E22F754377B5}" srcOrd="0" destOrd="0" presId="urn:microsoft.com/office/officeart/2018/5/layout/IconLeafLabelList"/>
    <dgm:cxn modelId="{4DA5B1F0-4186-4E8A-A87C-0B986A53CACB}" type="presOf" srcId="{D3983348-ACDD-4283-A8F1-81F05A1F822F}" destId="{B24EBD08-CBB4-425D-A414-C160A91193AE}" srcOrd="0" destOrd="0" presId="urn:microsoft.com/office/officeart/2018/5/layout/IconLeafLabelList"/>
    <dgm:cxn modelId="{A140A7A6-5111-4217-97A9-748A14FB36D0}" type="presParOf" srcId="{F5A4A258-5CA1-4DFA-A433-E22F754377B5}" destId="{E472BC63-2EE3-443B-A10D-1DE4777AEA3C}" srcOrd="0" destOrd="0" presId="urn:microsoft.com/office/officeart/2018/5/layout/IconLeafLabelList"/>
    <dgm:cxn modelId="{CB5ED8DD-890B-47B0-B428-B8C8E8555E77}" type="presParOf" srcId="{E472BC63-2EE3-443B-A10D-1DE4777AEA3C}" destId="{7ACFDD29-6B67-47C2-A994-900736C68EFD}" srcOrd="0" destOrd="0" presId="urn:microsoft.com/office/officeart/2018/5/layout/IconLeafLabelList"/>
    <dgm:cxn modelId="{1793383B-22AB-46BE-BBE5-8E5697611168}" type="presParOf" srcId="{E472BC63-2EE3-443B-A10D-1DE4777AEA3C}" destId="{647FEC80-208B-40D1-9EEB-874E74477E86}" srcOrd="1" destOrd="0" presId="urn:microsoft.com/office/officeart/2018/5/layout/IconLeafLabelList"/>
    <dgm:cxn modelId="{B85108EB-6E43-4D4A-9A0F-AF9AE7308D4D}" type="presParOf" srcId="{E472BC63-2EE3-443B-A10D-1DE4777AEA3C}" destId="{CEEEC6B7-B5ED-47BE-AEB8-B2EA58B4411B}" srcOrd="2" destOrd="0" presId="urn:microsoft.com/office/officeart/2018/5/layout/IconLeafLabelList"/>
    <dgm:cxn modelId="{A579F5D4-7692-4C1E-8411-2ECA9D1AB666}" type="presParOf" srcId="{E472BC63-2EE3-443B-A10D-1DE4777AEA3C}" destId="{E6B21A30-7A6A-4A83-A8A0-A14408713142}" srcOrd="3" destOrd="0" presId="urn:microsoft.com/office/officeart/2018/5/layout/IconLeafLabelList"/>
    <dgm:cxn modelId="{61B966B0-749C-4218-B3CD-5D74D07B6538}" type="presParOf" srcId="{F5A4A258-5CA1-4DFA-A433-E22F754377B5}" destId="{D4182FF8-BC12-48F0-BBDB-81BDA3455658}" srcOrd="1" destOrd="0" presId="urn:microsoft.com/office/officeart/2018/5/layout/IconLeafLabelList"/>
    <dgm:cxn modelId="{4DD1FAA4-A189-44D9-9915-AC332494A655}" type="presParOf" srcId="{F5A4A258-5CA1-4DFA-A433-E22F754377B5}" destId="{4C506382-3CDA-47B6-ACF2-30ABF142087B}" srcOrd="2" destOrd="0" presId="urn:microsoft.com/office/officeart/2018/5/layout/IconLeafLabelList"/>
    <dgm:cxn modelId="{A5A5AD71-A433-4E18-ACA6-EBDACAAD8724}" type="presParOf" srcId="{4C506382-3CDA-47B6-ACF2-30ABF142087B}" destId="{B2DC68CB-8AF3-4FA6-9290-23BA72869BEB}" srcOrd="0" destOrd="0" presId="urn:microsoft.com/office/officeart/2018/5/layout/IconLeafLabelList"/>
    <dgm:cxn modelId="{9D07E29C-A82E-4D6F-B464-FC64A5C1ECA5}" type="presParOf" srcId="{4C506382-3CDA-47B6-ACF2-30ABF142087B}" destId="{8F4803E0-1F9E-4F99-AF7A-AE560C382CB3}" srcOrd="1" destOrd="0" presId="urn:microsoft.com/office/officeart/2018/5/layout/IconLeafLabelList"/>
    <dgm:cxn modelId="{16536723-4A36-42BD-A6D6-AE19E981071F}" type="presParOf" srcId="{4C506382-3CDA-47B6-ACF2-30ABF142087B}" destId="{EED69084-DFBF-40B8-A3F1-DCD57E50967A}" srcOrd="2" destOrd="0" presId="urn:microsoft.com/office/officeart/2018/5/layout/IconLeafLabelList"/>
    <dgm:cxn modelId="{DBAEDB6E-1FA7-4124-9AFA-B6BBAE644E07}" type="presParOf" srcId="{4C506382-3CDA-47B6-ACF2-30ABF142087B}" destId="{B24EBD08-CBB4-425D-A414-C160A91193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CDD54-A9E7-4FAC-A532-218E5F1B0F9F}">
      <dsp:nvSpPr>
        <dsp:cNvPr id="0" name=""/>
        <dsp:cNvSpPr/>
      </dsp:nvSpPr>
      <dsp:spPr>
        <a:xfrm>
          <a:off x="3080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86C25-B94A-4648-98FC-66BFD49C76B1}">
      <dsp:nvSpPr>
        <dsp:cNvPr id="0" name=""/>
        <dsp:cNvSpPr/>
      </dsp:nvSpPr>
      <dsp:spPr>
        <a:xfrm>
          <a:off x="247486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Introduction</a:t>
          </a:r>
          <a:endParaRPr lang="en-US" sz="1800" kern="1200"/>
        </a:p>
      </dsp:txBody>
      <dsp:txXfrm>
        <a:off x="288396" y="1637375"/>
        <a:ext cx="2117829" cy="1314957"/>
      </dsp:txXfrm>
    </dsp:sp>
    <dsp:sp modelId="{07485CFB-0D35-43B1-B099-83C3A433C885}">
      <dsp:nvSpPr>
        <dsp:cNvPr id="0" name=""/>
        <dsp:cNvSpPr/>
      </dsp:nvSpPr>
      <dsp:spPr>
        <a:xfrm>
          <a:off x="2691541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D55B5-8989-483D-817D-CA7BCEB55D8A}">
      <dsp:nvSpPr>
        <dsp:cNvPr id="0" name=""/>
        <dsp:cNvSpPr/>
      </dsp:nvSpPr>
      <dsp:spPr>
        <a:xfrm>
          <a:off x="2935947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Regression results</a:t>
          </a:r>
          <a:endParaRPr lang="en-US" sz="1800" kern="1200"/>
        </a:p>
      </dsp:txBody>
      <dsp:txXfrm>
        <a:off x="2976857" y="1637375"/>
        <a:ext cx="2117829" cy="1314957"/>
      </dsp:txXfrm>
    </dsp:sp>
    <dsp:sp modelId="{758AE137-EF15-4185-9E0A-0EA611875F55}">
      <dsp:nvSpPr>
        <dsp:cNvPr id="0" name=""/>
        <dsp:cNvSpPr/>
      </dsp:nvSpPr>
      <dsp:spPr>
        <a:xfrm>
          <a:off x="5380002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BC55A-7897-4A21-8EBC-D25036B1C4C7}">
      <dsp:nvSpPr>
        <dsp:cNvPr id="0" name=""/>
        <dsp:cNvSpPr/>
      </dsp:nvSpPr>
      <dsp:spPr>
        <a:xfrm>
          <a:off x="5624408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Recommendations</a:t>
          </a:r>
          <a:endParaRPr lang="en-US" sz="1800" kern="1200"/>
        </a:p>
      </dsp:txBody>
      <dsp:txXfrm>
        <a:off x="5665318" y="1637375"/>
        <a:ext cx="2117829" cy="1314957"/>
      </dsp:txXfrm>
    </dsp:sp>
    <dsp:sp modelId="{8D72D052-1B4A-4A32-A1A5-CD50C215E0BD}">
      <dsp:nvSpPr>
        <dsp:cNvPr id="0" name=""/>
        <dsp:cNvSpPr/>
      </dsp:nvSpPr>
      <dsp:spPr>
        <a:xfrm>
          <a:off x="8068463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53DB2-250D-4736-A14F-BFFBF8C7DF19}">
      <dsp:nvSpPr>
        <dsp:cNvPr id="0" name=""/>
        <dsp:cNvSpPr/>
      </dsp:nvSpPr>
      <dsp:spPr>
        <a:xfrm>
          <a:off x="8312869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Conclusion</a:t>
          </a:r>
          <a:endParaRPr lang="en-US" sz="1800" kern="1200"/>
        </a:p>
      </dsp:txBody>
      <dsp:txXfrm>
        <a:off x="8353779" y="1637375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A3A7C-4DE2-4094-B638-B8AFE8AD42F5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E3250-6E62-4EFE-B5CC-1069C26CEB91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6E271-752C-4A72-972D-4F13615347B6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should</a:t>
          </a:r>
          <a:r>
            <a:rPr lang="fr-FR" sz="1800" kern="1200" dirty="0"/>
            <a:t> </a:t>
          </a:r>
          <a:r>
            <a:rPr lang="fr-FR" sz="1800" kern="1200" dirty="0" err="1"/>
            <a:t>cut</a:t>
          </a:r>
          <a:r>
            <a:rPr lang="fr-FR" sz="1800" kern="1200" dirty="0"/>
            <a:t> the </a:t>
          </a:r>
          <a:r>
            <a:rPr lang="fr-FR" sz="1800" b="0" i="0" kern="1200" dirty="0" err="1"/>
            <a:t>Newspaper</a:t>
          </a:r>
          <a:r>
            <a:rPr lang="fr-FR" sz="1800" b="0" i="0" kern="1200" dirty="0"/>
            <a:t> Ad Budget </a:t>
          </a:r>
          <a:r>
            <a:rPr lang="fr-FR" sz="1800" b="0" i="0" kern="1200" dirty="0" err="1"/>
            <a:t>since</a:t>
          </a:r>
          <a:r>
            <a:rPr lang="fr-FR" sz="1800" b="0" i="0" kern="1200" dirty="0"/>
            <a:t> </a:t>
          </a:r>
          <a:r>
            <a:rPr lang="fr-FR" sz="1800" b="0" i="0" kern="1200" dirty="0" err="1"/>
            <a:t>any</a:t>
          </a:r>
          <a:r>
            <a:rPr lang="fr-FR" sz="1800" b="0" i="0" kern="1200" dirty="0"/>
            <a:t> dollars put or </a:t>
          </a:r>
          <a:r>
            <a:rPr lang="fr-FR" sz="1800" b="0" i="0" kern="1200" dirty="0" err="1"/>
            <a:t>invested</a:t>
          </a:r>
          <a:r>
            <a:rPr lang="fr-FR" sz="1800" b="0" i="0" kern="1200" dirty="0"/>
            <a:t> </a:t>
          </a:r>
          <a:r>
            <a:rPr lang="fr-FR" sz="1800" b="0" i="0" kern="1200" dirty="0" err="1"/>
            <a:t>into</a:t>
          </a:r>
          <a:r>
            <a:rPr lang="fr-FR" sz="1800" b="0" i="0" kern="1200" dirty="0"/>
            <a:t> </a:t>
          </a:r>
          <a:r>
            <a:rPr lang="fr-FR" sz="1800" b="0" i="0" kern="1200" dirty="0" err="1"/>
            <a:t>it</a:t>
          </a:r>
          <a:r>
            <a:rPr lang="fr-FR" sz="1800" b="0" i="0" kern="1200" dirty="0"/>
            <a:t> leads to a </a:t>
          </a:r>
          <a:r>
            <a:rPr lang="fr-FR" sz="1800" b="0" i="0" kern="1200" dirty="0" err="1"/>
            <a:t>decrease</a:t>
          </a:r>
          <a:r>
            <a:rPr lang="fr-FR" sz="1800" b="0" i="0" kern="1200" dirty="0"/>
            <a:t> in Sales ($)</a:t>
          </a:r>
          <a:endParaRPr lang="en-US" sz="1800" kern="1200" dirty="0"/>
        </a:p>
      </dsp:txBody>
      <dsp:txXfrm>
        <a:off x="1218780" y="450"/>
        <a:ext cx="8949347" cy="1055221"/>
      </dsp:txXfrm>
    </dsp:sp>
    <dsp:sp modelId="{EAA79984-1AE4-470B-BB0E-63FD973D117C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D7217-0051-42F8-A3DF-27233EA661B2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41B23-7D3C-468E-99C5-9930D44AF94A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Even </a:t>
          </a:r>
          <a:r>
            <a:rPr lang="fr-FR" sz="1800" kern="1200" dirty="0" err="1"/>
            <a:t>though</a:t>
          </a:r>
          <a:r>
            <a:rPr lang="fr-FR" sz="1800" kern="1200" dirty="0"/>
            <a:t>, TV Ad Budget has a </a:t>
          </a:r>
          <a:r>
            <a:rPr lang="fr-FR" sz="1800" kern="1200" dirty="0" err="1"/>
            <a:t>significant</a:t>
          </a:r>
          <a:r>
            <a:rPr lang="fr-FR" sz="1800" kern="1200" dirty="0"/>
            <a:t> impact on Sales ($), </a:t>
          </a:r>
          <a:r>
            <a:rPr lang="fr-FR" sz="1800" kern="1200" dirty="0" err="1"/>
            <a:t>this</a:t>
          </a:r>
          <a:r>
            <a:rPr lang="fr-FR" sz="1800" kern="1200" dirty="0"/>
            <a:t> influence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very</a:t>
          </a:r>
          <a:r>
            <a:rPr lang="fr-FR" sz="1800" kern="1200" dirty="0"/>
            <a:t> </a:t>
          </a:r>
          <a:r>
            <a:rPr lang="fr-FR" sz="1800" kern="1200" dirty="0" err="1"/>
            <a:t>low</a:t>
          </a:r>
          <a:r>
            <a:rPr lang="fr-FR" sz="1800" kern="1200" dirty="0"/>
            <a:t> </a:t>
          </a:r>
          <a:r>
            <a:rPr lang="fr-FR" sz="1800" kern="1200" dirty="0" err="1"/>
            <a:t>which</a:t>
          </a:r>
          <a:r>
            <a:rPr lang="fr-FR" sz="1800" kern="1200" dirty="0"/>
            <a:t> </a:t>
          </a:r>
          <a:r>
            <a:rPr lang="fr-FR" sz="1800" kern="1200" dirty="0" err="1"/>
            <a:t>means</a:t>
          </a:r>
          <a:r>
            <a:rPr lang="fr-FR" sz="1800" kern="1200" dirty="0"/>
            <a:t> </a:t>
          </a: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should</a:t>
          </a:r>
          <a:r>
            <a:rPr lang="fr-FR" sz="1800" kern="1200" dirty="0"/>
            <a:t> </a:t>
          </a:r>
          <a:r>
            <a:rPr lang="fr-FR" sz="1800" kern="1200" dirty="0" err="1"/>
            <a:t>lower</a:t>
          </a:r>
          <a:r>
            <a:rPr lang="fr-FR" sz="1800" kern="1200" dirty="0"/>
            <a:t> </a:t>
          </a:r>
          <a:r>
            <a:rPr lang="fr-FR" sz="1800" kern="1200" dirty="0" err="1"/>
            <a:t>our</a:t>
          </a:r>
          <a:r>
            <a:rPr lang="fr-FR" sz="1800" kern="1200" dirty="0"/>
            <a:t> budget </a:t>
          </a:r>
          <a:r>
            <a:rPr lang="fr-FR" sz="1800" kern="1200" dirty="0" err="1"/>
            <a:t>invested</a:t>
          </a:r>
          <a:r>
            <a:rPr lang="fr-FR" sz="1800" kern="1200" dirty="0"/>
            <a:t> in TV Ad and </a:t>
          </a:r>
          <a:r>
            <a:rPr lang="fr-FR" sz="1800" kern="1200" dirty="0" err="1"/>
            <a:t>allocate</a:t>
          </a:r>
          <a:r>
            <a:rPr lang="fr-FR" sz="1800" kern="1200" dirty="0"/>
            <a:t> </a:t>
          </a:r>
          <a:r>
            <a:rPr lang="fr-FR" sz="1800" kern="1200" dirty="0" err="1"/>
            <a:t>that</a:t>
          </a:r>
          <a:r>
            <a:rPr lang="fr-FR" sz="1800" kern="1200" dirty="0"/>
            <a:t> money to a </a:t>
          </a:r>
          <a:r>
            <a:rPr lang="fr-FR" sz="1800" kern="1200" dirty="0" err="1"/>
            <a:t>channle</a:t>
          </a:r>
          <a:r>
            <a:rPr lang="fr-FR" sz="1800" kern="1200" dirty="0"/>
            <a:t> </a:t>
          </a:r>
          <a:r>
            <a:rPr lang="fr-FR" sz="1800" kern="1200" dirty="0" err="1"/>
            <a:t>with</a:t>
          </a:r>
          <a:r>
            <a:rPr lang="fr-FR" sz="1800" kern="1200" dirty="0"/>
            <a:t> </a:t>
          </a:r>
          <a:r>
            <a:rPr lang="fr-FR" sz="1800" kern="1200" dirty="0" err="1"/>
            <a:t>better</a:t>
          </a:r>
          <a:r>
            <a:rPr lang="fr-FR" sz="1800" kern="1200" dirty="0"/>
            <a:t> ROI contribution to Sales</a:t>
          </a:r>
          <a:endParaRPr lang="en-US" sz="1800" kern="1200" dirty="0"/>
        </a:p>
      </dsp:txBody>
      <dsp:txXfrm>
        <a:off x="1218780" y="1319477"/>
        <a:ext cx="8949347" cy="1055221"/>
      </dsp:txXfrm>
    </dsp:sp>
    <dsp:sp modelId="{5A7298F3-D371-4658-BF5E-F3A5A6D75544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B5006-24C8-4BC8-9E52-39734FFD7FF3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D2E89-2DE1-45F6-B57C-DA46BC95B1F0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Itt’s</a:t>
          </a:r>
          <a:r>
            <a:rPr lang="fr-FR" sz="1800" kern="1200" dirty="0"/>
            <a:t> </a:t>
          </a:r>
          <a:r>
            <a:rPr lang="fr-FR" sz="1800" kern="1200" dirty="0" err="1"/>
            <a:t>advisable</a:t>
          </a:r>
          <a:r>
            <a:rPr lang="fr-FR" sz="1800" kern="1200" dirty="0"/>
            <a:t> to </a:t>
          </a:r>
          <a:r>
            <a:rPr lang="fr-FR" sz="1800" kern="1200" dirty="0" err="1"/>
            <a:t>invest</a:t>
          </a:r>
          <a:r>
            <a:rPr lang="fr-FR" sz="1800" kern="1200" dirty="0"/>
            <a:t> </a:t>
          </a:r>
          <a:r>
            <a:rPr lang="fr-FR" sz="1800" kern="1200" dirty="0" err="1"/>
            <a:t>most</a:t>
          </a:r>
          <a:r>
            <a:rPr lang="fr-FR" sz="1800" kern="1200" dirty="0"/>
            <a:t> of the budget in </a:t>
          </a:r>
          <a:r>
            <a:rPr lang="fr-FR" sz="1800" b="0" i="0" kern="1200" dirty="0"/>
            <a:t>Radio Ad. It </a:t>
          </a:r>
          <a:r>
            <a:rPr lang="fr-FR" sz="1800" b="0" i="0" kern="1200" dirty="0" err="1"/>
            <a:t>seems</a:t>
          </a:r>
          <a:r>
            <a:rPr lang="fr-FR" sz="1800" b="0" i="0" kern="1200" dirty="0"/>
            <a:t> </a:t>
          </a:r>
          <a:r>
            <a:rPr lang="fr-FR" sz="1800" b="0" i="0" kern="1200" dirty="0" err="1"/>
            <a:t>that</a:t>
          </a:r>
          <a:r>
            <a:rPr lang="fr-FR" sz="1800" b="0" i="0" kern="1200" dirty="0"/>
            <a:t> the </a:t>
          </a:r>
          <a:r>
            <a:rPr lang="fr-FR" sz="1800" b="0" i="0" kern="1200" dirty="0" err="1"/>
            <a:t>company’s</a:t>
          </a:r>
          <a:r>
            <a:rPr lang="fr-FR" sz="1800" b="0" i="0" kern="1200" dirty="0"/>
            <a:t> </a:t>
          </a:r>
          <a:r>
            <a:rPr lang="fr-FR" sz="1800" b="0" i="0" kern="1200" dirty="0" err="1"/>
            <a:t>target</a:t>
          </a:r>
          <a:r>
            <a:rPr lang="fr-FR" sz="1800" b="0" i="0" kern="1200" dirty="0"/>
            <a:t> audience </a:t>
          </a:r>
          <a:r>
            <a:rPr lang="fr-FR" sz="1800" b="0" i="0" kern="1200" dirty="0" err="1"/>
            <a:t>is</a:t>
          </a:r>
          <a:r>
            <a:rPr lang="fr-FR" sz="1800" b="0" i="0" kern="1200" dirty="0"/>
            <a:t> more </a:t>
          </a:r>
          <a:r>
            <a:rPr lang="fr-FR" sz="1800" b="0" i="0" kern="1200" dirty="0" err="1"/>
            <a:t>motivated</a:t>
          </a:r>
          <a:r>
            <a:rPr lang="fr-FR" sz="1800" b="0" i="0" kern="1200" dirty="0"/>
            <a:t> to </a:t>
          </a:r>
          <a:r>
            <a:rPr lang="fr-FR" sz="1800" b="0" i="0" kern="1200" dirty="0" err="1"/>
            <a:t>spend</a:t>
          </a:r>
          <a:r>
            <a:rPr lang="fr-FR" sz="1800" b="0" i="0" kern="1200" dirty="0"/>
            <a:t> and </a:t>
          </a:r>
          <a:r>
            <a:rPr lang="fr-FR" sz="1800" b="0" i="0" kern="1200" dirty="0" err="1"/>
            <a:t>buy</a:t>
          </a:r>
          <a:r>
            <a:rPr lang="fr-FR" sz="1800" b="0" i="0" kern="1200" dirty="0"/>
            <a:t> </a:t>
          </a:r>
          <a:r>
            <a:rPr lang="fr-FR" sz="1800" b="0" i="0" kern="1200" dirty="0" err="1"/>
            <a:t>from</a:t>
          </a:r>
          <a:r>
            <a:rPr lang="fr-FR" sz="1800" b="0" i="0" kern="1200" dirty="0"/>
            <a:t> the </a:t>
          </a:r>
          <a:r>
            <a:rPr lang="fr-FR" sz="1800" b="0" i="0" kern="1200" dirty="0" err="1"/>
            <a:t>company</a:t>
          </a:r>
          <a:r>
            <a:rPr lang="fr-FR" sz="1800" b="0" i="0" kern="1200" dirty="0"/>
            <a:t> if </a:t>
          </a:r>
          <a:r>
            <a:rPr lang="fr-FR" sz="1800" b="0" i="0" kern="1200" dirty="0" err="1"/>
            <a:t>they</a:t>
          </a:r>
          <a:r>
            <a:rPr lang="fr-FR" sz="1800" b="0" i="0" kern="1200" dirty="0"/>
            <a:t> </a:t>
          </a:r>
          <a:r>
            <a:rPr lang="fr-FR" sz="1800" b="0" i="0" kern="1200" dirty="0" err="1"/>
            <a:t>listen</a:t>
          </a:r>
          <a:r>
            <a:rPr lang="fr-FR" sz="1800" b="0" i="0" kern="1200" dirty="0"/>
            <a:t> to </a:t>
          </a:r>
          <a:r>
            <a:rPr lang="fr-FR" sz="1800" b="0" i="0" kern="1200" dirty="0" err="1"/>
            <a:t>its</a:t>
          </a:r>
          <a:r>
            <a:rPr lang="fr-FR" sz="1800" b="0" i="0" kern="1200" dirty="0"/>
            <a:t> Radio Ad </a:t>
          </a:r>
          <a:r>
            <a:rPr lang="fr-FR" sz="1800" b="0" i="0" kern="1200" dirty="0" err="1"/>
            <a:t>campaign</a:t>
          </a:r>
          <a:endParaRPr lang="en-US" sz="1800" kern="1200" dirty="0"/>
        </a:p>
      </dsp:txBody>
      <dsp:txXfrm>
        <a:off x="1218780" y="2638503"/>
        <a:ext cx="8949347" cy="1055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FDD29-6B67-47C2-A994-900736C68EFD}">
      <dsp:nvSpPr>
        <dsp:cNvPr id="0" name=""/>
        <dsp:cNvSpPr/>
      </dsp:nvSpPr>
      <dsp:spPr>
        <a:xfrm>
          <a:off x="2040228" y="49247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FEC80-208B-40D1-9EEB-874E74477E86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21A30-7A6A-4A83-A8A0-A14408713142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Thank you for your attention</a:t>
          </a:r>
          <a:endParaRPr lang="en-US" sz="1900" kern="1200"/>
        </a:p>
      </dsp:txBody>
      <dsp:txXfrm>
        <a:off x="1338228" y="3372473"/>
        <a:ext cx="3600000" cy="720000"/>
      </dsp:txXfrm>
    </dsp:sp>
    <dsp:sp modelId="{B2DC68CB-8AF3-4FA6-9290-23BA72869BEB}">
      <dsp:nvSpPr>
        <dsp:cNvPr id="0" name=""/>
        <dsp:cNvSpPr/>
      </dsp:nvSpPr>
      <dsp:spPr>
        <a:xfrm>
          <a:off x="6270228" y="49247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803E0-1F9E-4F99-AF7A-AE560C382CB3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BD08-CBB4-425D-A414-C160A91193AE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Feel free to give feedback and ask questions</a:t>
          </a:r>
          <a:endParaRPr lang="en-US" sz="1900" kern="1200"/>
        </a:p>
      </dsp:txBody>
      <dsp:txXfrm>
        <a:off x="5568228" y="337247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92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7512357-BB0F-F1CB-97CF-54892700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8FD7C-F174-E0A8-3744-CE1E17A2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Impact of Media channels on Sales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A6233-022F-8F44-7560-4BA8859F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Created by Mohamed Majd Ayadi</a:t>
            </a:r>
          </a:p>
        </p:txBody>
      </p:sp>
    </p:spTree>
    <p:extLst>
      <p:ext uri="{BB962C8B-B14F-4D97-AF65-F5344CB8AC3E}">
        <p14:creationId xmlns:p14="http://schemas.microsoft.com/office/powerpoint/2010/main" val="91554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74C0B-D066-3527-D677-56C69AC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600" dirty="0" err="1"/>
              <a:t>Significance</a:t>
            </a:r>
            <a:r>
              <a:rPr lang="fr-FR" sz="2600" dirty="0"/>
              <a:t> </a:t>
            </a:r>
            <a:r>
              <a:rPr lang="fr-FR" sz="2600" dirty="0" err="1"/>
              <a:t>study</a:t>
            </a:r>
            <a:r>
              <a:rPr lang="fr-FR" sz="2600" dirty="0"/>
              <a:t> of </a:t>
            </a:r>
            <a:r>
              <a:rPr lang="fr-FR" sz="2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Radio Ad Budget ($)</a:t>
            </a:r>
            <a:br>
              <a:rPr lang="fr-FR" sz="2600" b="0" i="0" u="none" strike="noStrike" dirty="0">
                <a:effectLst/>
                <a:latin typeface="Arial" panose="020B0604020202020204" pitchFamily="34" charset="0"/>
              </a:rPr>
            </a:br>
            <a:endParaRPr lang="fr-FR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3B70-C594-BBDE-F8D4-56A18E44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H0 :  a</a:t>
            </a:r>
            <a:r>
              <a:rPr lang="fr-FR" sz="1800" b="0" i="0" u="none" strike="noStrike" baseline="-250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= 0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      H1 : a</a:t>
            </a:r>
            <a:r>
              <a:rPr lang="fr-FR" sz="1800" baseline="-25000" dirty="0">
                <a:solidFill>
                  <a:srgbClr val="000000"/>
                </a:solidFill>
                <a:latin typeface="Aptos Narrow" panose="020B0004020202020204" pitchFamily="34" charset="0"/>
              </a:rPr>
              <a:t>2</a:t>
            </a:r>
            <a:r>
              <a:rPr lang="fr-FR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 != 0 </a:t>
            </a:r>
          </a:p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1,50534E-54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&lt;&lt; 5%</a:t>
            </a:r>
          </a:p>
          <a:p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We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reject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H0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Radio Ad Budget ($) has a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significant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impact on Sales ($)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If Radio Ad Budget ($)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increases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1 $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than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Sales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raises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0,188530017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$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with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other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variables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being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held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constant</a:t>
            </a:r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>
              <a:latin typeface="Aptos Narrow" panose="020B0004020202020204" pitchFamily="34" charset="0"/>
              <a:sym typeface="Wingdings" panose="05000000000000000000" pitchFamily="2" charset="2"/>
            </a:endParaRPr>
          </a:p>
          <a:p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269C20-0EA8-4B00-6AFF-87B9E3C595DC}"/>
              </a:ext>
            </a:extLst>
          </p:cNvPr>
          <p:cNvGraphicFramePr>
            <a:graphicFrameLocks/>
          </p:cNvGraphicFramePr>
          <p:nvPr/>
        </p:nvGraphicFramePr>
        <p:xfrm>
          <a:off x="4901184" y="841248"/>
          <a:ext cx="6922008" cy="527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7476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74C0B-D066-3527-D677-56C69AC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400" dirty="0" err="1"/>
              <a:t>Significance</a:t>
            </a:r>
            <a:r>
              <a:rPr lang="fr-FR" sz="2400" dirty="0"/>
              <a:t> </a:t>
            </a:r>
            <a:r>
              <a:rPr lang="fr-FR" sz="2400" dirty="0" err="1"/>
              <a:t>study</a:t>
            </a:r>
            <a:r>
              <a:rPr lang="fr-FR" sz="2400" dirty="0"/>
              <a:t> of </a:t>
            </a:r>
            <a:r>
              <a:rPr lang="fr-FR" sz="2400" b="0" i="0" u="none" strike="noStrike" dirty="0" err="1">
                <a:effectLst/>
                <a:latin typeface="Aptos Narrow" panose="020B0004020202020204" pitchFamily="34" charset="0"/>
              </a:rPr>
              <a:t>Newspaper</a:t>
            </a:r>
            <a:r>
              <a:rPr lang="fr-FR" sz="2400" b="0" i="0" u="none" strike="noStrike" dirty="0">
                <a:effectLst/>
                <a:latin typeface="Aptos Narrow" panose="020B0004020202020204" pitchFamily="34" charset="0"/>
              </a:rPr>
              <a:t> Ad Budget ($)</a:t>
            </a:r>
            <a:br>
              <a:rPr lang="fr-FR" sz="2400" b="0" i="0" u="none" strike="noStrike" dirty="0">
                <a:effectLst/>
                <a:latin typeface="Arial" panose="020B0604020202020204" pitchFamily="34" charset="0"/>
              </a:rPr>
            </a:br>
            <a:endParaRPr lang="fr-FR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3B70-C594-BBDE-F8D4-56A18E44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/>
          </a:bodyPr>
          <a:lstStyle/>
          <a:p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H0 : a</a:t>
            </a:r>
            <a:r>
              <a:rPr lang="fr-FR" sz="1700" b="0" i="0" u="none" strike="noStrike" baseline="-25000" dirty="0">
                <a:effectLst/>
                <a:latin typeface="Aptos Narrow" panose="020B0004020202020204" pitchFamily="34" charset="0"/>
              </a:rPr>
              <a:t>3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= 0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</a:rPr>
              <a:t>      H1 : a</a:t>
            </a:r>
            <a:r>
              <a:rPr lang="fr-FR" sz="1700" baseline="-25000" dirty="0">
                <a:latin typeface="Aptos Narrow" panose="020B0004020202020204" pitchFamily="34" charset="0"/>
              </a:rPr>
              <a:t>3</a:t>
            </a:r>
            <a:r>
              <a:rPr lang="fr-FR" sz="1700" dirty="0">
                <a:latin typeface="Aptos Narrow" panose="020B0004020202020204" pitchFamily="34" charset="0"/>
              </a:rPr>
              <a:t> != 0</a:t>
            </a:r>
            <a:endParaRPr lang="fr-FR" sz="1700" b="0" i="0" u="none" strike="noStrike" dirty="0">
              <a:effectLst/>
              <a:latin typeface="Aptos Narrow" panose="020B0004020202020204" pitchFamily="34" charset="0"/>
            </a:endParaRPr>
          </a:p>
          <a:p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0,85991505 </a:t>
            </a:r>
            <a:r>
              <a:rPr lang="fr-FR" sz="1700" dirty="0">
                <a:latin typeface="Aptos Narrow" panose="020B0004020202020204" pitchFamily="34" charset="0"/>
              </a:rPr>
              <a:t>&gt;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5%</a:t>
            </a:r>
          </a:p>
          <a:p>
            <a:r>
              <a:rPr lang="fr-FR" sz="1700" dirty="0" err="1">
                <a:latin typeface="Aptos Narrow" panose="020B0004020202020204" pitchFamily="34" charset="0"/>
              </a:rPr>
              <a:t>We</a:t>
            </a:r>
            <a:r>
              <a:rPr lang="fr-FR" sz="1700" dirty="0">
                <a:latin typeface="Aptos Narrow" panose="020B0004020202020204" pitchFamily="34" charset="0"/>
              </a:rPr>
              <a:t> fail to </a:t>
            </a:r>
            <a:r>
              <a:rPr lang="fr-FR" sz="1700" dirty="0" err="1">
                <a:latin typeface="Aptos Narrow" panose="020B0004020202020204" pitchFamily="34" charset="0"/>
              </a:rPr>
              <a:t>reject</a:t>
            </a:r>
            <a:r>
              <a:rPr lang="fr-FR" sz="1700" dirty="0">
                <a:latin typeface="Aptos Narrow" panose="020B0004020202020204" pitchFamily="34" charset="0"/>
              </a:rPr>
              <a:t> </a:t>
            </a:r>
            <a:endParaRPr lang="fr-FR" sz="1700" b="0" i="0" u="none" strike="noStrike" dirty="0">
              <a:effectLst/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Newspaper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Ad Budget ($)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doesn’t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have a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significant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impact on Sales ($)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If TV Ad Budget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increases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1 $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than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Sales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decreases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0,001037493 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$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with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other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variables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being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held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constant</a:t>
            </a:r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>
              <a:latin typeface="Aptos Narrow" panose="020B0004020202020204" pitchFamily="34" charset="0"/>
              <a:sym typeface="Wingdings" panose="05000000000000000000" pitchFamily="2" charset="2"/>
            </a:endParaRPr>
          </a:p>
          <a:p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65B66B-6403-C2C9-9715-F5B633861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966433"/>
              </p:ext>
            </p:extLst>
          </p:nvPr>
        </p:nvGraphicFramePr>
        <p:xfrm>
          <a:off x="4901184" y="841248"/>
          <a:ext cx="6922008" cy="527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07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92C4-6485-E41C-A824-F592724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Rcommendations</a:t>
            </a:r>
            <a:endParaRPr lang="fr-FR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42CD20-E050-41E4-4D61-9C9BFC862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181551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36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E4E24-3D61-6471-57E4-3FA728DA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46295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Conclusion</a:t>
            </a:r>
          </a:p>
        </p:txBody>
      </p:sp>
      <p:pic>
        <p:nvPicPr>
          <p:cNvPr id="5" name="Picture 4" descr="Colourful charts and graphs">
            <a:extLst>
              <a:ext uri="{FF2B5EF4-FFF2-40B4-BE49-F238E27FC236}">
                <a16:creationId xmlns:a16="http://schemas.microsoft.com/office/drawing/2014/main" id="{6A33FEA9-994B-28B5-49ED-D184E8A8F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1" r="15398" b="-2"/>
          <a:stretch/>
        </p:blipFill>
        <p:spPr>
          <a:xfrm>
            <a:off x="20" y="-1"/>
            <a:ext cx="668843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0922-9B20-2D45-E3CA-8CB895AC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46295" cy="3492868"/>
          </a:xfrm>
        </p:spPr>
        <p:txBody>
          <a:bodyPr>
            <a:normAutofit/>
          </a:bodyPr>
          <a:lstStyle/>
          <a:p>
            <a:r>
              <a:rPr lang="fr-FR" sz="1700" dirty="0"/>
              <a:t>The multiple </a:t>
            </a:r>
            <a:r>
              <a:rPr lang="fr-FR" sz="1700" dirty="0" err="1"/>
              <a:t>linear</a:t>
            </a:r>
            <a:r>
              <a:rPr lang="fr-FR" sz="1700" dirty="0"/>
              <a:t> </a:t>
            </a:r>
            <a:r>
              <a:rPr lang="fr-FR" sz="1700" dirty="0" err="1"/>
              <a:t>regression</a:t>
            </a:r>
            <a:r>
              <a:rPr lang="fr-FR" sz="1700" dirty="0"/>
              <a:t> model </a:t>
            </a:r>
            <a:r>
              <a:rPr lang="fr-FR" sz="1700" dirty="0" err="1"/>
              <a:t>allows</a:t>
            </a:r>
            <a:r>
              <a:rPr lang="fr-FR" sz="1700" dirty="0"/>
              <a:t> us to </a:t>
            </a:r>
            <a:r>
              <a:rPr lang="fr-FR" sz="1700" dirty="0" err="1"/>
              <a:t>study</a:t>
            </a:r>
            <a:r>
              <a:rPr lang="fr-FR" sz="1700" dirty="0"/>
              <a:t> the impact of 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TV Ad Budget ($), Radio Ad Budget ($) and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Newspaper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Ad Budget ($) on Sales ($)</a:t>
            </a:r>
          </a:p>
          <a:p>
            <a:r>
              <a:rPr lang="fr-FR" sz="1700" dirty="0">
                <a:latin typeface="Aptos Narrow" panose="020B0004020202020204" pitchFamily="34" charset="0"/>
              </a:rPr>
              <a:t>This model </a:t>
            </a:r>
            <a:r>
              <a:rPr lang="fr-FR" sz="1700" dirty="0" err="1">
                <a:latin typeface="Aptos Narrow" panose="020B0004020202020204" pitchFamily="34" charset="0"/>
              </a:rPr>
              <a:t>enabled</a:t>
            </a:r>
            <a:r>
              <a:rPr lang="fr-FR" sz="1700" dirty="0">
                <a:latin typeface="Aptos Narrow" panose="020B0004020202020204" pitchFamily="34" charset="0"/>
              </a:rPr>
              <a:t> us to </a:t>
            </a:r>
            <a:r>
              <a:rPr lang="fr-FR" sz="1700" dirty="0" err="1">
                <a:latin typeface="Aptos Narrow" panose="020B0004020202020204" pitchFamily="34" charset="0"/>
              </a:rPr>
              <a:t>evaluate</a:t>
            </a:r>
            <a:r>
              <a:rPr lang="fr-FR" sz="1700" dirty="0">
                <a:latin typeface="Aptos Narrow" panose="020B0004020202020204" pitchFamily="34" charset="0"/>
              </a:rPr>
              <a:t> the impact of </a:t>
            </a:r>
            <a:r>
              <a:rPr lang="fr-FR" sz="1700" dirty="0" err="1">
                <a:latin typeface="Aptos Narrow" panose="020B0004020202020204" pitchFamily="34" charset="0"/>
              </a:rPr>
              <a:t>these</a:t>
            </a:r>
            <a:r>
              <a:rPr lang="fr-FR" sz="1700" dirty="0">
                <a:latin typeface="Aptos Narrow" panose="020B0004020202020204" pitchFamily="34" charset="0"/>
              </a:rPr>
              <a:t> 3 media/marketing channels on Sales performance</a:t>
            </a:r>
          </a:p>
          <a:p>
            <a:r>
              <a:rPr lang="fr-FR" sz="1700" dirty="0">
                <a:latin typeface="Aptos Narrow" panose="020B0004020202020204" pitchFamily="34" charset="0"/>
              </a:rPr>
              <a:t>The </a:t>
            </a:r>
            <a:r>
              <a:rPr lang="fr-FR" sz="1700" dirty="0" err="1">
                <a:latin typeface="Aptos Narrow" panose="020B0004020202020204" pitchFamily="34" charset="0"/>
              </a:rPr>
              <a:t>Results</a:t>
            </a:r>
            <a:r>
              <a:rPr lang="fr-FR" sz="1700" dirty="0">
                <a:latin typeface="Aptos Narrow" panose="020B0004020202020204" pitchFamily="34" charset="0"/>
              </a:rPr>
              <a:t> help us </a:t>
            </a:r>
            <a:r>
              <a:rPr lang="fr-FR" sz="1700" dirty="0" err="1">
                <a:latin typeface="Aptos Narrow" panose="020B0004020202020204" pitchFamily="34" charset="0"/>
              </a:rPr>
              <a:t>identify</a:t>
            </a:r>
            <a:r>
              <a:rPr lang="fr-FR" sz="1700" dirty="0">
                <a:latin typeface="Aptos Narrow" panose="020B0004020202020204" pitchFamily="34" charset="0"/>
              </a:rPr>
              <a:t> </a:t>
            </a:r>
            <a:r>
              <a:rPr lang="fr-FR" sz="1700" dirty="0" err="1">
                <a:latin typeface="Aptos Narrow" panose="020B0004020202020204" pitchFamily="34" charset="0"/>
              </a:rPr>
              <a:t>which</a:t>
            </a:r>
            <a:r>
              <a:rPr lang="fr-FR" sz="1700" dirty="0">
                <a:latin typeface="Aptos Narrow" panose="020B0004020202020204" pitchFamily="34" charset="0"/>
              </a:rPr>
              <a:t> channels to </a:t>
            </a:r>
            <a:r>
              <a:rPr lang="fr-FR" sz="1700" dirty="0" err="1">
                <a:latin typeface="Aptos Narrow" panose="020B0004020202020204" pitchFamily="34" charset="0"/>
              </a:rPr>
              <a:t>cut</a:t>
            </a:r>
            <a:r>
              <a:rPr lang="fr-FR" sz="1700" dirty="0">
                <a:latin typeface="Aptos Narrow" panose="020B0004020202020204" pitchFamily="34" charset="0"/>
              </a:rPr>
              <a:t>, </a:t>
            </a:r>
            <a:r>
              <a:rPr lang="fr-FR" sz="1700" dirty="0" err="1">
                <a:latin typeface="Aptos Narrow" panose="020B0004020202020204" pitchFamily="34" charset="0"/>
              </a:rPr>
              <a:t>reduce</a:t>
            </a:r>
            <a:r>
              <a:rPr lang="fr-FR" sz="1700" dirty="0">
                <a:latin typeface="Aptos Narrow" panose="020B0004020202020204" pitchFamily="34" charset="0"/>
              </a:rPr>
              <a:t> budget </a:t>
            </a:r>
            <a:r>
              <a:rPr lang="fr-FR" sz="1700" dirty="0" err="1">
                <a:latin typeface="Aptos Narrow" panose="020B0004020202020204" pitchFamily="34" charset="0"/>
              </a:rPr>
              <a:t>from</a:t>
            </a:r>
            <a:r>
              <a:rPr lang="fr-FR" sz="1700" dirty="0">
                <a:latin typeface="Aptos Narrow" panose="020B0004020202020204" pitchFamily="34" charset="0"/>
              </a:rPr>
              <a:t> and </a:t>
            </a:r>
            <a:r>
              <a:rPr lang="fr-FR" sz="1700" dirty="0" err="1">
                <a:latin typeface="Aptos Narrow" panose="020B0004020202020204" pitchFamily="34" charset="0"/>
              </a:rPr>
              <a:t>allocate</a:t>
            </a:r>
            <a:r>
              <a:rPr lang="fr-FR" sz="1700" dirty="0">
                <a:latin typeface="Aptos Narrow" panose="020B0004020202020204" pitchFamily="34" charset="0"/>
              </a:rPr>
              <a:t> more budget to in </a:t>
            </a:r>
            <a:r>
              <a:rPr lang="fr-FR" sz="1700" dirty="0" err="1">
                <a:latin typeface="Aptos Narrow" panose="020B0004020202020204" pitchFamily="34" charset="0"/>
              </a:rPr>
              <a:t>order</a:t>
            </a:r>
            <a:r>
              <a:rPr lang="fr-FR" sz="1700" dirty="0">
                <a:latin typeface="Aptos Narrow" panose="020B0004020202020204" pitchFamily="34" charset="0"/>
              </a:rPr>
              <a:t> to </a:t>
            </a:r>
            <a:r>
              <a:rPr lang="fr-FR" sz="1700" dirty="0" err="1">
                <a:latin typeface="Aptos Narrow" panose="020B0004020202020204" pitchFamily="34" charset="0"/>
              </a:rPr>
              <a:t>optimize</a:t>
            </a:r>
            <a:r>
              <a:rPr lang="fr-FR" sz="1700" dirty="0">
                <a:latin typeface="Aptos Narrow" panose="020B0004020202020204" pitchFamily="34" charset="0"/>
              </a:rPr>
              <a:t> ROI and conversions for </a:t>
            </a:r>
            <a:r>
              <a:rPr lang="fr-FR" sz="1700" dirty="0" err="1">
                <a:latin typeface="Aptos Narrow" panose="020B0004020202020204" pitchFamily="34" charset="0"/>
              </a:rPr>
              <a:t>Company</a:t>
            </a:r>
            <a:r>
              <a:rPr lang="fr-FR" sz="1700" dirty="0">
                <a:latin typeface="Aptos Narrow" panose="020B0004020202020204" pitchFamily="34" charset="0"/>
              </a:rPr>
              <a:t> X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32015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ED106-908E-8759-E5A6-0EC5016A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fr-FR"/>
              <a:t>Q&amp;A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A885C4-D428-3D73-F2EF-571C5CA1D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33382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748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C8CC6-0305-0E1D-86EC-CF05917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/>
              <a:t>Table of content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C8257D4-2037-45D9-8C33-13677EE5F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002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797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49F9DB83-B086-1626-A882-91C7F1EDB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EE474-1DF1-7B5B-B134-3769A61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FR" sz="6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AA5F-D7EF-38E5-7BD1-9C7AEB90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This multiple regression model aims to evaluate the impact of different media and marketing channels on Sales performance for Company X</a:t>
            </a:r>
          </a:p>
          <a:p>
            <a:pPr marL="0" indent="0">
              <a:buNone/>
            </a:pPr>
            <a:endParaRPr lang="fr-F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8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A8B66-0AC7-354B-9EA1-8276939E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fr-FR" sz="3200"/>
              <a:t>Definition of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308A76-F468-8D86-46F5-C7C9603D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fr-FR" sz="1800" dirty="0"/>
              <a:t>Sales ($) : </a:t>
            </a:r>
            <a:r>
              <a:rPr lang="fr-FR" sz="1800" dirty="0" err="1"/>
              <a:t>Dependent</a:t>
            </a:r>
            <a:r>
              <a:rPr lang="fr-FR" sz="1800" dirty="0"/>
              <a:t> variable or Target variable </a:t>
            </a:r>
            <a:r>
              <a:rPr lang="fr-FR" sz="1800" dirty="0" err="1"/>
              <a:t>denoted</a:t>
            </a:r>
            <a:r>
              <a:rPr lang="fr-FR" sz="1800" dirty="0"/>
              <a:t> Y</a:t>
            </a:r>
          </a:p>
          <a:p>
            <a:r>
              <a:rPr lang="fr-FR" sz="1800" dirty="0"/>
              <a:t>TV Ad Budget ($) : Independent Variable </a:t>
            </a:r>
            <a:r>
              <a:rPr lang="fr-FR" sz="1800" dirty="0" err="1"/>
              <a:t>denoted</a:t>
            </a:r>
            <a:r>
              <a:rPr lang="fr-FR" sz="1800" dirty="0"/>
              <a:t> X1</a:t>
            </a:r>
          </a:p>
          <a:p>
            <a:r>
              <a:rPr lang="fr-FR" sz="1800" dirty="0"/>
              <a:t>Radio Ad Budget ($): Independent Variable </a:t>
            </a:r>
            <a:r>
              <a:rPr lang="fr-FR" sz="1800" dirty="0" err="1"/>
              <a:t>denoted</a:t>
            </a:r>
            <a:r>
              <a:rPr lang="fr-FR" sz="1800" dirty="0"/>
              <a:t> X2</a:t>
            </a:r>
          </a:p>
          <a:p>
            <a:r>
              <a:rPr lang="fr-FR" sz="1800" dirty="0" err="1"/>
              <a:t>Newspaper</a:t>
            </a:r>
            <a:r>
              <a:rPr lang="fr-FR" sz="1800" dirty="0"/>
              <a:t> Ad Budget ($): Independent Variable </a:t>
            </a:r>
            <a:r>
              <a:rPr lang="fr-FR" sz="1800" dirty="0" err="1"/>
              <a:t>denoted</a:t>
            </a:r>
            <a:r>
              <a:rPr lang="fr-FR" sz="1800" dirty="0"/>
              <a:t> X3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17" name="Graphic 16" descr="Dollar">
            <a:extLst>
              <a:ext uri="{FF2B5EF4-FFF2-40B4-BE49-F238E27FC236}">
                <a16:creationId xmlns:a16="http://schemas.microsoft.com/office/drawing/2014/main" id="{AE07B888-A20B-EB6B-A53D-2B499583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D261D-87BE-3C4D-577F-44D9D01A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fr-FR" sz="3200"/>
              <a:t>Model 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E68FC0-84CD-EB5A-A45A-8A737FCD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We have 200 observations</a:t>
            </a:r>
          </a:p>
          <a:p>
            <a:r>
              <a:rPr lang="en-US" sz="1800" dirty="0"/>
              <a:t>Adjusted R square = 0,8956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This means that All independent variables can explain 89,56% of total variations in Sales ($) </a:t>
            </a:r>
            <a:endParaRPr lang="en-US" sz="1800" dirty="0"/>
          </a:p>
        </p:txBody>
      </p:sp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071FB555-7F40-ECD4-AA07-62AD19467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807560"/>
              </p:ext>
            </p:extLst>
          </p:nvPr>
        </p:nvGraphicFramePr>
        <p:xfrm>
          <a:off x="7679814" y="1043340"/>
          <a:ext cx="4097657" cy="467073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2113132">
                  <a:extLst>
                    <a:ext uri="{9D8B030D-6E8A-4147-A177-3AD203B41FA5}">
                      <a16:colId xmlns:a16="http://schemas.microsoft.com/office/drawing/2014/main" val="1183191877"/>
                    </a:ext>
                  </a:extLst>
                </a:gridCol>
                <a:gridCol w="1984525">
                  <a:extLst>
                    <a:ext uri="{9D8B030D-6E8A-4147-A177-3AD203B41FA5}">
                      <a16:colId xmlns:a16="http://schemas.microsoft.com/office/drawing/2014/main" val="762278101"/>
                    </a:ext>
                  </a:extLst>
                </a:gridCol>
              </a:tblGrid>
              <a:tr h="7167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400" b="0" i="1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Regression Statistics</a:t>
                      </a:r>
                    </a:p>
                  </a:txBody>
                  <a:tcPr marL="205858" marR="16495" marT="158353" marB="158353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57667"/>
                  </a:ext>
                </a:extLst>
              </a:tr>
              <a:tr h="71672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Multiple R</a:t>
                      </a:r>
                    </a:p>
                  </a:txBody>
                  <a:tcPr marL="205858" marR="16495" marT="158353" marB="1583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0,947212034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92653"/>
                  </a:ext>
                </a:extLst>
              </a:tr>
              <a:tr h="71672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 Square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0,897210638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20622"/>
                  </a:ext>
                </a:extLst>
              </a:tr>
              <a:tr h="1087113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Adjusted R Square</a:t>
                      </a:r>
                    </a:p>
                  </a:txBody>
                  <a:tcPr marL="205858" marR="16495" marT="158353" marB="1583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0,895637332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05179"/>
                  </a:ext>
                </a:extLst>
              </a:tr>
              <a:tr h="71672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Standard Error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1,685510373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63012"/>
                  </a:ext>
                </a:extLst>
              </a:tr>
              <a:tr h="71672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Observations</a:t>
                      </a:r>
                    </a:p>
                  </a:txBody>
                  <a:tcPr marL="205858" marR="16495" marT="158353" marB="1583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200</a:t>
                      </a:r>
                    </a:p>
                  </a:txBody>
                  <a:tcPr marL="205858" marR="16495" marT="158353" marB="158353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078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9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D261D-87BE-3C4D-577F-44D9D01A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800"/>
              <a:t>Model results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E68FC0-84CD-EB5A-A45A-8A737FCD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757562" cy="3207258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H0 : All coefficient of the independent variables are not significant (no effect)</a:t>
            </a:r>
          </a:p>
          <a:p>
            <a:pPr marL="0" indent="0">
              <a:buNone/>
            </a:pPr>
            <a:r>
              <a:rPr lang="en-US" sz="1700" dirty="0"/>
              <a:t>    H1 : at least 1 coefficient of an independent variable is significant (has effect on dependent variable) </a:t>
            </a:r>
          </a:p>
          <a:p>
            <a:r>
              <a:rPr lang="en-US" sz="1700" dirty="0"/>
              <a:t>F statistic is very large and p-value for F-stat &lt;&lt;5%</a:t>
            </a:r>
          </a:p>
          <a:p>
            <a:r>
              <a:rPr lang="en-US" sz="1700" dirty="0">
                <a:sym typeface="Wingdings" panose="05000000000000000000" pitchFamily="2" charset="2"/>
              </a:rPr>
              <a:t>This means that the Overall is significant</a:t>
            </a:r>
            <a:endParaRPr lang="en-US" sz="17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F3D7C2-7FA4-87C0-24A9-568DE8E9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52182"/>
              </p:ext>
            </p:extLst>
          </p:nvPr>
        </p:nvGraphicFramePr>
        <p:xfrm>
          <a:off x="4901184" y="2616929"/>
          <a:ext cx="6922010" cy="1724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6168">
                  <a:extLst>
                    <a:ext uri="{9D8B030D-6E8A-4147-A177-3AD203B41FA5}">
                      <a16:colId xmlns:a16="http://schemas.microsoft.com/office/drawing/2014/main" val="1045031206"/>
                    </a:ext>
                  </a:extLst>
                </a:gridCol>
                <a:gridCol w="475241">
                  <a:extLst>
                    <a:ext uri="{9D8B030D-6E8A-4147-A177-3AD203B41FA5}">
                      <a16:colId xmlns:a16="http://schemas.microsoft.com/office/drawing/2014/main" val="1497357079"/>
                    </a:ext>
                  </a:extLst>
                </a:gridCol>
                <a:gridCol w="1325735">
                  <a:extLst>
                    <a:ext uri="{9D8B030D-6E8A-4147-A177-3AD203B41FA5}">
                      <a16:colId xmlns:a16="http://schemas.microsoft.com/office/drawing/2014/main" val="1515108920"/>
                    </a:ext>
                  </a:extLst>
                </a:gridCol>
                <a:gridCol w="1325735">
                  <a:extLst>
                    <a:ext uri="{9D8B030D-6E8A-4147-A177-3AD203B41FA5}">
                      <a16:colId xmlns:a16="http://schemas.microsoft.com/office/drawing/2014/main" val="662216660"/>
                    </a:ext>
                  </a:extLst>
                </a:gridCol>
                <a:gridCol w="1325735">
                  <a:extLst>
                    <a:ext uri="{9D8B030D-6E8A-4147-A177-3AD203B41FA5}">
                      <a16:colId xmlns:a16="http://schemas.microsoft.com/office/drawing/2014/main" val="3061963553"/>
                    </a:ext>
                  </a:extLst>
                </a:gridCol>
                <a:gridCol w="1303396">
                  <a:extLst>
                    <a:ext uri="{9D8B030D-6E8A-4147-A177-3AD203B41FA5}">
                      <a16:colId xmlns:a16="http://schemas.microsoft.com/office/drawing/2014/main" val="1083138026"/>
                    </a:ext>
                  </a:extLst>
                </a:gridCol>
              </a:tblGrid>
              <a:tr h="29592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ANOVA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3278658762"/>
                  </a:ext>
                </a:extLst>
              </a:tr>
              <a:tr h="54102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SS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Significance F</a:t>
                      </a:r>
                      <a:endParaRPr lang="fr-FR" sz="16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2861687340"/>
                  </a:ext>
                </a:extLst>
              </a:tr>
              <a:tr h="29592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Regression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4860,323487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1620,107829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570,2707037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1,57523E-96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954735260"/>
                  </a:ext>
                </a:extLst>
              </a:tr>
              <a:tr h="29592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Residual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556,8252629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2,840945219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21353380"/>
                  </a:ext>
                </a:extLst>
              </a:tr>
              <a:tr h="29592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5417,14875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66" marR="14066" marT="14066" marB="0" anchor="b"/>
                </a:tc>
                <a:extLst>
                  <a:ext uri="{0D108BD9-81ED-4DB2-BD59-A6C34878D82A}">
                    <a16:rowId xmlns:a16="http://schemas.microsoft.com/office/drawing/2014/main" val="68525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D261D-87BE-3C4D-577F-44D9D01A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/>
              <a:t>Model results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2" name="Content Placeholder 3">
            <a:extLst>
              <a:ext uri="{FF2B5EF4-FFF2-40B4-BE49-F238E27FC236}">
                <a16:creationId xmlns:a16="http://schemas.microsoft.com/office/drawing/2014/main" id="{DD74B16F-8721-460A-823E-BA834F745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7313"/>
              </p:ext>
            </p:extLst>
          </p:nvPr>
        </p:nvGraphicFramePr>
        <p:xfrm>
          <a:off x="838200" y="2600248"/>
          <a:ext cx="10515601" cy="3009561"/>
        </p:xfrm>
        <a:graphic>
          <a:graphicData uri="http://schemas.openxmlformats.org/drawingml/2006/table">
            <a:tbl>
              <a:tblPr firstRow="1" bandRow="1"/>
              <a:tblGrid>
                <a:gridCol w="1298887">
                  <a:extLst>
                    <a:ext uri="{9D8B030D-6E8A-4147-A177-3AD203B41FA5}">
                      <a16:colId xmlns:a16="http://schemas.microsoft.com/office/drawing/2014/main" val="3580758712"/>
                    </a:ext>
                  </a:extLst>
                </a:gridCol>
                <a:gridCol w="1593733">
                  <a:extLst>
                    <a:ext uri="{9D8B030D-6E8A-4147-A177-3AD203B41FA5}">
                      <a16:colId xmlns:a16="http://schemas.microsoft.com/office/drawing/2014/main" val="1659893387"/>
                    </a:ext>
                  </a:extLst>
                </a:gridCol>
                <a:gridCol w="1520021">
                  <a:extLst>
                    <a:ext uri="{9D8B030D-6E8A-4147-A177-3AD203B41FA5}">
                      <a16:colId xmlns:a16="http://schemas.microsoft.com/office/drawing/2014/main" val="4073599451"/>
                    </a:ext>
                  </a:extLst>
                </a:gridCol>
                <a:gridCol w="1593733">
                  <a:extLst>
                    <a:ext uri="{9D8B030D-6E8A-4147-A177-3AD203B41FA5}">
                      <a16:colId xmlns:a16="http://schemas.microsoft.com/office/drawing/2014/main" val="1632389831"/>
                    </a:ext>
                  </a:extLst>
                </a:gridCol>
                <a:gridCol w="1395473">
                  <a:extLst>
                    <a:ext uri="{9D8B030D-6E8A-4147-A177-3AD203B41FA5}">
                      <a16:colId xmlns:a16="http://schemas.microsoft.com/office/drawing/2014/main" val="3803487647"/>
                    </a:ext>
                  </a:extLst>
                </a:gridCol>
                <a:gridCol w="1593733">
                  <a:extLst>
                    <a:ext uri="{9D8B030D-6E8A-4147-A177-3AD203B41FA5}">
                      <a16:colId xmlns:a16="http://schemas.microsoft.com/office/drawing/2014/main" val="1659094936"/>
                    </a:ext>
                  </a:extLst>
                </a:gridCol>
                <a:gridCol w="1520021">
                  <a:extLst>
                    <a:ext uri="{9D8B030D-6E8A-4147-A177-3AD203B41FA5}">
                      <a16:colId xmlns:a16="http://schemas.microsoft.com/office/drawing/2014/main" val="3963077587"/>
                    </a:ext>
                  </a:extLst>
                </a:gridCol>
              </a:tblGrid>
              <a:tr h="3676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Coefficients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 Error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 Stat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P-value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95%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Upper 95%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970436"/>
                  </a:ext>
                </a:extLst>
              </a:tr>
              <a:tr h="3676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Intercept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2,938889369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0,311908236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9,42228844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1,26729E-17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2,323762279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3,55401646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59713"/>
                  </a:ext>
                </a:extLst>
              </a:tr>
              <a:tr h="6604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TV Ad Budget ($)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0,045764645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0,001394897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32,80862443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1,50996E-81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0,043013712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0,048515579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52339"/>
                  </a:ext>
                </a:extLst>
              </a:tr>
              <a:tr h="6604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Radio Ad Budget ($)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0,188530017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0,008611234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21,89349606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1,50534E-54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0,171547447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0,205512586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792725"/>
                  </a:ext>
                </a:extLst>
              </a:tr>
              <a:tr h="9532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Newspaper</a:t>
                      </a: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 Budget ($)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-0,001037493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0,00587101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-0,176714587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0,85991505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-0,012615953</a:t>
                      </a:r>
                      <a:endParaRPr lang="fr-FR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0,010540967</a:t>
                      </a:r>
                      <a:endParaRPr lang="fr-F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87" marR="16287" marT="162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43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6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4ED760AB-1995-C0C2-0240-9E218312D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09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9C5B03-44AF-56B4-5187-1CF3F999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FR" sz="5000" dirty="0" err="1">
                <a:solidFill>
                  <a:schemeClr val="bg1"/>
                </a:solidFill>
              </a:rPr>
              <a:t>Regression</a:t>
            </a:r>
            <a:r>
              <a:rPr lang="fr-FR" sz="5000" dirty="0">
                <a:solidFill>
                  <a:schemeClr val="bg1"/>
                </a:solidFill>
              </a:rPr>
              <a:t> </a:t>
            </a:r>
            <a:r>
              <a:rPr lang="fr-FR" sz="5000" dirty="0" err="1">
                <a:solidFill>
                  <a:schemeClr val="bg1"/>
                </a:solidFill>
              </a:rPr>
              <a:t>equation</a:t>
            </a:r>
            <a:endParaRPr lang="fr-FR" sz="5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E7E340-A5F3-AA38-D0ED-611BE404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ˆy = ˆa</a:t>
            </a:r>
            <a:r>
              <a:rPr lang="fr-FR" sz="2000" baseline="-25000" dirty="0">
                <a:solidFill>
                  <a:schemeClr val="bg1"/>
                </a:solidFill>
              </a:rPr>
              <a:t>0 </a:t>
            </a:r>
            <a:r>
              <a:rPr lang="fr-FR" sz="2000" dirty="0">
                <a:solidFill>
                  <a:schemeClr val="bg1"/>
                </a:solidFill>
              </a:rPr>
              <a:t>+ ˆa</a:t>
            </a:r>
            <a:r>
              <a:rPr lang="fr-FR" sz="2000" baseline="-25000" dirty="0">
                <a:solidFill>
                  <a:schemeClr val="bg1"/>
                </a:solidFill>
              </a:rPr>
              <a:t>1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1</a:t>
            </a:r>
            <a:r>
              <a:rPr lang="fr-FR" sz="2000" dirty="0">
                <a:solidFill>
                  <a:schemeClr val="bg1"/>
                </a:solidFill>
              </a:rPr>
              <a:t> + ˆa</a:t>
            </a:r>
            <a:r>
              <a:rPr lang="fr-FR" sz="2000" baseline="-25000" dirty="0">
                <a:solidFill>
                  <a:schemeClr val="bg1"/>
                </a:solidFill>
              </a:rPr>
              <a:t>2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2</a:t>
            </a:r>
            <a:r>
              <a:rPr lang="fr-FR" sz="2000" dirty="0">
                <a:solidFill>
                  <a:schemeClr val="bg1"/>
                </a:solidFill>
              </a:rPr>
              <a:t> + ˆa</a:t>
            </a:r>
            <a:r>
              <a:rPr lang="fr-FR" sz="2000" baseline="-25000" dirty="0">
                <a:solidFill>
                  <a:schemeClr val="bg1"/>
                </a:solidFill>
              </a:rPr>
              <a:t>3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3</a:t>
            </a:r>
            <a:r>
              <a:rPr lang="fr-FR" sz="2000" dirty="0">
                <a:solidFill>
                  <a:schemeClr val="bg1"/>
                </a:solidFill>
              </a:rPr>
              <a:t> + ℮</a:t>
            </a:r>
          </a:p>
          <a:p>
            <a:pPr marL="457200" lvl="1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From</a:t>
            </a:r>
            <a:r>
              <a:rPr lang="fr-FR" sz="2000" dirty="0">
                <a:solidFill>
                  <a:schemeClr val="bg1"/>
                </a:solidFill>
              </a:rPr>
              <a:t> the table </a:t>
            </a:r>
            <a:r>
              <a:rPr lang="fr-FR" sz="2000" dirty="0" err="1">
                <a:solidFill>
                  <a:schemeClr val="bg1"/>
                </a:solidFill>
              </a:rPr>
              <a:t>we</a:t>
            </a:r>
            <a:r>
              <a:rPr lang="fr-FR" sz="2000" dirty="0">
                <a:solidFill>
                  <a:schemeClr val="bg1"/>
                </a:solidFill>
              </a:rPr>
              <a:t> can </a:t>
            </a:r>
            <a:r>
              <a:rPr lang="fr-FR" sz="2000" dirty="0" err="1">
                <a:solidFill>
                  <a:schemeClr val="bg1"/>
                </a:solidFill>
              </a:rPr>
              <a:t>write</a:t>
            </a:r>
            <a:r>
              <a:rPr lang="fr-FR" sz="2000" dirty="0">
                <a:solidFill>
                  <a:schemeClr val="bg1"/>
                </a:solidFill>
              </a:rPr>
              <a:t> :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ˆy = 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2,938889369</a:t>
            </a:r>
            <a:r>
              <a:rPr lang="fr-FR" sz="2000" baseline="-25000" dirty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+ 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0,045764645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1</a:t>
            </a:r>
            <a:r>
              <a:rPr lang="fr-FR" sz="2000" dirty="0">
                <a:solidFill>
                  <a:schemeClr val="bg1"/>
                </a:solidFill>
              </a:rPr>
              <a:t> + 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0,188530017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2</a:t>
            </a:r>
            <a:r>
              <a:rPr lang="fr-FR" sz="2000" dirty="0">
                <a:solidFill>
                  <a:schemeClr val="bg1"/>
                </a:solidFill>
              </a:rPr>
              <a:t> + (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-0,001037493)</a:t>
            </a:r>
            <a:r>
              <a:rPr lang="fr-FR" sz="2000" dirty="0">
                <a:solidFill>
                  <a:schemeClr val="bg1"/>
                </a:solidFill>
              </a:rPr>
              <a:t>*X</a:t>
            </a:r>
            <a:r>
              <a:rPr lang="fr-FR" sz="2000" baseline="-25000" dirty="0">
                <a:solidFill>
                  <a:schemeClr val="bg1"/>
                </a:solidFill>
              </a:rPr>
              <a:t>3</a:t>
            </a:r>
            <a:r>
              <a:rPr lang="fr-FR" sz="2000" dirty="0">
                <a:solidFill>
                  <a:schemeClr val="bg1"/>
                </a:solidFill>
              </a:rPr>
              <a:t> + ℮</a:t>
            </a:r>
          </a:p>
          <a:p>
            <a:pPr marL="457200" lvl="1" indent="0">
              <a:buNone/>
            </a:pP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5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74C0B-D066-3527-D677-56C69AC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fr-FR" sz="2600" dirty="0" err="1"/>
              <a:t>Significance</a:t>
            </a:r>
            <a:r>
              <a:rPr lang="fr-FR" sz="2600" dirty="0"/>
              <a:t> </a:t>
            </a:r>
            <a:r>
              <a:rPr lang="fr-FR" sz="2600" dirty="0" err="1"/>
              <a:t>study</a:t>
            </a:r>
            <a:r>
              <a:rPr lang="fr-FR" sz="2600" dirty="0"/>
              <a:t> of </a:t>
            </a:r>
            <a:r>
              <a:rPr lang="fr-FR" sz="2600" b="0" i="0" u="none" strike="noStrike" dirty="0">
                <a:effectLst/>
                <a:latin typeface="Aptos Narrow" panose="020B0004020202020204" pitchFamily="34" charset="0"/>
              </a:rPr>
              <a:t>TV Ad Budget ($)</a:t>
            </a:r>
            <a:br>
              <a:rPr lang="fr-FR" sz="2600" b="0" i="0" u="none" strike="noStrike" dirty="0">
                <a:effectLst/>
                <a:latin typeface="Arial" panose="020B0604020202020204" pitchFamily="34" charset="0"/>
              </a:rPr>
            </a:br>
            <a:endParaRPr lang="fr-FR" sz="2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3B70-C594-BBDE-F8D4-56A18E44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/>
          </a:bodyPr>
          <a:lstStyle/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H0 : a</a:t>
            </a:r>
            <a:r>
              <a:rPr lang="fr-FR" sz="1600" b="0" i="0" u="none" strike="noStrike" baseline="-2500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= 0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      H1 : a</a:t>
            </a:r>
            <a:r>
              <a:rPr lang="fr-FR" sz="1600" baseline="-25000" dirty="0">
                <a:solidFill>
                  <a:srgbClr val="000000"/>
                </a:solidFill>
                <a:latin typeface="Aptos Narrow" panose="020B0004020202020204" pitchFamily="34" charset="0"/>
              </a:rPr>
              <a:t>1</a:t>
            </a:r>
            <a:r>
              <a:rPr lang="fr-FR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 != 0</a:t>
            </a:r>
            <a:endParaRPr lang="fr-FR" sz="1700" dirty="0">
              <a:latin typeface="Aptos Narrow" panose="020B0004020202020204" pitchFamily="34" charset="0"/>
            </a:endParaRPr>
          </a:p>
          <a:p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1,50996E-81 &lt;&lt; 5%</a:t>
            </a:r>
          </a:p>
          <a:p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We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reject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H0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TV Ad Budget has a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significant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impact on Sales ($)</a:t>
            </a:r>
          </a:p>
          <a:p>
            <a:pPr marL="0" indent="0">
              <a:buNone/>
            </a:pP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 If TV Ad Budget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increases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1 $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than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Sales </a:t>
            </a:r>
            <a:r>
              <a:rPr lang="fr-FR" sz="1700" dirty="0" err="1">
                <a:latin typeface="Aptos Narrow" panose="020B0004020202020204" pitchFamily="34" charset="0"/>
                <a:sym typeface="Wingdings" panose="05000000000000000000" pitchFamily="2" charset="2"/>
              </a:rPr>
              <a:t>raises</a:t>
            </a:r>
            <a:r>
              <a:rPr lang="fr-FR" sz="1700" dirty="0">
                <a:latin typeface="Aptos Narrow" panose="020B0004020202020204" pitchFamily="34" charset="0"/>
                <a:sym typeface="Wingdings" panose="05000000000000000000" pitchFamily="2" charset="2"/>
              </a:rPr>
              <a:t> by 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0,045764645 $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with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other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variables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being</a:t>
            </a:r>
            <a:r>
              <a:rPr lang="fr-FR" sz="1700" b="0" i="0" u="none" strike="noStrike" dirty="0">
                <a:effectLst/>
                <a:latin typeface="Aptos Narrow" panose="020B0004020202020204" pitchFamily="34" charset="0"/>
              </a:rPr>
              <a:t> </a:t>
            </a:r>
            <a:r>
              <a:rPr lang="fr-FR" sz="1700" b="0" i="0" u="none" strike="noStrike" dirty="0" err="1">
                <a:effectLst/>
                <a:latin typeface="Aptos Narrow" panose="020B0004020202020204" pitchFamily="34" charset="0"/>
              </a:rPr>
              <a:t>held</a:t>
            </a:r>
            <a:r>
              <a:rPr lang="fr-FR" sz="1700" b="0" i="0" u="none" strike="noStrike">
                <a:effectLst/>
                <a:latin typeface="Aptos Narrow" panose="020B0004020202020204" pitchFamily="34" charset="0"/>
              </a:rPr>
              <a:t> constant</a:t>
            </a:r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>
              <a:latin typeface="Aptos Narrow" panose="020B0004020202020204" pitchFamily="34" charset="0"/>
              <a:sym typeface="Wingdings" panose="05000000000000000000" pitchFamily="2" charset="2"/>
            </a:endParaRPr>
          </a:p>
          <a:p>
            <a:endParaRPr lang="fr-FR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sz="17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08FFF7-EEC7-A24A-FDF9-2E113645D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399549"/>
              </p:ext>
            </p:extLst>
          </p:nvPr>
        </p:nvGraphicFramePr>
        <p:xfrm>
          <a:off x="4901184" y="841248"/>
          <a:ext cx="6922008" cy="527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619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C20"/>
      </a:dk2>
      <a:lt2>
        <a:srgbClr val="F0F2F3"/>
      </a:lt2>
      <a:accent1>
        <a:srgbClr val="E45D2C"/>
      </a:accent1>
      <a:accent2>
        <a:srgbClr val="D21A36"/>
      </a:accent2>
      <a:accent3>
        <a:srgbClr val="E42C94"/>
      </a:accent3>
      <a:accent4>
        <a:srgbClr val="D21ACF"/>
      </a:accent4>
      <a:accent5>
        <a:srgbClr val="9A2CE4"/>
      </a:accent5>
      <a:accent6>
        <a:srgbClr val="4B2CD5"/>
      </a:accent6>
      <a:hlink>
        <a:srgbClr val="A1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723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 Narrow</vt:lpstr>
      <vt:lpstr>Arial</vt:lpstr>
      <vt:lpstr>Avenir Next LT Pro</vt:lpstr>
      <vt:lpstr>Calibri</vt:lpstr>
      <vt:lpstr>Wingdings</vt:lpstr>
      <vt:lpstr>AccentBoxVTI</vt:lpstr>
      <vt:lpstr>Impact of Media channels on Sales </vt:lpstr>
      <vt:lpstr>Table of content</vt:lpstr>
      <vt:lpstr>Introduction</vt:lpstr>
      <vt:lpstr>Definition of variables</vt:lpstr>
      <vt:lpstr>Model results</vt:lpstr>
      <vt:lpstr>Model results</vt:lpstr>
      <vt:lpstr>Model results</vt:lpstr>
      <vt:lpstr>Regression equation</vt:lpstr>
      <vt:lpstr>Significance study of TV Ad Budget ($) </vt:lpstr>
      <vt:lpstr>Significance study of Radio Ad Budget ($) </vt:lpstr>
      <vt:lpstr>Significance study of Newspaper Ad Budget ($) </vt:lpstr>
      <vt:lpstr>Rcommendations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Media channels on Sales </dc:title>
  <dc:creator>mohamedmajd.ayedi</dc:creator>
  <cp:lastModifiedBy>mohamedmajd.ayedi</cp:lastModifiedBy>
  <cp:revision>10</cp:revision>
  <dcterms:created xsi:type="dcterms:W3CDTF">2024-01-17T23:26:51Z</dcterms:created>
  <dcterms:modified xsi:type="dcterms:W3CDTF">2024-01-24T12:29:10Z</dcterms:modified>
</cp:coreProperties>
</file>