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5143500" type="screen16x9"/>
  <p:notesSz cx="6858000" cy="9144000"/>
  <p:embeddedFontLst>
    <p:embeddedFont>
      <p:font typeface="DM Sans"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04A"/>
    <a:srgbClr val="3F3A5F"/>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Desktop\Marketing%20Analytics%20certificate%20notes\course%205,%20Statistics%20Foundations\Capstone%20Dataset.xlsx" TargetMode="External"/><Relationship Id="rId2" Type="http://schemas.microsoft.com/office/2011/relationships/chartColorStyle" Target="colors1.xml"/><Relationship Id="rId1" Type="http://schemas.microsoft.com/office/2011/relationships/chartStyle" Target="style1.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E:\Desktop\Marketing%20Analytics%20certificate%20notes\course%205,%20Statistics%20Foundations\Capstone%20Dataset.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E:\Desktop\Marketing%20Analytics%20certificate%20notes\course%205,%20Statistics%20Foundations\Capstone%20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sz="1400" b="0" i="1" u="none" strike="noStrike" baseline="0">
                <a:effectLst/>
              </a:rPr>
              <a:t>AdWords Ad Clicks</a:t>
            </a:r>
            <a:r>
              <a:rPr lang="fr-FR" sz="1400" b="0" i="0" u="none" strike="noStrike" baseline="0">
                <a:effectLst/>
              </a:rPr>
              <a:t> vs </a:t>
            </a:r>
            <a:r>
              <a:rPr lang="fr-FR" sz="1400" b="0" i="1" u="none" strike="noStrike" baseline="0">
                <a:effectLst/>
              </a:rPr>
              <a:t>AdWords Ad Conversions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strRef>
              <c:f>'Week 1 Analysis'!$C$1</c:f>
              <c:strCache>
                <c:ptCount val="1"/>
                <c:pt idx="0">
                  <c:v>AdWords Ad Conversions</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xVal>
            <c:numRef>
              <c:f>'Week 1 Analysis'!$B$2:$B$366</c:f>
              <c:numCache>
                <c:formatCode>General</c:formatCode>
                <c:ptCount val="365"/>
                <c:pt idx="0">
                  <c:v>59</c:v>
                </c:pt>
                <c:pt idx="1">
                  <c:v>71</c:v>
                </c:pt>
                <c:pt idx="2">
                  <c:v>44</c:v>
                </c:pt>
                <c:pt idx="3">
                  <c:v>49</c:v>
                </c:pt>
                <c:pt idx="4">
                  <c:v>55</c:v>
                </c:pt>
                <c:pt idx="5">
                  <c:v>51</c:v>
                </c:pt>
                <c:pt idx="6">
                  <c:v>66</c:v>
                </c:pt>
                <c:pt idx="7">
                  <c:v>69</c:v>
                </c:pt>
                <c:pt idx="8">
                  <c:v>82</c:v>
                </c:pt>
                <c:pt idx="9">
                  <c:v>48</c:v>
                </c:pt>
                <c:pt idx="10">
                  <c:v>58</c:v>
                </c:pt>
                <c:pt idx="11">
                  <c:v>68</c:v>
                </c:pt>
                <c:pt idx="12">
                  <c:v>83</c:v>
                </c:pt>
                <c:pt idx="13">
                  <c:v>78</c:v>
                </c:pt>
                <c:pt idx="14">
                  <c:v>36</c:v>
                </c:pt>
                <c:pt idx="15">
                  <c:v>48</c:v>
                </c:pt>
                <c:pt idx="16">
                  <c:v>52</c:v>
                </c:pt>
                <c:pt idx="17">
                  <c:v>49</c:v>
                </c:pt>
                <c:pt idx="18">
                  <c:v>68</c:v>
                </c:pt>
                <c:pt idx="19">
                  <c:v>81</c:v>
                </c:pt>
                <c:pt idx="20">
                  <c:v>49</c:v>
                </c:pt>
                <c:pt idx="21">
                  <c:v>43</c:v>
                </c:pt>
                <c:pt idx="22">
                  <c:v>63</c:v>
                </c:pt>
                <c:pt idx="23">
                  <c:v>80</c:v>
                </c:pt>
                <c:pt idx="24">
                  <c:v>50</c:v>
                </c:pt>
                <c:pt idx="25">
                  <c:v>53</c:v>
                </c:pt>
                <c:pt idx="26">
                  <c:v>77</c:v>
                </c:pt>
                <c:pt idx="27">
                  <c:v>44</c:v>
                </c:pt>
                <c:pt idx="28">
                  <c:v>78</c:v>
                </c:pt>
                <c:pt idx="29">
                  <c:v>42</c:v>
                </c:pt>
                <c:pt idx="30">
                  <c:v>50</c:v>
                </c:pt>
                <c:pt idx="31">
                  <c:v>72</c:v>
                </c:pt>
                <c:pt idx="32">
                  <c:v>76</c:v>
                </c:pt>
                <c:pt idx="33">
                  <c:v>41</c:v>
                </c:pt>
                <c:pt idx="34">
                  <c:v>49</c:v>
                </c:pt>
                <c:pt idx="35">
                  <c:v>78</c:v>
                </c:pt>
                <c:pt idx="36">
                  <c:v>69</c:v>
                </c:pt>
                <c:pt idx="37">
                  <c:v>58</c:v>
                </c:pt>
                <c:pt idx="38">
                  <c:v>48</c:v>
                </c:pt>
                <c:pt idx="39">
                  <c:v>44</c:v>
                </c:pt>
                <c:pt idx="40">
                  <c:v>43</c:v>
                </c:pt>
                <c:pt idx="41">
                  <c:v>71</c:v>
                </c:pt>
                <c:pt idx="42">
                  <c:v>74</c:v>
                </c:pt>
                <c:pt idx="43">
                  <c:v>74</c:v>
                </c:pt>
                <c:pt idx="44">
                  <c:v>80</c:v>
                </c:pt>
                <c:pt idx="45">
                  <c:v>40</c:v>
                </c:pt>
                <c:pt idx="46">
                  <c:v>63</c:v>
                </c:pt>
                <c:pt idx="47">
                  <c:v>36</c:v>
                </c:pt>
                <c:pt idx="48">
                  <c:v>74</c:v>
                </c:pt>
                <c:pt idx="49">
                  <c:v>62</c:v>
                </c:pt>
                <c:pt idx="50">
                  <c:v>67</c:v>
                </c:pt>
                <c:pt idx="51">
                  <c:v>64</c:v>
                </c:pt>
                <c:pt idx="52">
                  <c:v>61</c:v>
                </c:pt>
                <c:pt idx="53">
                  <c:v>74</c:v>
                </c:pt>
                <c:pt idx="54">
                  <c:v>71</c:v>
                </c:pt>
                <c:pt idx="55">
                  <c:v>52</c:v>
                </c:pt>
                <c:pt idx="56">
                  <c:v>66</c:v>
                </c:pt>
                <c:pt idx="57">
                  <c:v>47</c:v>
                </c:pt>
                <c:pt idx="58">
                  <c:v>32</c:v>
                </c:pt>
                <c:pt idx="59">
                  <c:v>68</c:v>
                </c:pt>
                <c:pt idx="60">
                  <c:v>51</c:v>
                </c:pt>
                <c:pt idx="61">
                  <c:v>42</c:v>
                </c:pt>
                <c:pt idx="62">
                  <c:v>50</c:v>
                </c:pt>
                <c:pt idx="63">
                  <c:v>56</c:v>
                </c:pt>
                <c:pt idx="64">
                  <c:v>71</c:v>
                </c:pt>
                <c:pt idx="65">
                  <c:v>33</c:v>
                </c:pt>
                <c:pt idx="66">
                  <c:v>70</c:v>
                </c:pt>
                <c:pt idx="67">
                  <c:v>33</c:v>
                </c:pt>
                <c:pt idx="68">
                  <c:v>62</c:v>
                </c:pt>
                <c:pt idx="69">
                  <c:v>87</c:v>
                </c:pt>
                <c:pt idx="70">
                  <c:v>65</c:v>
                </c:pt>
                <c:pt idx="71">
                  <c:v>60</c:v>
                </c:pt>
                <c:pt idx="72">
                  <c:v>44</c:v>
                </c:pt>
                <c:pt idx="73">
                  <c:v>66</c:v>
                </c:pt>
                <c:pt idx="74">
                  <c:v>58</c:v>
                </c:pt>
                <c:pt idx="75">
                  <c:v>54</c:v>
                </c:pt>
                <c:pt idx="76">
                  <c:v>70</c:v>
                </c:pt>
                <c:pt idx="77">
                  <c:v>45</c:v>
                </c:pt>
                <c:pt idx="78">
                  <c:v>34</c:v>
                </c:pt>
                <c:pt idx="79">
                  <c:v>41</c:v>
                </c:pt>
                <c:pt idx="80">
                  <c:v>66</c:v>
                </c:pt>
                <c:pt idx="81">
                  <c:v>55</c:v>
                </c:pt>
                <c:pt idx="82">
                  <c:v>78</c:v>
                </c:pt>
                <c:pt idx="83">
                  <c:v>41</c:v>
                </c:pt>
                <c:pt idx="84">
                  <c:v>68</c:v>
                </c:pt>
                <c:pt idx="85">
                  <c:v>74</c:v>
                </c:pt>
                <c:pt idx="86">
                  <c:v>62</c:v>
                </c:pt>
                <c:pt idx="87">
                  <c:v>40</c:v>
                </c:pt>
                <c:pt idx="88">
                  <c:v>67</c:v>
                </c:pt>
                <c:pt idx="89">
                  <c:v>79</c:v>
                </c:pt>
                <c:pt idx="90">
                  <c:v>59</c:v>
                </c:pt>
                <c:pt idx="91">
                  <c:v>73</c:v>
                </c:pt>
                <c:pt idx="92">
                  <c:v>56</c:v>
                </c:pt>
                <c:pt idx="93">
                  <c:v>82</c:v>
                </c:pt>
                <c:pt idx="94">
                  <c:v>62</c:v>
                </c:pt>
                <c:pt idx="95">
                  <c:v>76</c:v>
                </c:pt>
                <c:pt idx="96">
                  <c:v>35</c:v>
                </c:pt>
                <c:pt idx="97">
                  <c:v>61</c:v>
                </c:pt>
                <c:pt idx="98">
                  <c:v>65</c:v>
                </c:pt>
                <c:pt idx="99">
                  <c:v>83</c:v>
                </c:pt>
                <c:pt idx="100">
                  <c:v>35</c:v>
                </c:pt>
                <c:pt idx="101">
                  <c:v>44</c:v>
                </c:pt>
                <c:pt idx="102">
                  <c:v>57</c:v>
                </c:pt>
                <c:pt idx="103">
                  <c:v>76</c:v>
                </c:pt>
                <c:pt idx="104">
                  <c:v>48</c:v>
                </c:pt>
                <c:pt idx="105">
                  <c:v>62</c:v>
                </c:pt>
                <c:pt idx="106">
                  <c:v>45</c:v>
                </c:pt>
                <c:pt idx="107">
                  <c:v>34</c:v>
                </c:pt>
                <c:pt idx="108">
                  <c:v>51</c:v>
                </c:pt>
                <c:pt idx="109">
                  <c:v>85</c:v>
                </c:pt>
                <c:pt idx="110">
                  <c:v>59</c:v>
                </c:pt>
                <c:pt idx="111">
                  <c:v>67</c:v>
                </c:pt>
                <c:pt idx="112">
                  <c:v>77</c:v>
                </c:pt>
                <c:pt idx="113">
                  <c:v>60</c:v>
                </c:pt>
                <c:pt idx="114">
                  <c:v>53</c:v>
                </c:pt>
                <c:pt idx="115">
                  <c:v>84</c:v>
                </c:pt>
                <c:pt idx="116">
                  <c:v>37</c:v>
                </c:pt>
                <c:pt idx="117">
                  <c:v>67</c:v>
                </c:pt>
                <c:pt idx="118">
                  <c:v>57</c:v>
                </c:pt>
                <c:pt idx="119">
                  <c:v>83</c:v>
                </c:pt>
                <c:pt idx="120">
                  <c:v>70</c:v>
                </c:pt>
                <c:pt idx="121">
                  <c:v>67</c:v>
                </c:pt>
                <c:pt idx="122">
                  <c:v>37</c:v>
                </c:pt>
                <c:pt idx="123">
                  <c:v>58</c:v>
                </c:pt>
                <c:pt idx="124">
                  <c:v>68</c:v>
                </c:pt>
                <c:pt idx="125">
                  <c:v>72</c:v>
                </c:pt>
                <c:pt idx="126">
                  <c:v>60</c:v>
                </c:pt>
                <c:pt idx="127">
                  <c:v>41</c:v>
                </c:pt>
                <c:pt idx="128">
                  <c:v>40</c:v>
                </c:pt>
                <c:pt idx="129">
                  <c:v>49</c:v>
                </c:pt>
                <c:pt idx="130">
                  <c:v>52</c:v>
                </c:pt>
                <c:pt idx="131">
                  <c:v>78</c:v>
                </c:pt>
                <c:pt idx="132">
                  <c:v>83</c:v>
                </c:pt>
                <c:pt idx="133">
                  <c:v>38</c:v>
                </c:pt>
                <c:pt idx="134">
                  <c:v>41</c:v>
                </c:pt>
                <c:pt idx="135">
                  <c:v>72</c:v>
                </c:pt>
                <c:pt idx="136">
                  <c:v>54</c:v>
                </c:pt>
                <c:pt idx="137">
                  <c:v>36</c:v>
                </c:pt>
                <c:pt idx="138">
                  <c:v>54</c:v>
                </c:pt>
                <c:pt idx="139">
                  <c:v>55</c:v>
                </c:pt>
                <c:pt idx="140">
                  <c:v>45</c:v>
                </c:pt>
                <c:pt idx="141">
                  <c:v>83</c:v>
                </c:pt>
                <c:pt idx="142">
                  <c:v>55</c:v>
                </c:pt>
                <c:pt idx="143">
                  <c:v>41</c:v>
                </c:pt>
                <c:pt idx="144">
                  <c:v>73</c:v>
                </c:pt>
                <c:pt idx="145">
                  <c:v>77</c:v>
                </c:pt>
                <c:pt idx="146">
                  <c:v>88</c:v>
                </c:pt>
                <c:pt idx="147">
                  <c:v>63</c:v>
                </c:pt>
                <c:pt idx="148">
                  <c:v>60</c:v>
                </c:pt>
                <c:pt idx="149">
                  <c:v>76</c:v>
                </c:pt>
                <c:pt idx="150">
                  <c:v>48</c:v>
                </c:pt>
                <c:pt idx="151">
                  <c:v>58</c:v>
                </c:pt>
                <c:pt idx="152">
                  <c:v>45</c:v>
                </c:pt>
                <c:pt idx="153">
                  <c:v>56</c:v>
                </c:pt>
                <c:pt idx="154">
                  <c:v>73</c:v>
                </c:pt>
                <c:pt idx="155">
                  <c:v>48</c:v>
                </c:pt>
                <c:pt idx="156">
                  <c:v>71</c:v>
                </c:pt>
                <c:pt idx="157">
                  <c:v>70</c:v>
                </c:pt>
                <c:pt idx="158">
                  <c:v>60</c:v>
                </c:pt>
                <c:pt idx="159">
                  <c:v>56</c:v>
                </c:pt>
                <c:pt idx="160">
                  <c:v>85</c:v>
                </c:pt>
                <c:pt idx="161">
                  <c:v>53</c:v>
                </c:pt>
                <c:pt idx="162">
                  <c:v>80</c:v>
                </c:pt>
                <c:pt idx="163">
                  <c:v>54</c:v>
                </c:pt>
                <c:pt idx="164">
                  <c:v>59</c:v>
                </c:pt>
                <c:pt idx="165">
                  <c:v>40</c:v>
                </c:pt>
                <c:pt idx="166">
                  <c:v>75</c:v>
                </c:pt>
                <c:pt idx="167">
                  <c:v>53</c:v>
                </c:pt>
                <c:pt idx="168">
                  <c:v>84</c:v>
                </c:pt>
                <c:pt idx="169">
                  <c:v>78</c:v>
                </c:pt>
                <c:pt idx="170">
                  <c:v>76</c:v>
                </c:pt>
                <c:pt idx="171">
                  <c:v>67</c:v>
                </c:pt>
                <c:pt idx="172">
                  <c:v>80</c:v>
                </c:pt>
                <c:pt idx="173">
                  <c:v>52</c:v>
                </c:pt>
                <c:pt idx="174">
                  <c:v>50</c:v>
                </c:pt>
                <c:pt idx="175">
                  <c:v>71</c:v>
                </c:pt>
                <c:pt idx="176">
                  <c:v>50</c:v>
                </c:pt>
                <c:pt idx="177">
                  <c:v>81</c:v>
                </c:pt>
                <c:pt idx="178">
                  <c:v>65</c:v>
                </c:pt>
                <c:pt idx="179">
                  <c:v>48</c:v>
                </c:pt>
                <c:pt idx="180">
                  <c:v>54</c:v>
                </c:pt>
                <c:pt idx="181">
                  <c:v>75</c:v>
                </c:pt>
                <c:pt idx="182">
                  <c:v>74</c:v>
                </c:pt>
                <c:pt idx="183">
                  <c:v>85</c:v>
                </c:pt>
                <c:pt idx="184">
                  <c:v>54</c:v>
                </c:pt>
                <c:pt idx="185">
                  <c:v>43</c:v>
                </c:pt>
                <c:pt idx="186">
                  <c:v>54</c:v>
                </c:pt>
                <c:pt idx="187">
                  <c:v>54</c:v>
                </c:pt>
                <c:pt idx="188">
                  <c:v>55</c:v>
                </c:pt>
                <c:pt idx="189">
                  <c:v>57</c:v>
                </c:pt>
                <c:pt idx="190">
                  <c:v>49</c:v>
                </c:pt>
                <c:pt idx="191">
                  <c:v>79</c:v>
                </c:pt>
                <c:pt idx="192">
                  <c:v>80</c:v>
                </c:pt>
                <c:pt idx="193">
                  <c:v>47</c:v>
                </c:pt>
                <c:pt idx="194">
                  <c:v>73</c:v>
                </c:pt>
                <c:pt idx="195">
                  <c:v>46</c:v>
                </c:pt>
                <c:pt idx="196">
                  <c:v>67</c:v>
                </c:pt>
                <c:pt idx="197">
                  <c:v>72</c:v>
                </c:pt>
                <c:pt idx="198">
                  <c:v>81</c:v>
                </c:pt>
                <c:pt idx="199">
                  <c:v>38</c:v>
                </c:pt>
                <c:pt idx="200">
                  <c:v>41</c:v>
                </c:pt>
                <c:pt idx="201">
                  <c:v>78</c:v>
                </c:pt>
                <c:pt idx="202">
                  <c:v>75</c:v>
                </c:pt>
                <c:pt idx="203">
                  <c:v>56</c:v>
                </c:pt>
                <c:pt idx="204">
                  <c:v>57</c:v>
                </c:pt>
                <c:pt idx="205">
                  <c:v>53</c:v>
                </c:pt>
                <c:pt idx="206">
                  <c:v>74</c:v>
                </c:pt>
                <c:pt idx="207">
                  <c:v>75</c:v>
                </c:pt>
                <c:pt idx="208">
                  <c:v>78</c:v>
                </c:pt>
                <c:pt idx="209">
                  <c:v>37</c:v>
                </c:pt>
                <c:pt idx="210">
                  <c:v>78</c:v>
                </c:pt>
                <c:pt idx="211">
                  <c:v>83</c:v>
                </c:pt>
                <c:pt idx="212">
                  <c:v>41</c:v>
                </c:pt>
                <c:pt idx="213">
                  <c:v>59</c:v>
                </c:pt>
                <c:pt idx="214">
                  <c:v>68</c:v>
                </c:pt>
                <c:pt idx="215">
                  <c:v>62</c:v>
                </c:pt>
                <c:pt idx="216">
                  <c:v>46</c:v>
                </c:pt>
                <c:pt idx="217">
                  <c:v>88</c:v>
                </c:pt>
                <c:pt idx="218">
                  <c:v>42</c:v>
                </c:pt>
                <c:pt idx="219">
                  <c:v>54</c:v>
                </c:pt>
                <c:pt idx="220">
                  <c:v>46</c:v>
                </c:pt>
                <c:pt idx="221">
                  <c:v>57</c:v>
                </c:pt>
                <c:pt idx="222">
                  <c:v>50</c:v>
                </c:pt>
                <c:pt idx="223">
                  <c:v>62</c:v>
                </c:pt>
                <c:pt idx="224">
                  <c:v>85</c:v>
                </c:pt>
                <c:pt idx="225">
                  <c:v>81</c:v>
                </c:pt>
                <c:pt idx="226">
                  <c:v>41</c:v>
                </c:pt>
                <c:pt idx="227">
                  <c:v>76</c:v>
                </c:pt>
                <c:pt idx="228">
                  <c:v>66</c:v>
                </c:pt>
                <c:pt idx="229">
                  <c:v>70</c:v>
                </c:pt>
                <c:pt idx="230">
                  <c:v>68</c:v>
                </c:pt>
                <c:pt idx="231">
                  <c:v>61</c:v>
                </c:pt>
                <c:pt idx="232">
                  <c:v>32</c:v>
                </c:pt>
                <c:pt idx="233">
                  <c:v>47</c:v>
                </c:pt>
                <c:pt idx="234">
                  <c:v>43</c:v>
                </c:pt>
                <c:pt idx="235">
                  <c:v>42</c:v>
                </c:pt>
                <c:pt idx="236">
                  <c:v>63</c:v>
                </c:pt>
                <c:pt idx="237">
                  <c:v>71</c:v>
                </c:pt>
                <c:pt idx="238">
                  <c:v>69</c:v>
                </c:pt>
                <c:pt idx="239">
                  <c:v>57</c:v>
                </c:pt>
                <c:pt idx="240">
                  <c:v>58</c:v>
                </c:pt>
                <c:pt idx="241">
                  <c:v>39</c:v>
                </c:pt>
                <c:pt idx="242">
                  <c:v>81</c:v>
                </c:pt>
                <c:pt idx="243">
                  <c:v>80</c:v>
                </c:pt>
                <c:pt idx="244">
                  <c:v>48</c:v>
                </c:pt>
                <c:pt idx="245">
                  <c:v>74</c:v>
                </c:pt>
                <c:pt idx="246">
                  <c:v>53</c:v>
                </c:pt>
                <c:pt idx="247">
                  <c:v>52</c:v>
                </c:pt>
                <c:pt idx="248">
                  <c:v>82</c:v>
                </c:pt>
                <c:pt idx="249">
                  <c:v>57</c:v>
                </c:pt>
                <c:pt idx="250">
                  <c:v>48</c:v>
                </c:pt>
                <c:pt idx="251">
                  <c:v>80</c:v>
                </c:pt>
                <c:pt idx="252">
                  <c:v>45</c:v>
                </c:pt>
                <c:pt idx="253">
                  <c:v>56</c:v>
                </c:pt>
                <c:pt idx="254">
                  <c:v>44</c:v>
                </c:pt>
                <c:pt idx="255">
                  <c:v>70</c:v>
                </c:pt>
                <c:pt idx="256">
                  <c:v>64</c:v>
                </c:pt>
                <c:pt idx="257">
                  <c:v>65</c:v>
                </c:pt>
                <c:pt idx="258">
                  <c:v>61</c:v>
                </c:pt>
                <c:pt idx="259">
                  <c:v>84</c:v>
                </c:pt>
                <c:pt idx="260">
                  <c:v>78</c:v>
                </c:pt>
                <c:pt idx="261">
                  <c:v>78</c:v>
                </c:pt>
                <c:pt idx="262">
                  <c:v>44</c:v>
                </c:pt>
                <c:pt idx="263">
                  <c:v>51</c:v>
                </c:pt>
                <c:pt idx="264">
                  <c:v>60</c:v>
                </c:pt>
                <c:pt idx="265">
                  <c:v>78</c:v>
                </c:pt>
                <c:pt idx="266">
                  <c:v>75</c:v>
                </c:pt>
                <c:pt idx="267">
                  <c:v>58</c:v>
                </c:pt>
                <c:pt idx="268">
                  <c:v>65</c:v>
                </c:pt>
                <c:pt idx="269">
                  <c:v>66</c:v>
                </c:pt>
                <c:pt idx="270">
                  <c:v>81</c:v>
                </c:pt>
                <c:pt idx="271">
                  <c:v>38</c:v>
                </c:pt>
                <c:pt idx="272">
                  <c:v>60</c:v>
                </c:pt>
                <c:pt idx="273">
                  <c:v>53</c:v>
                </c:pt>
                <c:pt idx="274">
                  <c:v>71</c:v>
                </c:pt>
                <c:pt idx="275">
                  <c:v>50</c:v>
                </c:pt>
                <c:pt idx="276">
                  <c:v>43</c:v>
                </c:pt>
                <c:pt idx="277">
                  <c:v>77</c:v>
                </c:pt>
                <c:pt idx="278">
                  <c:v>40</c:v>
                </c:pt>
                <c:pt idx="279">
                  <c:v>70</c:v>
                </c:pt>
                <c:pt idx="280">
                  <c:v>71</c:v>
                </c:pt>
                <c:pt idx="281">
                  <c:v>66</c:v>
                </c:pt>
                <c:pt idx="282">
                  <c:v>80</c:v>
                </c:pt>
                <c:pt idx="283">
                  <c:v>43</c:v>
                </c:pt>
                <c:pt idx="284">
                  <c:v>50</c:v>
                </c:pt>
                <c:pt idx="285">
                  <c:v>89</c:v>
                </c:pt>
                <c:pt idx="286">
                  <c:v>68</c:v>
                </c:pt>
                <c:pt idx="287">
                  <c:v>52</c:v>
                </c:pt>
                <c:pt idx="288">
                  <c:v>51</c:v>
                </c:pt>
                <c:pt idx="289">
                  <c:v>40</c:v>
                </c:pt>
                <c:pt idx="290">
                  <c:v>40</c:v>
                </c:pt>
                <c:pt idx="291">
                  <c:v>50</c:v>
                </c:pt>
                <c:pt idx="292">
                  <c:v>65</c:v>
                </c:pt>
                <c:pt idx="293">
                  <c:v>47</c:v>
                </c:pt>
                <c:pt idx="294">
                  <c:v>77</c:v>
                </c:pt>
                <c:pt idx="295">
                  <c:v>55</c:v>
                </c:pt>
                <c:pt idx="296">
                  <c:v>74</c:v>
                </c:pt>
                <c:pt idx="297">
                  <c:v>76</c:v>
                </c:pt>
                <c:pt idx="298">
                  <c:v>52</c:v>
                </c:pt>
                <c:pt idx="299">
                  <c:v>67</c:v>
                </c:pt>
                <c:pt idx="300">
                  <c:v>48</c:v>
                </c:pt>
                <c:pt idx="301">
                  <c:v>63</c:v>
                </c:pt>
                <c:pt idx="302">
                  <c:v>54</c:v>
                </c:pt>
                <c:pt idx="303">
                  <c:v>38</c:v>
                </c:pt>
                <c:pt idx="304">
                  <c:v>75</c:v>
                </c:pt>
                <c:pt idx="305">
                  <c:v>73</c:v>
                </c:pt>
                <c:pt idx="306">
                  <c:v>52</c:v>
                </c:pt>
                <c:pt idx="307">
                  <c:v>49</c:v>
                </c:pt>
                <c:pt idx="308">
                  <c:v>47</c:v>
                </c:pt>
                <c:pt idx="309">
                  <c:v>65</c:v>
                </c:pt>
                <c:pt idx="310">
                  <c:v>79</c:v>
                </c:pt>
                <c:pt idx="311">
                  <c:v>43</c:v>
                </c:pt>
                <c:pt idx="312">
                  <c:v>58</c:v>
                </c:pt>
                <c:pt idx="313">
                  <c:v>52</c:v>
                </c:pt>
                <c:pt idx="314">
                  <c:v>44</c:v>
                </c:pt>
                <c:pt idx="315">
                  <c:v>44</c:v>
                </c:pt>
                <c:pt idx="316">
                  <c:v>61</c:v>
                </c:pt>
                <c:pt idx="317">
                  <c:v>84</c:v>
                </c:pt>
                <c:pt idx="318">
                  <c:v>53</c:v>
                </c:pt>
                <c:pt idx="319">
                  <c:v>60</c:v>
                </c:pt>
                <c:pt idx="320">
                  <c:v>79</c:v>
                </c:pt>
                <c:pt idx="321">
                  <c:v>85</c:v>
                </c:pt>
                <c:pt idx="322">
                  <c:v>74</c:v>
                </c:pt>
                <c:pt idx="323">
                  <c:v>69</c:v>
                </c:pt>
                <c:pt idx="324">
                  <c:v>51</c:v>
                </c:pt>
                <c:pt idx="325">
                  <c:v>51</c:v>
                </c:pt>
                <c:pt idx="326">
                  <c:v>81</c:v>
                </c:pt>
                <c:pt idx="327">
                  <c:v>70</c:v>
                </c:pt>
                <c:pt idx="328">
                  <c:v>58</c:v>
                </c:pt>
                <c:pt idx="329">
                  <c:v>77</c:v>
                </c:pt>
                <c:pt idx="330">
                  <c:v>58</c:v>
                </c:pt>
                <c:pt idx="331">
                  <c:v>46</c:v>
                </c:pt>
                <c:pt idx="332">
                  <c:v>41</c:v>
                </c:pt>
                <c:pt idx="333">
                  <c:v>68</c:v>
                </c:pt>
                <c:pt idx="334">
                  <c:v>67</c:v>
                </c:pt>
                <c:pt idx="335">
                  <c:v>45</c:v>
                </c:pt>
                <c:pt idx="336">
                  <c:v>42</c:v>
                </c:pt>
                <c:pt idx="337">
                  <c:v>50</c:v>
                </c:pt>
                <c:pt idx="338">
                  <c:v>75</c:v>
                </c:pt>
                <c:pt idx="339">
                  <c:v>59</c:v>
                </c:pt>
                <c:pt idx="340">
                  <c:v>70</c:v>
                </c:pt>
                <c:pt idx="341">
                  <c:v>44</c:v>
                </c:pt>
                <c:pt idx="342">
                  <c:v>85</c:v>
                </c:pt>
                <c:pt idx="343">
                  <c:v>31</c:v>
                </c:pt>
                <c:pt idx="344">
                  <c:v>50</c:v>
                </c:pt>
                <c:pt idx="345">
                  <c:v>54</c:v>
                </c:pt>
                <c:pt idx="346">
                  <c:v>55</c:v>
                </c:pt>
                <c:pt idx="347">
                  <c:v>59</c:v>
                </c:pt>
                <c:pt idx="348">
                  <c:v>77</c:v>
                </c:pt>
                <c:pt idx="349">
                  <c:v>89</c:v>
                </c:pt>
                <c:pt idx="350">
                  <c:v>64</c:v>
                </c:pt>
                <c:pt idx="351">
                  <c:v>57</c:v>
                </c:pt>
                <c:pt idx="352">
                  <c:v>74</c:v>
                </c:pt>
                <c:pt idx="353">
                  <c:v>59</c:v>
                </c:pt>
                <c:pt idx="354">
                  <c:v>41</c:v>
                </c:pt>
                <c:pt idx="355">
                  <c:v>64</c:v>
                </c:pt>
                <c:pt idx="356">
                  <c:v>45</c:v>
                </c:pt>
                <c:pt idx="357">
                  <c:v>34</c:v>
                </c:pt>
                <c:pt idx="358">
                  <c:v>77</c:v>
                </c:pt>
                <c:pt idx="359">
                  <c:v>38</c:v>
                </c:pt>
                <c:pt idx="360">
                  <c:v>72</c:v>
                </c:pt>
                <c:pt idx="361">
                  <c:v>49</c:v>
                </c:pt>
                <c:pt idx="362">
                  <c:v>62</c:v>
                </c:pt>
                <c:pt idx="363">
                  <c:v>71</c:v>
                </c:pt>
                <c:pt idx="364">
                  <c:v>47</c:v>
                </c:pt>
              </c:numCache>
            </c:numRef>
          </c:xVal>
          <c:yVal>
            <c:numRef>
              <c:f>'Week 1 Analysis'!$C$2:$C$366</c:f>
              <c:numCache>
                <c:formatCode>General</c:formatCode>
                <c:ptCount val="365"/>
                <c:pt idx="0">
                  <c:v>5</c:v>
                </c:pt>
                <c:pt idx="1">
                  <c:v>6</c:v>
                </c:pt>
                <c:pt idx="2">
                  <c:v>4</c:v>
                </c:pt>
                <c:pt idx="3">
                  <c:v>5</c:v>
                </c:pt>
                <c:pt idx="4">
                  <c:v>7</c:v>
                </c:pt>
                <c:pt idx="5">
                  <c:v>4</c:v>
                </c:pt>
                <c:pt idx="6">
                  <c:v>7</c:v>
                </c:pt>
                <c:pt idx="7">
                  <c:v>4</c:v>
                </c:pt>
                <c:pt idx="8">
                  <c:v>9</c:v>
                </c:pt>
                <c:pt idx="9">
                  <c:v>5</c:v>
                </c:pt>
                <c:pt idx="10">
                  <c:v>7</c:v>
                </c:pt>
                <c:pt idx="11">
                  <c:v>8</c:v>
                </c:pt>
                <c:pt idx="12">
                  <c:v>7</c:v>
                </c:pt>
                <c:pt idx="13">
                  <c:v>9</c:v>
                </c:pt>
                <c:pt idx="14">
                  <c:v>3</c:v>
                </c:pt>
                <c:pt idx="15">
                  <c:v>6</c:v>
                </c:pt>
                <c:pt idx="16">
                  <c:v>5</c:v>
                </c:pt>
                <c:pt idx="17">
                  <c:v>6</c:v>
                </c:pt>
                <c:pt idx="18">
                  <c:v>4</c:v>
                </c:pt>
                <c:pt idx="19">
                  <c:v>7</c:v>
                </c:pt>
                <c:pt idx="20">
                  <c:v>3</c:v>
                </c:pt>
                <c:pt idx="21">
                  <c:v>4</c:v>
                </c:pt>
                <c:pt idx="22">
                  <c:v>7</c:v>
                </c:pt>
                <c:pt idx="23">
                  <c:v>6</c:v>
                </c:pt>
                <c:pt idx="24">
                  <c:v>7</c:v>
                </c:pt>
                <c:pt idx="25">
                  <c:v>4</c:v>
                </c:pt>
                <c:pt idx="26">
                  <c:v>6</c:v>
                </c:pt>
                <c:pt idx="27">
                  <c:v>7</c:v>
                </c:pt>
                <c:pt idx="28">
                  <c:v>8</c:v>
                </c:pt>
                <c:pt idx="29">
                  <c:v>5</c:v>
                </c:pt>
                <c:pt idx="30">
                  <c:v>4</c:v>
                </c:pt>
                <c:pt idx="31">
                  <c:v>6</c:v>
                </c:pt>
                <c:pt idx="32">
                  <c:v>6</c:v>
                </c:pt>
                <c:pt idx="33">
                  <c:v>5</c:v>
                </c:pt>
                <c:pt idx="34">
                  <c:v>5</c:v>
                </c:pt>
                <c:pt idx="35">
                  <c:v>9</c:v>
                </c:pt>
                <c:pt idx="36">
                  <c:v>7</c:v>
                </c:pt>
                <c:pt idx="37">
                  <c:v>7</c:v>
                </c:pt>
                <c:pt idx="38">
                  <c:v>4</c:v>
                </c:pt>
                <c:pt idx="39">
                  <c:v>4</c:v>
                </c:pt>
                <c:pt idx="40">
                  <c:v>5</c:v>
                </c:pt>
                <c:pt idx="41">
                  <c:v>8</c:v>
                </c:pt>
                <c:pt idx="42">
                  <c:v>5</c:v>
                </c:pt>
                <c:pt idx="43">
                  <c:v>5</c:v>
                </c:pt>
                <c:pt idx="44">
                  <c:v>8</c:v>
                </c:pt>
                <c:pt idx="45">
                  <c:v>3</c:v>
                </c:pt>
                <c:pt idx="46">
                  <c:v>8</c:v>
                </c:pt>
                <c:pt idx="47">
                  <c:v>7</c:v>
                </c:pt>
                <c:pt idx="48">
                  <c:v>7</c:v>
                </c:pt>
                <c:pt idx="49">
                  <c:v>4</c:v>
                </c:pt>
                <c:pt idx="50">
                  <c:v>7</c:v>
                </c:pt>
                <c:pt idx="51">
                  <c:v>7</c:v>
                </c:pt>
                <c:pt idx="52">
                  <c:v>8</c:v>
                </c:pt>
                <c:pt idx="53">
                  <c:v>5</c:v>
                </c:pt>
                <c:pt idx="54">
                  <c:v>9</c:v>
                </c:pt>
                <c:pt idx="55">
                  <c:v>4</c:v>
                </c:pt>
                <c:pt idx="56">
                  <c:v>7</c:v>
                </c:pt>
                <c:pt idx="57">
                  <c:v>7</c:v>
                </c:pt>
                <c:pt idx="58">
                  <c:v>3</c:v>
                </c:pt>
                <c:pt idx="59">
                  <c:v>4</c:v>
                </c:pt>
                <c:pt idx="60">
                  <c:v>6</c:v>
                </c:pt>
                <c:pt idx="61">
                  <c:v>6</c:v>
                </c:pt>
                <c:pt idx="62">
                  <c:v>4</c:v>
                </c:pt>
                <c:pt idx="63">
                  <c:v>8</c:v>
                </c:pt>
                <c:pt idx="64">
                  <c:v>6</c:v>
                </c:pt>
                <c:pt idx="65">
                  <c:v>5</c:v>
                </c:pt>
                <c:pt idx="66">
                  <c:v>9</c:v>
                </c:pt>
                <c:pt idx="67">
                  <c:v>7</c:v>
                </c:pt>
                <c:pt idx="68">
                  <c:v>5</c:v>
                </c:pt>
                <c:pt idx="69">
                  <c:v>5</c:v>
                </c:pt>
                <c:pt idx="70">
                  <c:v>7</c:v>
                </c:pt>
                <c:pt idx="71">
                  <c:v>4</c:v>
                </c:pt>
                <c:pt idx="72">
                  <c:v>5</c:v>
                </c:pt>
                <c:pt idx="73">
                  <c:v>8</c:v>
                </c:pt>
                <c:pt idx="74">
                  <c:v>4</c:v>
                </c:pt>
                <c:pt idx="75">
                  <c:v>4</c:v>
                </c:pt>
                <c:pt idx="76">
                  <c:v>7</c:v>
                </c:pt>
                <c:pt idx="77">
                  <c:v>4</c:v>
                </c:pt>
                <c:pt idx="78">
                  <c:v>4</c:v>
                </c:pt>
                <c:pt idx="79">
                  <c:v>6</c:v>
                </c:pt>
                <c:pt idx="80">
                  <c:v>4</c:v>
                </c:pt>
                <c:pt idx="81">
                  <c:v>8</c:v>
                </c:pt>
                <c:pt idx="82">
                  <c:v>9</c:v>
                </c:pt>
                <c:pt idx="83">
                  <c:v>3</c:v>
                </c:pt>
                <c:pt idx="84">
                  <c:v>5</c:v>
                </c:pt>
                <c:pt idx="85">
                  <c:v>7</c:v>
                </c:pt>
                <c:pt idx="86">
                  <c:v>5</c:v>
                </c:pt>
                <c:pt idx="87">
                  <c:v>5</c:v>
                </c:pt>
                <c:pt idx="88">
                  <c:v>5</c:v>
                </c:pt>
                <c:pt idx="89">
                  <c:v>9</c:v>
                </c:pt>
                <c:pt idx="90">
                  <c:v>5</c:v>
                </c:pt>
                <c:pt idx="91">
                  <c:v>9</c:v>
                </c:pt>
                <c:pt idx="92">
                  <c:v>7</c:v>
                </c:pt>
                <c:pt idx="93">
                  <c:v>5</c:v>
                </c:pt>
                <c:pt idx="94">
                  <c:v>5</c:v>
                </c:pt>
                <c:pt idx="95">
                  <c:v>6</c:v>
                </c:pt>
                <c:pt idx="96">
                  <c:v>5</c:v>
                </c:pt>
                <c:pt idx="97">
                  <c:v>4</c:v>
                </c:pt>
                <c:pt idx="98">
                  <c:v>7</c:v>
                </c:pt>
                <c:pt idx="99">
                  <c:v>9</c:v>
                </c:pt>
                <c:pt idx="100">
                  <c:v>5</c:v>
                </c:pt>
                <c:pt idx="101">
                  <c:v>3</c:v>
                </c:pt>
                <c:pt idx="102">
                  <c:v>5</c:v>
                </c:pt>
                <c:pt idx="103">
                  <c:v>7</c:v>
                </c:pt>
                <c:pt idx="104">
                  <c:v>7</c:v>
                </c:pt>
                <c:pt idx="105">
                  <c:v>8</c:v>
                </c:pt>
                <c:pt idx="106">
                  <c:v>7</c:v>
                </c:pt>
                <c:pt idx="107">
                  <c:v>4</c:v>
                </c:pt>
                <c:pt idx="108">
                  <c:v>8</c:v>
                </c:pt>
                <c:pt idx="109">
                  <c:v>8</c:v>
                </c:pt>
                <c:pt idx="110">
                  <c:v>4</c:v>
                </c:pt>
                <c:pt idx="111">
                  <c:v>8</c:v>
                </c:pt>
                <c:pt idx="112">
                  <c:v>9</c:v>
                </c:pt>
                <c:pt idx="113">
                  <c:v>7</c:v>
                </c:pt>
                <c:pt idx="114">
                  <c:v>6</c:v>
                </c:pt>
                <c:pt idx="115">
                  <c:v>5</c:v>
                </c:pt>
                <c:pt idx="116">
                  <c:v>3</c:v>
                </c:pt>
                <c:pt idx="117">
                  <c:v>8</c:v>
                </c:pt>
                <c:pt idx="118">
                  <c:v>7</c:v>
                </c:pt>
                <c:pt idx="119">
                  <c:v>8</c:v>
                </c:pt>
                <c:pt idx="120">
                  <c:v>5</c:v>
                </c:pt>
                <c:pt idx="121">
                  <c:v>5</c:v>
                </c:pt>
                <c:pt idx="122">
                  <c:v>5</c:v>
                </c:pt>
                <c:pt idx="123">
                  <c:v>4</c:v>
                </c:pt>
                <c:pt idx="124">
                  <c:v>4</c:v>
                </c:pt>
                <c:pt idx="125">
                  <c:v>9</c:v>
                </c:pt>
                <c:pt idx="126">
                  <c:v>5</c:v>
                </c:pt>
                <c:pt idx="127">
                  <c:v>5</c:v>
                </c:pt>
                <c:pt idx="128">
                  <c:v>5</c:v>
                </c:pt>
                <c:pt idx="129">
                  <c:v>7</c:v>
                </c:pt>
                <c:pt idx="130">
                  <c:v>5</c:v>
                </c:pt>
                <c:pt idx="131">
                  <c:v>7</c:v>
                </c:pt>
                <c:pt idx="132">
                  <c:v>8</c:v>
                </c:pt>
                <c:pt idx="133">
                  <c:v>6</c:v>
                </c:pt>
                <c:pt idx="134">
                  <c:v>7</c:v>
                </c:pt>
                <c:pt idx="135">
                  <c:v>5</c:v>
                </c:pt>
                <c:pt idx="136">
                  <c:v>6</c:v>
                </c:pt>
                <c:pt idx="137">
                  <c:v>4</c:v>
                </c:pt>
                <c:pt idx="138">
                  <c:v>5</c:v>
                </c:pt>
                <c:pt idx="139">
                  <c:v>5</c:v>
                </c:pt>
                <c:pt idx="140">
                  <c:v>6</c:v>
                </c:pt>
                <c:pt idx="141">
                  <c:v>8</c:v>
                </c:pt>
                <c:pt idx="142">
                  <c:v>8</c:v>
                </c:pt>
                <c:pt idx="143">
                  <c:v>6</c:v>
                </c:pt>
                <c:pt idx="144">
                  <c:v>6</c:v>
                </c:pt>
                <c:pt idx="145">
                  <c:v>5</c:v>
                </c:pt>
                <c:pt idx="146">
                  <c:v>5</c:v>
                </c:pt>
                <c:pt idx="147">
                  <c:v>4</c:v>
                </c:pt>
                <c:pt idx="148">
                  <c:v>7</c:v>
                </c:pt>
                <c:pt idx="149">
                  <c:v>8</c:v>
                </c:pt>
                <c:pt idx="150">
                  <c:v>4</c:v>
                </c:pt>
                <c:pt idx="151">
                  <c:v>6</c:v>
                </c:pt>
                <c:pt idx="152">
                  <c:v>5</c:v>
                </c:pt>
                <c:pt idx="153">
                  <c:v>7</c:v>
                </c:pt>
                <c:pt idx="154">
                  <c:v>5</c:v>
                </c:pt>
                <c:pt idx="155">
                  <c:v>7</c:v>
                </c:pt>
                <c:pt idx="156">
                  <c:v>5</c:v>
                </c:pt>
                <c:pt idx="157">
                  <c:v>5</c:v>
                </c:pt>
                <c:pt idx="158">
                  <c:v>5</c:v>
                </c:pt>
                <c:pt idx="159">
                  <c:v>7</c:v>
                </c:pt>
                <c:pt idx="160">
                  <c:v>5</c:v>
                </c:pt>
                <c:pt idx="161">
                  <c:v>7</c:v>
                </c:pt>
                <c:pt idx="162">
                  <c:v>6</c:v>
                </c:pt>
                <c:pt idx="163">
                  <c:v>8</c:v>
                </c:pt>
                <c:pt idx="164">
                  <c:v>4</c:v>
                </c:pt>
                <c:pt idx="165">
                  <c:v>4</c:v>
                </c:pt>
                <c:pt idx="166">
                  <c:v>9</c:v>
                </c:pt>
                <c:pt idx="167">
                  <c:v>8</c:v>
                </c:pt>
                <c:pt idx="168">
                  <c:v>7</c:v>
                </c:pt>
                <c:pt idx="169">
                  <c:v>9</c:v>
                </c:pt>
                <c:pt idx="170">
                  <c:v>6</c:v>
                </c:pt>
                <c:pt idx="171">
                  <c:v>8</c:v>
                </c:pt>
                <c:pt idx="172">
                  <c:v>6</c:v>
                </c:pt>
                <c:pt idx="173">
                  <c:v>5</c:v>
                </c:pt>
                <c:pt idx="174">
                  <c:v>7</c:v>
                </c:pt>
                <c:pt idx="175">
                  <c:v>5</c:v>
                </c:pt>
                <c:pt idx="176">
                  <c:v>4</c:v>
                </c:pt>
                <c:pt idx="177">
                  <c:v>9</c:v>
                </c:pt>
                <c:pt idx="178">
                  <c:v>5</c:v>
                </c:pt>
                <c:pt idx="179">
                  <c:v>7</c:v>
                </c:pt>
                <c:pt idx="180">
                  <c:v>6</c:v>
                </c:pt>
                <c:pt idx="181">
                  <c:v>7</c:v>
                </c:pt>
                <c:pt idx="182">
                  <c:v>8</c:v>
                </c:pt>
                <c:pt idx="183">
                  <c:v>6</c:v>
                </c:pt>
                <c:pt idx="184">
                  <c:v>6</c:v>
                </c:pt>
                <c:pt idx="185">
                  <c:v>7</c:v>
                </c:pt>
                <c:pt idx="186">
                  <c:v>6</c:v>
                </c:pt>
                <c:pt idx="187">
                  <c:v>8</c:v>
                </c:pt>
                <c:pt idx="188">
                  <c:v>5</c:v>
                </c:pt>
                <c:pt idx="189">
                  <c:v>7</c:v>
                </c:pt>
                <c:pt idx="190">
                  <c:v>4</c:v>
                </c:pt>
                <c:pt idx="191">
                  <c:v>8</c:v>
                </c:pt>
                <c:pt idx="192">
                  <c:v>7</c:v>
                </c:pt>
                <c:pt idx="193">
                  <c:v>3</c:v>
                </c:pt>
                <c:pt idx="194">
                  <c:v>5</c:v>
                </c:pt>
                <c:pt idx="195">
                  <c:v>4</c:v>
                </c:pt>
                <c:pt idx="196">
                  <c:v>7</c:v>
                </c:pt>
                <c:pt idx="197">
                  <c:v>6</c:v>
                </c:pt>
                <c:pt idx="198">
                  <c:v>9</c:v>
                </c:pt>
                <c:pt idx="199">
                  <c:v>7</c:v>
                </c:pt>
                <c:pt idx="200">
                  <c:v>4</c:v>
                </c:pt>
                <c:pt idx="201">
                  <c:v>5</c:v>
                </c:pt>
                <c:pt idx="202">
                  <c:v>5</c:v>
                </c:pt>
                <c:pt idx="203">
                  <c:v>6</c:v>
                </c:pt>
                <c:pt idx="204">
                  <c:v>8</c:v>
                </c:pt>
                <c:pt idx="205">
                  <c:v>6</c:v>
                </c:pt>
                <c:pt idx="206">
                  <c:v>7</c:v>
                </c:pt>
                <c:pt idx="207">
                  <c:v>7</c:v>
                </c:pt>
                <c:pt idx="208">
                  <c:v>9</c:v>
                </c:pt>
                <c:pt idx="209">
                  <c:v>3</c:v>
                </c:pt>
                <c:pt idx="210">
                  <c:v>8</c:v>
                </c:pt>
                <c:pt idx="211">
                  <c:v>8</c:v>
                </c:pt>
                <c:pt idx="212">
                  <c:v>6</c:v>
                </c:pt>
                <c:pt idx="213">
                  <c:v>8</c:v>
                </c:pt>
                <c:pt idx="214">
                  <c:v>6</c:v>
                </c:pt>
                <c:pt idx="215">
                  <c:v>5</c:v>
                </c:pt>
                <c:pt idx="216">
                  <c:v>3</c:v>
                </c:pt>
                <c:pt idx="217">
                  <c:v>9</c:v>
                </c:pt>
                <c:pt idx="218">
                  <c:v>7</c:v>
                </c:pt>
                <c:pt idx="219">
                  <c:v>7</c:v>
                </c:pt>
                <c:pt idx="220">
                  <c:v>3</c:v>
                </c:pt>
                <c:pt idx="221">
                  <c:v>5</c:v>
                </c:pt>
                <c:pt idx="222">
                  <c:v>3</c:v>
                </c:pt>
                <c:pt idx="223">
                  <c:v>6</c:v>
                </c:pt>
                <c:pt idx="224">
                  <c:v>8</c:v>
                </c:pt>
                <c:pt idx="225">
                  <c:v>5</c:v>
                </c:pt>
                <c:pt idx="226">
                  <c:v>3</c:v>
                </c:pt>
                <c:pt idx="227">
                  <c:v>9</c:v>
                </c:pt>
                <c:pt idx="228">
                  <c:v>7</c:v>
                </c:pt>
                <c:pt idx="229">
                  <c:v>6</c:v>
                </c:pt>
                <c:pt idx="230">
                  <c:v>5</c:v>
                </c:pt>
                <c:pt idx="231">
                  <c:v>4</c:v>
                </c:pt>
                <c:pt idx="232">
                  <c:v>4</c:v>
                </c:pt>
                <c:pt idx="233">
                  <c:v>7</c:v>
                </c:pt>
                <c:pt idx="234">
                  <c:v>6</c:v>
                </c:pt>
                <c:pt idx="235">
                  <c:v>7</c:v>
                </c:pt>
                <c:pt idx="236">
                  <c:v>7</c:v>
                </c:pt>
                <c:pt idx="237">
                  <c:v>7</c:v>
                </c:pt>
                <c:pt idx="238">
                  <c:v>7</c:v>
                </c:pt>
                <c:pt idx="239">
                  <c:v>8</c:v>
                </c:pt>
                <c:pt idx="240">
                  <c:v>6</c:v>
                </c:pt>
                <c:pt idx="241">
                  <c:v>3</c:v>
                </c:pt>
                <c:pt idx="242">
                  <c:v>6</c:v>
                </c:pt>
                <c:pt idx="243">
                  <c:v>9</c:v>
                </c:pt>
                <c:pt idx="244">
                  <c:v>7</c:v>
                </c:pt>
                <c:pt idx="245">
                  <c:v>8</c:v>
                </c:pt>
                <c:pt idx="246">
                  <c:v>7</c:v>
                </c:pt>
                <c:pt idx="247">
                  <c:v>5</c:v>
                </c:pt>
                <c:pt idx="248">
                  <c:v>7</c:v>
                </c:pt>
                <c:pt idx="249">
                  <c:v>4</c:v>
                </c:pt>
                <c:pt idx="250">
                  <c:v>3</c:v>
                </c:pt>
                <c:pt idx="251">
                  <c:v>9</c:v>
                </c:pt>
                <c:pt idx="252">
                  <c:v>7</c:v>
                </c:pt>
                <c:pt idx="253">
                  <c:v>8</c:v>
                </c:pt>
                <c:pt idx="254">
                  <c:v>6</c:v>
                </c:pt>
                <c:pt idx="255">
                  <c:v>4</c:v>
                </c:pt>
                <c:pt idx="256">
                  <c:v>5</c:v>
                </c:pt>
                <c:pt idx="257">
                  <c:v>4</c:v>
                </c:pt>
                <c:pt idx="258">
                  <c:v>8</c:v>
                </c:pt>
                <c:pt idx="259">
                  <c:v>5</c:v>
                </c:pt>
                <c:pt idx="260">
                  <c:v>7</c:v>
                </c:pt>
                <c:pt idx="261">
                  <c:v>6</c:v>
                </c:pt>
                <c:pt idx="262">
                  <c:v>5</c:v>
                </c:pt>
                <c:pt idx="263">
                  <c:v>7</c:v>
                </c:pt>
                <c:pt idx="264">
                  <c:v>8</c:v>
                </c:pt>
                <c:pt idx="265">
                  <c:v>6</c:v>
                </c:pt>
                <c:pt idx="266">
                  <c:v>9</c:v>
                </c:pt>
                <c:pt idx="267">
                  <c:v>5</c:v>
                </c:pt>
                <c:pt idx="268">
                  <c:v>8</c:v>
                </c:pt>
                <c:pt idx="269">
                  <c:v>4</c:v>
                </c:pt>
                <c:pt idx="270">
                  <c:v>6</c:v>
                </c:pt>
                <c:pt idx="271">
                  <c:v>4</c:v>
                </c:pt>
                <c:pt idx="272">
                  <c:v>6</c:v>
                </c:pt>
                <c:pt idx="273">
                  <c:v>6</c:v>
                </c:pt>
                <c:pt idx="274">
                  <c:v>7</c:v>
                </c:pt>
                <c:pt idx="275">
                  <c:v>7</c:v>
                </c:pt>
                <c:pt idx="276">
                  <c:v>5</c:v>
                </c:pt>
                <c:pt idx="277">
                  <c:v>5</c:v>
                </c:pt>
                <c:pt idx="278">
                  <c:v>5</c:v>
                </c:pt>
                <c:pt idx="279">
                  <c:v>6</c:v>
                </c:pt>
                <c:pt idx="280">
                  <c:v>7</c:v>
                </c:pt>
                <c:pt idx="281">
                  <c:v>5</c:v>
                </c:pt>
                <c:pt idx="282">
                  <c:v>6</c:v>
                </c:pt>
                <c:pt idx="283">
                  <c:v>6</c:v>
                </c:pt>
                <c:pt idx="284">
                  <c:v>4</c:v>
                </c:pt>
                <c:pt idx="285">
                  <c:v>6</c:v>
                </c:pt>
                <c:pt idx="286">
                  <c:v>8</c:v>
                </c:pt>
                <c:pt idx="287">
                  <c:v>4</c:v>
                </c:pt>
                <c:pt idx="288">
                  <c:v>8</c:v>
                </c:pt>
                <c:pt idx="289">
                  <c:v>7</c:v>
                </c:pt>
                <c:pt idx="290">
                  <c:v>3</c:v>
                </c:pt>
                <c:pt idx="291">
                  <c:v>5</c:v>
                </c:pt>
                <c:pt idx="292">
                  <c:v>5</c:v>
                </c:pt>
                <c:pt idx="293">
                  <c:v>7</c:v>
                </c:pt>
                <c:pt idx="294">
                  <c:v>5</c:v>
                </c:pt>
                <c:pt idx="295">
                  <c:v>6</c:v>
                </c:pt>
                <c:pt idx="296">
                  <c:v>6</c:v>
                </c:pt>
                <c:pt idx="297">
                  <c:v>8</c:v>
                </c:pt>
                <c:pt idx="298">
                  <c:v>8</c:v>
                </c:pt>
                <c:pt idx="299">
                  <c:v>7</c:v>
                </c:pt>
                <c:pt idx="300">
                  <c:v>4</c:v>
                </c:pt>
                <c:pt idx="301">
                  <c:v>7</c:v>
                </c:pt>
                <c:pt idx="302">
                  <c:v>6</c:v>
                </c:pt>
                <c:pt idx="303">
                  <c:v>5</c:v>
                </c:pt>
                <c:pt idx="304">
                  <c:v>8</c:v>
                </c:pt>
                <c:pt idx="305">
                  <c:v>6</c:v>
                </c:pt>
                <c:pt idx="306">
                  <c:v>4</c:v>
                </c:pt>
                <c:pt idx="307">
                  <c:v>6</c:v>
                </c:pt>
                <c:pt idx="308">
                  <c:v>3</c:v>
                </c:pt>
                <c:pt idx="309">
                  <c:v>8</c:v>
                </c:pt>
                <c:pt idx="310">
                  <c:v>9</c:v>
                </c:pt>
                <c:pt idx="311">
                  <c:v>5</c:v>
                </c:pt>
                <c:pt idx="312">
                  <c:v>4</c:v>
                </c:pt>
                <c:pt idx="313">
                  <c:v>4</c:v>
                </c:pt>
                <c:pt idx="314">
                  <c:v>4</c:v>
                </c:pt>
                <c:pt idx="315">
                  <c:v>4</c:v>
                </c:pt>
                <c:pt idx="316">
                  <c:v>5</c:v>
                </c:pt>
                <c:pt idx="317">
                  <c:v>6</c:v>
                </c:pt>
                <c:pt idx="318">
                  <c:v>7</c:v>
                </c:pt>
                <c:pt idx="319">
                  <c:v>6</c:v>
                </c:pt>
                <c:pt idx="320">
                  <c:v>8</c:v>
                </c:pt>
                <c:pt idx="321">
                  <c:v>8</c:v>
                </c:pt>
                <c:pt idx="322">
                  <c:v>8</c:v>
                </c:pt>
                <c:pt idx="323">
                  <c:v>5</c:v>
                </c:pt>
                <c:pt idx="324">
                  <c:v>5</c:v>
                </c:pt>
                <c:pt idx="325">
                  <c:v>6</c:v>
                </c:pt>
                <c:pt idx="326">
                  <c:v>8</c:v>
                </c:pt>
                <c:pt idx="327">
                  <c:v>7</c:v>
                </c:pt>
                <c:pt idx="328">
                  <c:v>5</c:v>
                </c:pt>
                <c:pt idx="329">
                  <c:v>5</c:v>
                </c:pt>
                <c:pt idx="330">
                  <c:v>8</c:v>
                </c:pt>
                <c:pt idx="331">
                  <c:v>3</c:v>
                </c:pt>
                <c:pt idx="332">
                  <c:v>7</c:v>
                </c:pt>
                <c:pt idx="333">
                  <c:v>5</c:v>
                </c:pt>
                <c:pt idx="334">
                  <c:v>5</c:v>
                </c:pt>
                <c:pt idx="335">
                  <c:v>3</c:v>
                </c:pt>
                <c:pt idx="336">
                  <c:v>6</c:v>
                </c:pt>
                <c:pt idx="337">
                  <c:v>5</c:v>
                </c:pt>
                <c:pt idx="338">
                  <c:v>9</c:v>
                </c:pt>
                <c:pt idx="339">
                  <c:v>6</c:v>
                </c:pt>
                <c:pt idx="340">
                  <c:v>5</c:v>
                </c:pt>
                <c:pt idx="341">
                  <c:v>3</c:v>
                </c:pt>
                <c:pt idx="342">
                  <c:v>7</c:v>
                </c:pt>
                <c:pt idx="343">
                  <c:v>4</c:v>
                </c:pt>
                <c:pt idx="344">
                  <c:v>5</c:v>
                </c:pt>
                <c:pt idx="345">
                  <c:v>4</c:v>
                </c:pt>
                <c:pt idx="346">
                  <c:v>7</c:v>
                </c:pt>
                <c:pt idx="347">
                  <c:v>5</c:v>
                </c:pt>
                <c:pt idx="348">
                  <c:v>5</c:v>
                </c:pt>
                <c:pt idx="349">
                  <c:v>5</c:v>
                </c:pt>
                <c:pt idx="350">
                  <c:v>6</c:v>
                </c:pt>
                <c:pt idx="351">
                  <c:v>5</c:v>
                </c:pt>
                <c:pt idx="352">
                  <c:v>7</c:v>
                </c:pt>
                <c:pt idx="353">
                  <c:v>7</c:v>
                </c:pt>
                <c:pt idx="354">
                  <c:v>3</c:v>
                </c:pt>
                <c:pt idx="355">
                  <c:v>8</c:v>
                </c:pt>
                <c:pt idx="356">
                  <c:v>3</c:v>
                </c:pt>
                <c:pt idx="357">
                  <c:v>6</c:v>
                </c:pt>
                <c:pt idx="358">
                  <c:v>5</c:v>
                </c:pt>
                <c:pt idx="359">
                  <c:v>7</c:v>
                </c:pt>
                <c:pt idx="360">
                  <c:v>9</c:v>
                </c:pt>
                <c:pt idx="361">
                  <c:v>6</c:v>
                </c:pt>
                <c:pt idx="362">
                  <c:v>6</c:v>
                </c:pt>
                <c:pt idx="363">
                  <c:v>6</c:v>
                </c:pt>
                <c:pt idx="364">
                  <c:v>6</c:v>
                </c:pt>
              </c:numCache>
            </c:numRef>
          </c:yVal>
          <c:smooth val="0"/>
          <c:extLst>
            <c:ext xmlns:c16="http://schemas.microsoft.com/office/drawing/2014/chart" uri="{C3380CC4-5D6E-409C-BE32-E72D297353CC}">
              <c16:uniqueId val="{00000003-FD85-489C-9140-A56BCB78A715}"/>
            </c:ext>
          </c:extLst>
        </c:ser>
        <c:dLbls>
          <c:showLegendKey val="0"/>
          <c:showVal val="0"/>
          <c:showCatName val="0"/>
          <c:showSerName val="0"/>
          <c:showPercent val="0"/>
          <c:showBubbleSize val="0"/>
        </c:dLbls>
        <c:axId val="383169295"/>
        <c:axId val="383169775"/>
      </c:scatterChart>
      <c:valAx>
        <c:axId val="3831692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Clicks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83169775"/>
        <c:crosses val="autoZero"/>
        <c:crossBetween val="midCat"/>
      </c:valAx>
      <c:valAx>
        <c:axId val="3831697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Conversions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8316929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'Week 2 Analysis'!$B$2:$B$366</cx:f>
        <cx:lvl ptCount="365" formatCode="Standard">
          <cx:pt idx="0">59</cx:pt>
          <cx:pt idx="1">71</cx:pt>
          <cx:pt idx="2">44</cx:pt>
          <cx:pt idx="3">49</cx:pt>
          <cx:pt idx="4">55</cx:pt>
          <cx:pt idx="5">51</cx:pt>
          <cx:pt idx="6">66</cx:pt>
          <cx:pt idx="7">69</cx:pt>
          <cx:pt idx="8">82</cx:pt>
          <cx:pt idx="9">48</cx:pt>
          <cx:pt idx="10">58</cx:pt>
          <cx:pt idx="11">68</cx:pt>
          <cx:pt idx="12">83</cx:pt>
          <cx:pt idx="13">78</cx:pt>
          <cx:pt idx="14">36</cx:pt>
          <cx:pt idx="15">48</cx:pt>
          <cx:pt idx="16">52</cx:pt>
          <cx:pt idx="17">49</cx:pt>
          <cx:pt idx="18">68</cx:pt>
          <cx:pt idx="19">81</cx:pt>
          <cx:pt idx="20">49</cx:pt>
          <cx:pt idx="21">43</cx:pt>
          <cx:pt idx="22">63</cx:pt>
          <cx:pt idx="23">80</cx:pt>
          <cx:pt idx="24">50</cx:pt>
          <cx:pt idx="25">53</cx:pt>
          <cx:pt idx="26">77</cx:pt>
          <cx:pt idx="27">44</cx:pt>
          <cx:pt idx="28">78</cx:pt>
          <cx:pt idx="29">42</cx:pt>
          <cx:pt idx="30">50</cx:pt>
          <cx:pt idx="31">72</cx:pt>
          <cx:pt idx="32">76</cx:pt>
          <cx:pt idx="33">41</cx:pt>
          <cx:pt idx="34">49</cx:pt>
          <cx:pt idx="35">78</cx:pt>
          <cx:pt idx="36">69</cx:pt>
          <cx:pt idx="37">58</cx:pt>
          <cx:pt idx="38">48</cx:pt>
          <cx:pt idx="39">44</cx:pt>
          <cx:pt idx="40">43</cx:pt>
          <cx:pt idx="41">71</cx:pt>
          <cx:pt idx="42">74</cx:pt>
          <cx:pt idx="43">74</cx:pt>
          <cx:pt idx="44">80</cx:pt>
          <cx:pt idx="45">40</cx:pt>
          <cx:pt idx="46">63</cx:pt>
          <cx:pt idx="47">36</cx:pt>
          <cx:pt idx="48">74</cx:pt>
          <cx:pt idx="49">62</cx:pt>
          <cx:pt idx="50">67</cx:pt>
          <cx:pt idx="51">64</cx:pt>
          <cx:pt idx="52">61</cx:pt>
          <cx:pt idx="53">74</cx:pt>
          <cx:pt idx="54">71</cx:pt>
          <cx:pt idx="55">52</cx:pt>
          <cx:pt idx="56">66</cx:pt>
          <cx:pt idx="57">47</cx:pt>
          <cx:pt idx="58">32</cx:pt>
          <cx:pt idx="59">68</cx:pt>
          <cx:pt idx="60">51</cx:pt>
          <cx:pt idx="61">42</cx:pt>
          <cx:pt idx="62">50</cx:pt>
          <cx:pt idx="63">56</cx:pt>
          <cx:pt idx="64">71</cx:pt>
          <cx:pt idx="65">33</cx:pt>
          <cx:pt idx="66">70</cx:pt>
          <cx:pt idx="67">33</cx:pt>
          <cx:pt idx="68">62</cx:pt>
          <cx:pt idx="69">87</cx:pt>
          <cx:pt idx="70">65</cx:pt>
          <cx:pt idx="71">60</cx:pt>
          <cx:pt idx="72">44</cx:pt>
          <cx:pt idx="73">66</cx:pt>
          <cx:pt idx="74">58</cx:pt>
          <cx:pt idx="75">54</cx:pt>
          <cx:pt idx="76">70</cx:pt>
          <cx:pt idx="77">45</cx:pt>
          <cx:pt idx="78">34</cx:pt>
          <cx:pt idx="79">41</cx:pt>
          <cx:pt idx="80">66</cx:pt>
          <cx:pt idx="81">55</cx:pt>
          <cx:pt idx="82">78</cx:pt>
          <cx:pt idx="83">41</cx:pt>
          <cx:pt idx="84">68</cx:pt>
          <cx:pt idx="85">74</cx:pt>
          <cx:pt idx="86">62</cx:pt>
          <cx:pt idx="87">40</cx:pt>
          <cx:pt idx="88">67</cx:pt>
          <cx:pt idx="89">79</cx:pt>
          <cx:pt idx="90">59</cx:pt>
          <cx:pt idx="91">73</cx:pt>
          <cx:pt idx="92">56</cx:pt>
          <cx:pt idx="93">82</cx:pt>
          <cx:pt idx="94">62</cx:pt>
          <cx:pt idx="95">76</cx:pt>
          <cx:pt idx="96">35</cx:pt>
          <cx:pt idx="97">61</cx:pt>
          <cx:pt idx="98">65</cx:pt>
          <cx:pt idx="99">83</cx:pt>
          <cx:pt idx="100">35</cx:pt>
          <cx:pt idx="101">44</cx:pt>
          <cx:pt idx="102">57</cx:pt>
          <cx:pt idx="103">76</cx:pt>
          <cx:pt idx="104">48</cx:pt>
          <cx:pt idx="105">62</cx:pt>
          <cx:pt idx="106">45</cx:pt>
          <cx:pt idx="107">34</cx:pt>
          <cx:pt idx="108">51</cx:pt>
          <cx:pt idx="109">85</cx:pt>
          <cx:pt idx="110">59</cx:pt>
          <cx:pt idx="111">67</cx:pt>
          <cx:pt idx="112">77</cx:pt>
          <cx:pt idx="113">60</cx:pt>
          <cx:pt idx="114">53</cx:pt>
          <cx:pt idx="115">84</cx:pt>
          <cx:pt idx="116">37</cx:pt>
          <cx:pt idx="117">67</cx:pt>
          <cx:pt idx="118">57</cx:pt>
          <cx:pt idx="119">83</cx:pt>
          <cx:pt idx="120">70</cx:pt>
          <cx:pt idx="121">67</cx:pt>
          <cx:pt idx="122">37</cx:pt>
          <cx:pt idx="123">58</cx:pt>
          <cx:pt idx="124">68</cx:pt>
          <cx:pt idx="125">72</cx:pt>
          <cx:pt idx="126">60</cx:pt>
          <cx:pt idx="127">41</cx:pt>
          <cx:pt idx="128">40</cx:pt>
          <cx:pt idx="129">49</cx:pt>
          <cx:pt idx="130">52</cx:pt>
          <cx:pt idx="131">78</cx:pt>
          <cx:pt idx="132">83</cx:pt>
          <cx:pt idx="133">38</cx:pt>
          <cx:pt idx="134">41</cx:pt>
          <cx:pt idx="135">72</cx:pt>
          <cx:pt idx="136">54</cx:pt>
          <cx:pt idx="137">36</cx:pt>
          <cx:pt idx="138">54</cx:pt>
          <cx:pt idx="139">55</cx:pt>
          <cx:pt idx="140">45</cx:pt>
          <cx:pt idx="141">83</cx:pt>
          <cx:pt idx="142">55</cx:pt>
          <cx:pt idx="143">41</cx:pt>
          <cx:pt idx="144">73</cx:pt>
          <cx:pt idx="145">77</cx:pt>
          <cx:pt idx="146">88</cx:pt>
          <cx:pt idx="147">63</cx:pt>
          <cx:pt idx="148">60</cx:pt>
          <cx:pt idx="149">76</cx:pt>
          <cx:pt idx="150">48</cx:pt>
          <cx:pt idx="151">58</cx:pt>
          <cx:pt idx="152">45</cx:pt>
          <cx:pt idx="153">56</cx:pt>
          <cx:pt idx="154">73</cx:pt>
          <cx:pt idx="155">48</cx:pt>
          <cx:pt idx="156">71</cx:pt>
          <cx:pt idx="157">70</cx:pt>
          <cx:pt idx="158">60</cx:pt>
          <cx:pt idx="159">56</cx:pt>
          <cx:pt idx="160">85</cx:pt>
          <cx:pt idx="161">53</cx:pt>
          <cx:pt idx="162">80</cx:pt>
          <cx:pt idx="163">54</cx:pt>
          <cx:pt idx="164">59</cx:pt>
          <cx:pt idx="165">40</cx:pt>
          <cx:pt idx="166">75</cx:pt>
          <cx:pt idx="167">53</cx:pt>
          <cx:pt idx="168">84</cx:pt>
          <cx:pt idx="169">78</cx:pt>
          <cx:pt idx="170">76</cx:pt>
          <cx:pt idx="171">67</cx:pt>
          <cx:pt idx="172">80</cx:pt>
          <cx:pt idx="173">52</cx:pt>
          <cx:pt idx="174">50</cx:pt>
          <cx:pt idx="175">71</cx:pt>
          <cx:pt idx="176">50</cx:pt>
          <cx:pt idx="177">81</cx:pt>
          <cx:pt idx="178">65</cx:pt>
          <cx:pt idx="179">48</cx:pt>
          <cx:pt idx="180">54</cx:pt>
          <cx:pt idx="181">75</cx:pt>
          <cx:pt idx="182">74</cx:pt>
          <cx:pt idx="183">85</cx:pt>
          <cx:pt idx="184">54</cx:pt>
          <cx:pt idx="185">43</cx:pt>
          <cx:pt idx="186">54</cx:pt>
          <cx:pt idx="187">54</cx:pt>
          <cx:pt idx="188">55</cx:pt>
          <cx:pt idx="189">57</cx:pt>
          <cx:pt idx="190">49</cx:pt>
          <cx:pt idx="191">79</cx:pt>
          <cx:pt idx="192">80</cx:pt>
          <cx:pt idx="193">47</cx:pt>
          <cx:pt idx="194">73</cx:pt>
          <cx:pt idx="195">46</cx:pt>
          <cx:pt idx="196">67</cx:pt>
          <cx:pt idx="197">72</cx:pt>
          <cx:pt idx="198">81</cx:pt>
          <cx:pt idx="199">38</cx:pt>
          <cx:pt idx="200">41</cx:pt>
          <cx:pt idx="201">78</cx:pt>
          <cx:pt idx="202">75</cx:pt>
          <cx:pt idx="203">56</cx:pt>
          <cx:pt idx="204">57</cx:pt>
          <cx:pt idx="205">53</cx:pt>
          <cx:pt idx="206">74</cx:pt>
          <cx:pt idx="207">75</cx:pt>
          <cx:pt idx="208">78</cx:pt>
          <cx:pt idx="209">37</cx:pt>
          <cx:pt idx="210">78</cx:pt>
          <cx:pt idx="211">83</cx:pt>
          <cx:pt idx="212">41</cx:pt>
          <cx:pt idx="213">59</cx:pt>
          <cx:pt idx="214">68</cx:pt>
          <cx:pt idx="215">62</cx:pt>
          <cx:pt idx="216">46</cx:pt>
          <cx:pt idx="217">88</cx:pt>
          <cx:pt idx="218">42</cx:pt>
          <cx:pt idx="219">54</cx:pt>
          <cx:pt idx="220">46</cx:pt>
          <cx:pt idx="221">57</cx:pt>
          <cx:pt idx="222">50</cx:pt>
          <cx:pt idx="223">62</cx:pt>
          <cx:pt idx="224">85</cx:pt>
          <cx:pt idx="225">81</cx:pt>
          <cx:pt idx="226">41</cx:pt>
          <cx:pt idx="227">76</cx:pt>
          <cx:pt idx="228">66</cx:pt>
          <cx:pt idx="229">70</cx:pt>
          <cx:pt idx="230">68</cx:pt>
          <cx:pt idx="231">61</cx:pt>
          <cx:pt idx="232">32</cx:pt>
          <cx:pt idx="233">47</cx:pt>
          <cx:pt idx="234">43</cx:pt>
          <cx:pt idx="235">42</cx:pt>
          <cx:pt idx="236">63</cx:pt>
          <cx:pt idx="237">71</cx:pt>
          <cx:pt idx="238">69</cx:pt>
          <cx:pt idx="239">57</cx:pt>
          <cx:pt idx="240">58</cx:pt>
          <cx:pt idx="241">39</cx:pt>
          <cx:pt idx="242">81</cx:pt>
          <cx:pt idx="243">80</cx:pt>
          <cx:pt idx="244">48</cx:pt>
          <cx:pt idx="245">74</cx:pt>
          <cx:pt idx="246">53</cx:pt>
          <cx:pt idx="247">52</cx:pt>
          <cx:pt idx="248">82</cx:pt>
          <cx:pt idx="249">57</cx:pt>
          <cx:pt idx="250">48</cx:pt>
          <cx:pt idx="251">80</cx:pt>
          <cx:pt idx="252">45</cx:pt>
          <cx:pt idx="253">56</cx:pt>
          <cx:pt idx="254">44</cx:pt>
          <cx:pt idx="255">70</cx:pt>
          <cx:pt idx="256">64</cx:pt>
          <cx:pt idx="257">65</cx:pt>
          <cx:pt idx="258">61</cx:pt>
          <cx:pt idx="259">84</cx:pt>
          <cx:pt idx="260">78</cx:pt>
          <cx:pt idx="261">78</cx:pt>
          <cx:pt idx="262">44</cx:pt>
          <cx:pt idx="263">51</cx:pt>
          <cx:pt idx="264">60</cx:pt>
          <cx:pt idx="265">78</cx:pt>
          <cx:pt idx="266">75</cx:pt>
          <cx:pt idx="267">58</cx:pt>
          <cx:pt idx="268">65</cx:pt>
          <cx:pt idx="269">66</cx:pt>
          <cx:pt idx="270">81</cx:pt>
          <cx:pt idx="271">38</cx:pt>
          <cx:pt idx="272">60</cx:pt>
          <cx:pt idx="273">53</cx:pt>
          <cx:pt idx="274">71</cx:pt>
          <cx:pt idx="275">50</cx:pt>
          <cx:pt idx="276">43</cx:pt>
          <cx:pt idx="277">77</cx:pt>
          <cx:pt idx="278">40</cx:pt>
          <cx:pt idx="279">70</cx:pt>
          <cx:pt idx="280">71</cx:pt>
          <cx:pt idx="281">66</cx:pt>
          <cx:pt idx="282">80</cx:pt>
          <cx:pt idx="283">43</cx:pt>
          <cx:pt idx="284">50</cx:pt>
          <cx:pt idx="285">89</cx:pt>
          <cx:pt idx="286">68</cx:pt>
          <cx:pt idx="287">52</cx:pt>
          <cx:pt idx="288">51</cx:pt>
          <cx:pt idx="289">40</cx:pt>
          <cx:pt idx="290">40</cx:pt>
          <cx:pt idx="291">50</cx:pt>
          <cx:pt idx="292">65</cx:pt>
          <cx:pt idx="293">47</cx:pt>
          <cx:pt idx="294">77</cx:pt>
          <cx:pt idx="295">55</cx:pt>
          <cx:pt idx="296">74</cx:pt>
          <cx:pt idx="297">76</cx:pt>
          <cx:pt idx="298">52</cx:pt>
          <cx:pt idx="299">67</cx:pt>
          <cx:pt idx="300">48</cx:pt>
          <cx:pt idx="301">63</cx:pt>
          <cx:pt idx="302">54</cx:pt>
          <cx:pt idx="303">38</cx:pt>
          <cx:pt idx="304">75</cx:pt>
          <cx:pt idx="305">73</cx:pt>
          <cx:pt idx="306">52</cx:pt>
          <cx:pt idx="307">49</cx:pt>
          <cx:pt idx="308">47</cx:pt>
          <cx:pt idx="309">65</cx:pt>
          <cx:pt idx="310">79</cx:pt>
          <cx:pt idx="311">43</cx:pt>
          <cx:pt idx="312">58</cx:pt>
          <cx:pt idx="313">52</cx:pt>
          <cx:pt idx="314">44</cx:pt>
          <cx:pt idx="315">44</cx:pt>
          <cx:pt idx="316">61</cx:pt>
          <cx:pt idx="317">84</cx:pt>
          <cx:pt idx="318">53</cx:pt>
          <cx:pt idx="319">60</cx:pt>
          <cx:pt idx="320">79</cx:pt>
          <cx:pt idx="321">85</cx:pt>
          <cx:pt idx="322">74</cx:pt>
          <cx:pt idx="323">69</cx:pt>
          <cx:pt idx="324">51</cx:pt>
          <cx:pt idx="325">51</cx:pt>
          <cx:pt idx="326">81</cx:pt>
          <cx:pt idx="327">70</cx:pt>
          <cx:pt idx="328">58</cx:pt>
          <cx:pt idx="329">77</cx:pt>
          <cx:pt idx="330">58</cx:pt>
          <cx:pt idx="331">46</cx:pt>
          <cx:pt idx="332">41</cx:pt>
          <cx:pt idx="333">68</cx:pt>
          <cx:pt idx="334">67</cx:pt>
          <cx:pt idx="335">45</cx:pt>
          <cx:pt idx="336">42</cx:pt>
          <cx:pt idx="337">50</cx:pt>
          <cx:pt idx="338">75</cx:pt>
          <cx:pt idx="339">59</cx:pt>
          <cx:pt idx="340">70</cx:pt>
          <cx:pt idx="341">44</cx:pt>
          <cx:pt idx="342">85</cx:pt>
          <cx:pt idx="343">31</cx:pt>
          <cx:pt idx="344">50</cx:pt>
          <cx:pt idx="345">54</cx:pt>
          <cx:pt idx="346">55</cx:pt>
          <cx:pt idx="347">59</cx:pt>
          <cx:pt idx="348">77</cx:pt>
          <cx:pt idx="349">89</cx:pt>
          <cx:pt idx="350">64</cx:pt>
          <cx:pt idx="351">57</cx:pt>
          <cx:pt idx="352">74</cx:pt>
          <cx:pt idx="353">59</cx:pt>
          <cx:pt idx="354">41</cx:pt>
          <cx:pt idx="355">64</cx:pt>
          <cx:pt idx="356">45</cx:pt>
          <cx:pt idx="357">34</cx:pt>
          <cx:pt idx="358">77</cx:pt>
          <cx:pt idx="359">38</cx:pt>
          <cx:pt idx="360">72</cx:pt>
          <cx:pt idx="361">49</cx:pt>
          <cx:pt idx="362">62</cx:pt>
          <cx:pt idx="363">71</cx:pt>
          <cx:pt idx="364">47</cx:pt>
        </cx:lvl>
      </cx:numDim>
    </cx:data>
  </cx:chartData>
  <cx:chart>
    <cx:title pos="t" align="ctr" overlay="0">
      <cx:tx>
        <cx:txData>
          <cx:v>AdWords Ad Clicks Distribution</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AdWords Ad Clicks Distribution</a:t>
          </a:r>
        </a:p>
      </cx:txPr>
    </cx:title>
    <cx:plotArea>
      <cx:plotAreaRegion>
        <cx:series layoutId="clusteredColumn" uniqueId="{1917B3CD-8974-4B87-BE90-6FD70F1156A6}">
          <cx:tx>
            <cx:txData>
              <cx:f>'Week 2 Analysis'!$B$1</cx:f>
              <cx:v>AdWords Ad Clicks</cx:v>
            </cx:txData>
          </cx:tx>
          <cx:dataId val="0"/>
          <cx:layoutPr>
            <cx:binning intervalClosed="r">
              <cx:binSize val="10"/>
            </cx:binning>
          </cx:layoutPr>
        </cx:series>
      </cx:plotAreaRegion>
      <cx:axis id="0">
        <cx:catScaling gapWidth="0"/>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'Week 2 Analysis'!$C$2:$C$366</cx:f>
        <cx:lvl ptCount="365" formatCode="Standard">
          <cx:pt idx="0">5</cx:pt>
          <cx:pt idx="1">6</cx:pt>
          <cx:pt idx="2">4</cx:pt>
          <cx:pt idx="3">5</cx:pt>
          <cx:pt idx="4">7</cx:pt>
          <cx:pt idx="5">4</cx:pt>
          <cx:pt idx="6">7</cx:pt>
          <cx:pt idx="7">4</cx:pt>
          <cx:pt idx="8">9</cx:pt>
          <cx:pt idx="9">5</cx:pt>
          <cx:pt idx="10">7</cx:pt>
          <cx:pt idx="11">8</cx:pt>
          <cx:pt idx="12">7</cx:pt>
          <cx:pt idx="13">9</cx:pt>
          <cx:pt idx="14">3</cx:pt>
          <cx:pt idx="15">6</cx:pt>
          <cx:pt idx="16">5</cx:pt>
          <cx:pt idx="17">6</cx:pt>
          <cx:pt idx="18">4</cx:pt>
          <cx:pt idx="19">7</cx:pt>
          <cx:pt idx="20">3</cx:pt>
          <cx:pt idx="21">4</cx:pt>
          <cx:pt idx="22">7</cx:pt>
          <cx:pt idx="23">6</cx:pt>
          <cx:pt idx="24">7</cx:pt>
          <cx:pt idx="25">4</cx:pt>
          <cx:pt idx="26">6</cx:pt>
          <cx:pt idx="27">7</cx:pt>
          <cx:pt idx="28">8</cx:pt>
          <cx:pt idx="29">5</cx:pt>
          <cx:pt idx="30">4</cx:pt>
          <cx:pt idx="31">6</cx:pt>
          <cx:pt idx="32">6</cx:pt>
          <cx:pt idx="33">5</cx:pt>
          <cx:pt idx="34">5</cx:pt>
          <cx:pt idx="35">9</cx:pt>
          <cx:pt idx="36">7</cx:pt>
          <cx:pt idx="37">7</cx:pt>
          <cx:pt idx="38">4</cx:pt>
          <cx:pt idx="39">4</cx:pt>
          <cx:pt idx="40">5</cx:pt>
          <cx:pt idx="41">8</cx:pt>
          <cx:pt idx="42">5</cx:pt>
          <cx:pt idx="43">5</cx:pt>
          <cx:pt idx="44">8</cx:pt>
          <cx:pt idx="45">3</cx:pt>
          <cx:pt idx="46">8</cx:pt>
          <cx:pt idx="47">7</cx:pt>
          <cx:pt idx="48">7</cx:pt>
          <cx:pt idx="49">4</cx:pt>
          <cx:pt idx="50">7</cx:pt>
          <cx:pt idx="51">7</cx:pt>
          <cx:pt idx="52">8</cx:pt>
          <cx:pt idx="53">5</cx:pt>
          <cx:pt idx="54">9</cx:pt>
          <cx:pt idx="55">4</cx:pt>
          <cx:pt idx="56">7</cx:pt>
          <cx:pt idx="57">7</cx:pt>
          <cx:pt idx="58">3</cx:pt>
          <cx:pt idx="59">4</cx:pt>
          <cx:pt idx="60">6</cx:pt>
          <cx:pt idx="61">6</cx:pt>
          <cx:pt idx="62">4</cx:pt>
          <cx:pt idx="63">8</cx:pt>
          <cx:pt idx="64">6</cx:pt>
          <cx:pt idx="65">5</cx:pt>
          <cx:pt idx="66">9</cx:pt>
          <cx:pt idx="67">7</cx:pt>
          <cx:pt idx="68">5</cx:pt>
          <cx:pt idx="69">5</cx:pt>
          <cx:pt idx="70">7</cx:pt>
          <cx:pt idx="71">4</cx:pt>
          <cx:pt idx="72">5</cx:pt>
          <cx:pt idx="73">8</cx:pt>
          <cx:pt idx="74">4</cx:pt>
          <cx:pt idx="75">4</cx:pt>
          <cx:pt idx="76">7</cx:pt>
          <cx:pt idx="77">4</cx:pt>
          <cx:pt idx="78">4</cx:pt>
          <cx:pt idx="79">6</cx:pt>
          <cx:pt idx="80">4</cx:pt>
          <cx:pt idx="81">8</cx:pt>
          <cx:pt idx="82">9</cx:pt>
          <cx:pt idx="83">3</cx:pt>
          <cx:pt idx="84">5</cx:pt>
          <cx:pt idx="85">7</cx:pt>
          <cx:pt idx="86">5</cx:pt>
          <cx:pt idx="87">5</cx:pt>
          <cx:pt idx="88">5</cx:pt>
          <cx:pt idx="89">9</cx:pt>
          <cx:pt idx="90">5</cx:pt>
          <cx:pt idx="91">9</cx:pt>
          <cx:pt idx="92">7</cx:pt>
          <cx:pt idx="93">5</cx:pt>
          <cx:pt idx="94">5</cx:pt>
          <cx:pt idx="95">6</cx:pt>
          <cx:pt idx="96">5</cx:pt>
          <cx:pt idx="97">4</cx:pt>
          <cx:pt idx="98">7</cx:pt>
          <cx:pt idx="99">9</cx:pt>
          <cx:pt idx="100">5</cx:pt>
          <cx:pt idx="101">3</cx:pt>
          <cx:pt idx="102">5</cx:pt>
          <cx:pt idx="103">7</cx:pt>
          <cx:pt idx="104">7</cx:pt>
          <cx:pt idx="105">8</cx:pt>
          <cx:pt idx="106">7</cx:pt>
          <cx:pt idx="107">4</cx:pt>
          <cx:pt idx="108">8</cx:pt>
          <cx:pt idx="109">8</cx:pt>
          <cx:pt idx="110">4</cx:pt>
          <cx:pt idx="111">8</cx:pt>
          <cx:pt idx="112">9</cx:pt>
          <cx:pt idx="113">7</cx:pt>
          <cx:pt idx="114">6</cx:pt>
          <cx:pt idx="115">5</cx:pt>
          <cx:pt idx="116">3</cx:pt>
          <cx:pt idx="117">8</cx:pt>
          <cx:pt idx="118">7</cx:pt>
          <cx:pt idx="119">8</cx:pt>
          <cx:pt idx="120">5</cx:pt>
          <cx:pt idx="121">5</cx:pt>
          <cx:pt idx="122">5</cx:pt>
          <cx:pt idx="123">4</cx:pt>
          <cx:pt idx="124">4</cx:pt>
          <cx:pt idx="125">9</cx:pt>
          <cx:pt idx="126">5</cx:pt>
          <cx:pt idx="127">5</cx:pt>
          <cx:pt idx="128">5</cx:pt>
          <cx:pt idx="129">7</cx:pt>
          <cx:pt idx="130">5</cx:pt>
          <cx:pt idx="131">7</cx:pt>
          <cx:pt idx="132">8</cx:pt>
          <cx:pt idx="133">6</cx:pt>
          <cx:pt idx="134">7</cx:pt>
          <cx:pt idx="135">5</cx:pt>
          <cx:pt idx="136">6</cx:pt>
          <cx:pt idx="137">4</cx:pt>
          <cx:pt idx="138">5</cx:pt>
          <cx:pt idx="139">5</cx:pt>
          <cx:pt idx="140">6</cx:pt>
          <cx:pt idx="141">8</cx:pt>
          <cx:pt idx="142">8</cx:pt>
          <cx:pt idx="143">6</cx:pt>
          <cx:pt idx="144">6</cx:pt>
          <cx:pt idx="145">5</cx:pt>
          <cx:pt idx="146">5</cx:pt>
          <cx:pt idx="147">4</cx:pt>
          <cx:pt idx="148">7</cx:pt>
          <cx:pt idx="149">8</cx:pt>
          <cx:pt idx="150">4</cx:pt>
          <cx:pt idx="151">6</cx:pt>
          <cx:pt idx="152">5</cx:pt>
          <cx:pt idx="153">7</cx:pt>
          <cx:pt idx="154">5</cx:pt>
          <cx:pt idx="155">7</cx:pt>
          <cx:pt idx="156">5</cx:pt>
          <cx:pt idx="157">5</cx:pt>
          <cx:pt idx="158">5</cx:pt>
          <cx:pt idx="159">7</cx:pt>
          <cx:pt idx="160">5</cx:pt>
          <cx:pt idx="161">7</cx:pt>
          <cx:pt idx="162">6</cx:pt>
          <cx:pt idx="163">8</cx:pt>
          <cx:pt idx="164">4</cx:pt>
          <cx:pt idx="165">4</cx:pt>
          <cx:pt idx="166">9</cx:pt>
          <cx:pt idx="167">8</cx:pt>
          <cx:pt idx="168">7</cx:pt>
          <cx:pt idx="169">9</cx:pt>
          <cx:pt idx="170">6</cx:pt>
          <cx:pt idx="171">8</cx:pt>
          <cx:pt idx="172">6</cx:pt>
          <cx:pt idx="173">5</cx:pt>
          <cx:pt idx="174">7</cx:pt>
          <cx:pt idx="175">5</cx:pt>
          <cx:pt idx="176">4</cx:pt>
          <cx:pt idx="177">9</cx:pt>
          <cx:pt idx="178">5</cx:pt>
          <cx:pt idx="179">7</cx:pt>
          <cx:pt idx="180">6</cx:pt>
          <cx:pt idx="181">7</cx:pt>
          <cx:pt idx="182">8</cx:pt>
          <cx:pt idx="183">6</cx:pt>
          <cx:pt idx="184">6</cx:pt>
          <cx:pt idx="185">7</cx:pt>
          <cx:pt idx="186">6</cx:pt>
          <cx:pt idx="187">8</cx:pt>
          <cx:pt idx="188">5</cx:pt>
          <cx:pt idx="189">7</cx:pt>
          <cx:pt idx="190">4</cx:pt>
          <cx:pt idx="191">8</cx:pt>
          <cx:pt idx="192">7</cx:pt>
          <cx:pt idx="193">3</cx:pt>
          <cx:pt idx="194">5</cx:pt>
          <cx:pt idx="195">4</cx:pt>
          <cx:pt idx="196">7</cx:pt>
          <cx:pt idx="197">6</cx:pt>
          <cx:pt idx="198">9</cx:pt>
          <cx:pt idx="199">7</cx:pt>
          <cx:pt idx="200">4</cx:pt>
          <cx:pt idx="201">5</cx:pt>
          <cx:pt idx="202">5</cx:pt>
          <cx:pt idx="203">6</cx:pt>
          <cx:pt idx="204">8</cx:pt>
          <cx:pt idx="205">6</cx:pt>
          <cx:pt idx="206">7</cx:pt>
          <cx:pt idx="207">7</cx:pt>
          <cx:pt idx="208">9</cx:pt>
          <cx:pt idx="209">3</cx:pt>
          <cx:pt idx="210">8</cx:pt>
          <cx:pt idx="211">8</cx:pt>
          <cx:pt idx="212">6</cx:pt>
          <cx:pt idx="213">8</cx:pt>
          <cx:pt idx="214">6</cx:pt>
          <cx:pt idx="215">5</cx:pt>
          <cx:pt idx="216">3</cx:pt>
          <cx:pt idx="217">9</cx:pt>
          <cx:pt idx="218">7</cx:pt>
          <cx:pt idx="219">7</cx:pt>
          <cx:pt idx="220">3</cx:pt>
          <cx:pt idx="221">5</cx:pt>
          <cx:pt idx="222">3</cx:pt>
          <cx:pt idx="223">6</cx:pt>
          <cx:pt idx="224">8</cx:pt>
          <cx:pt idx="225">5</cx:pt>
          <cx:pt idx="226">3</cx:pt>
          <cx:pt idx="227">9</cx:pt>
          <cx:pt idx="228">7</cx:pt>
          <cx:pt idx="229">6</cx:pt>
          <cx:pt idx="230">5</cx:pt>
          <cx:pt idx="231">4</cx:pt>
          <cx:pt idx="232">4</cx:pt>
          <cx:pt idx="233">7</cx:pt>
          <cx:pt idx="234">6</cx:pt>
          <cx:pt idx="235">7</cx:pt>
          <cx:pt idx="236">7</cx:pt>
          <cx:pt idx="237">7</cx:pt>
          <cx:pt idx="238">7</cx:pt>
          <cx:pt idx="239">8</cx:pt>
          <cx:pt idx="240">6</cx:pt>
          <cx:pt idx="241">3</cx:pt>
          <cx:pt idx="242">6</cx:pt>
          <cx:pt idx="243">9</cx:pt>
          <cx:pt idx="244">7</cx:pt>
          <cx:pt idx="245">8</cx:pt>
          <cx:pt idx="246">7</cx:pt>
          <cx:pt idx="247">5</cx:pt>
          <cx:pt idx="248">7</cx:pt>
          <cx:pt idx="249">4</cx:pt>
          <cx:pt idx="250">3</cx:pt>
          <cx:pt idx="251">9</cx:pt>
          <cx:pt idx="252">7</cx:pt>
          <cx:pt idx="253">8</cx:pt>
          <cx:pt idx="254">6</cx:pt>
          <cx:pt idx="255">4</cx:pt>
          <cx:pt idx="256">5</cx:pt>
          <cx:pt idx="257">4</cx:pt>
          <cx:pt idx="258">8</cx:pt>
          <cx:pt idx="259">5</cx:pt>
          <cx:pt idx="260">7</cx:pt>
          <cx:pt idx="261">6</cx:pt>
          <cx:pt idx="262">5</cx:pt>
          <cx:pt idx="263">7</cx:pt>
          <cx:pt idx="264">8</cx:pt>
          <cx:pt idx="265">6</cx:pt>
          <cx:pt idx="266">9</cx:pt>
          <cx:pt idx="267">5</cx:pt>
          <cx:pt idx="268">8</cx:pt>
          <cx:pt idx="269">4</cx:pt>
          <cx:pt idx="270">6</cx:pt>
          <cx:pt idx="271">4</cx:pt>
          <cx:pt idx="272">6</cx:pt>
          <cx:pt idx="273">6</cx:pt>
          <cx:pt idx="274">7</cx:pt>
          <cx:pt idx="275">7</cx:pt>
          <cx:pt idx="276">5</cx:pt>
          <cx:pt idx="277">5</cx:pt>
          <cx:pt idx="278">5</cx:pt>
          <cx:pt idx="279">6</cx:pt>
          <cx:pt idx="280">7</cx:pt>
          <cx:pt idx="281">5</cx:pt>
          <cx:pt idx="282">6</cx:pt>
          <cx:pt idx="283">6</cx:pt>
          <cx:pt idx="284">4</cx:pt>
          <cx:pt idx="285">6</cx:pt>
          <cx:pt idx="286">8</cx:pt>
          <cx:pt idx="287">4</cx:pt>
          <cx:pt idx="288">8</cx:pt>
          <cx:pt idx="289">7</cx:pt>
          <cx:pt idx="290">3</cx:pt>
          <cx:pt idx="291">5</cx:pt>
          <cx:pt idx="292">5</cx:pt>
          <cx:pt idx="293">7</cx:pt>
          <cx:pt idx="294">5</cx:pt>
          <cx:pt idx="295">6</cx:pt>
          <cx:pt idx="296">6</cx:pt>
          <cx:pt idx="297">8</cx:pt>
          <cx:pt idx="298">8</cx:pt>
          <cx:pt idx="299">7</cx:pt>
          <cx:pt idx="300">4</cx:pt>
          <cx:pt idx="301">7</cx:pt>
          <cx:pt idx="302">6</cx:pt>
          <cx:pt idx="303">5</cx:pt>
          <cx:pt idx="304">8</cx:pt>
          <cx:pt idx="305">6</cx:pt>
          <cx:pt idx="306">4</cx:pt>
          <cx:pt idx="307">6</cx:pt>
          <cx:pt idx="308">3</cx:pt>
          <cx:pt idx="309">8</cx:pt>
          <cx:pt idx="310">9</cx:pt>
          <cx:pt idx="311">5</cx:pt>
          <cx:pt idx="312">4</cx:pt>
          <cx:pt idx="313">4</cx:pt>
          <cx:pt idx="314">4</cx:pt>
          <cx:pt idx="315">4</cx:pt>
          <cx:pt idx="316">5</cx:pt>
          <cx:pt idx="317">6</cx:pt>
          <cx:pt idx="318">7</cx:pt>
          <cx:pt idx="319">6</cx:pt>
          <cx:pt idx="320">8</cx:pt>
          <cx:pt idx="321">8</cx:pt>
          <cx:pt idx="322">8</cx:pt>
          <cx:pt idx="323">5</cx:pt>
          <cx:pt idx="324">5</cx:pt>
          <cx:pt idx="325">6</cx:pt>
          <cx:pt idx="326">8</cx:pt>
          <cx:pt idx="327">7</cx:pt>
          <cx:pt idx="328">5</cx:pt>
          <cx:pt idx="329">5</cx:pt>
          <cx:pt idx="330">8</cx:pt>
          <cx:pt idx="331">3</cx:pt>
          <cx:pt idx="332">7</cx:pt>
          <cx:pt idx="333">5</cx:pt>
          <cx:pt idx="334">5</cx:pt>
          <cx:pt idx="335">3</cx:pt>
          <cx:pt idx="336">6</cx:pt>
          <cx:pt idx="337">5</cx:pt>
          <cx:pt idx="338">9</cx:pt>
          <cx:pt idx="339">6</cx:pt>
          <cx:pt idx="340">5</cx:pt>
          <cx:pt idx="341">3</cx:pt>
          <cx:pt idx="342">7</cx:pt>
          <cx:pt idx="343">4</cx:pt>
          <cx:pt idx="344">5</cx:pt>
          <cx:pt idx="345">4</cx:pt>
          <cx:pt idx="346">7</cx:pt>
          <cx:pt idx="347">5</cx:pt>
          <cx:pt idx="348">5</cx:pt>
          <cx:pt idx="349">5</cx:pt>
          <cx:pt idx="350">6</cx:pt>
          <cx:pt idx="351">5</cx:pt>
          <cx:pt idx="352">7</cx:pt>
          <cx:pt idx="353">7</cx:pt>
          <cx:pt idx="354">3</cx:pt>
          <cx:pt idx="355">8</cx:pt>
          <cx:pt idx="356">3</cx:pt>
          <cx:pt idx="357">6</cx:pt>
          <cx:pt idx="358">5</cx:pt>
          <cx:pt idx="359">7</cx:pt>
          <cx:pt idx="360">9</cx:pt>
          <cx:pt idx="361">6</cx:pt>
          <cx:pt idx="362">6</cx:pt>
          <cx:pt idx="363">6</cx:pt>
          <cx:pt idx="364">6</cx:pt>
        </cx:lvl>
      </cx:numDim>
    </cx:data>
  </cx:chartData>
  <cx:chart>
    <cx:title pos="t" align="ctr" overlay="0">
      <cx:tx>
        <cx:txData>
          <cx:v>AdWords Ad Conversion Distribution</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AdWords Ad Conversion Distribution</a:t>
          </a:r>
        </a:p>
      </cx:txPr>
    </cx:title>
    <cx:plotArea>
      <cx:plotAreaRegion>
        <cx:series layoutId="clusteredColumn" uniqueId="{50F2B7D2-1DBC-459F-B452-EABD3146BC55}">
          <cx:tx>
            <cx:txData>
              <cx:f>'Week 2 Analysis'!$C$1</cx:f>
              <cx:v>AdWords Ad Conversions</cx:v>
            </cx:txData>
          </cx:tx>
          <cx:dataId val="0"/>
          <cx:layoutPr>
            <cx:binning intervalClosed="r">
              <cx:binSize val="2"/>
            </cx:binning>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f266468e8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f266468e8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f2bc20c609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f2bc20c60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f266468e8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f266468e8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cb4d64c7d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cb4d64c7d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2bc20c60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2bc20c60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b4d64c7d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cb4d64c7d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f2bc20c609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f2bc20c60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f2bc20c60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f2bc20c60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2bc20c60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f2bc20c60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2bc20c609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f2bc20c60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24172381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24172381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f1a1597b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f1a1597b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f903b244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f903b244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24172381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24172381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f24172381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f24172381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903b244e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f903b244e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266468e8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266468e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b4d64c7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b4d64c7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266468e8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266468e8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3626725"/>
            <a:ext cx="9144000" cy="1399200"/>
          </a:xfrm>
          <a:prstGeom prst="rect">
            <a:avLst/>
          </a:prstGeom>
          <a:solidFill>
            <a:srgbClr val="69BCC1"/>
          </a:solidFill>
          <a:ln>
            <a:noFill/>
          </a:ln>
          <a:effectLst>
            <a:outerShdw blurRad="57150" dist="19050" dir="5400000" algn="bl" rotWithShape="0">
              <a:srgbClr val="000000">
                <a:alpha val="50000"/>
              </a:srgbClr>
            </a:outerShdw>
          </a:effectLst>
        </p:spPr>
        <p:txBody>
          <a:bodyPr spcFirstLastPara="1" wrap="square" lIns="201250" tIns="100600" rIns="201250" bIns="1006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rgbClr val="FFFFFF"/>
              </a:solidFill>
              <a:latin typeface="Arial"/>
              <a:ea typeface="Arial"/>
              <a:cs typeface="Arial"/>
              <a:sym typeface="Arial"/>
            </a:endParaRPr>
          </a:p>
        </p:txBody>
      </p:sp>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Clr>
                <a:srgbClr val="0A0049"/>
              </a:buClr>
              <a:buSzPts val="5200"/>
              <a:buNone/>
              <a:defRPr sz="5200">
                <a:solidFill>
                  <a:srgbClr val="0A0049"/>
                </a:solidFill>
              </a:defRPr>
            </a:lvl2pPr>
            <a:lvl3pPr lvl="2" algn="ctr">
              <a:spcBef>
                <a:spcPts val="0"/>
              </a:spcBef>
              <a:spcAft>
                <a:spcPts val="0"/>
              </a:spcAft>
              <a:buClr>
                <a:srgbClr val="0A0049"/>
              </a:buClr>
              <a:buSzPts val="5200"/>
              <a:buNone/>
              <a:defRPr sz="5200">
                <a:solidFill>
                  <a:srgbClr val="0A0049"/>
                </a:solidFill>
              </a:defRPr>
            </a:lvl3pPr>
            <a:lvl4pPr lvl="3" algn="ctr">
              <a:spcBef>
                <a:spcPts val="0"/>
              </a:spcBef>
              <a:spcAft>
                <a:spcPts val="0"/>
              </a:spcAft>
              <a:buClr>
                <a:srgbClr val="0A0049"/>
              </a:buClr>
              <a:buSzPts val="5200"/>
              <a:buNone/>
              <a:defRPr sz="5200">
                <a:solidFill>
                  <a:srgbClr val="0A0049"/>
                </a:solidFill>
              </a:defRPr>
            </a:lvl4pPr>
            <a:lvl5pPr lvl="4" algn="ctr">
              <a:spcBef>
                <a:spcPts val="0"/>
              </a:spcBef>
              <a:spcAft>
                <a:spcPts val="0"/>
              </a:spcAft>
              <a:buClr>
                <a:srgbClr val="0A0049"/>
              </a:buClr>
              <a:buSzPts val="5200"/>
              <a:buNone/>
              <a:defRPr sz="5200">
                <a:solidFill>
                  <a:srgbClr val="0A0049"/>
                </a:solidFill>
              </a:defRPr>
            </a:lvl5pPr>
            <a:lvl6pPr lvl="5" algn="ctr">
              <a:spcBef>
                <a:spcPts val="0"/>
              </a:spcBef>
              <a:spcAft>
                <a:spcPts val="0"/>
              </a:spcAft>
              <a:buClr>
                <a:srgbClr val="0A0049"/>
              </a:buClr>
              <a:buSzPts val="5200"/>
              <a:buNone/>
              <a:defRPr sz="5200">
                <a:solidFill>
                  <a:srgbClr val="0A0049"/>
                </a:solidFill>
              </a:defRPr>
            </a:lvl6pPr>
            <a:lvl7pPr lvl="6" algn="ctr">
              <a:spcBef>
                <a:spcPts val="0"/>
              </a:spcBef>
              <a:spcAft>
                <a:spcPts val="0"/>
              </a:spcAft>
              <a:buClr>
                <a:srgbClr val="0A0049"/>
              </a:buClr>
              <a:buSzPts val="5200"/>
              <a:buNone/>
              <a:defRPr sz="5200">
                <a:solidFill>
                  <a:srgbClr val="0A0049"/>
                </a:solidFill>
              </a:defRPr>
            </a:lvl7pPr>
            <a:lvl8pPr lvl="7" algn="ctr">
              <a:spcBef>
                <a:spcPts val="0"/>
              </a:spcBef>
              <a:spcAft>
                <a:spcPts val="0"/>
              </a:spcAft>
              <a:buClr>
                <a:srgbClr val="0A0049"/>
              </a:buClr>
              <a:buSzPts val="5200"/>
              <a:buNone/>
              <a:defRPr sz="5200">
                <a:solidFill>
                  <a:srgbClr val="0A0049"/>
                </a:solidFill>
              </a:defRPr>
            </a:lvl8pPr>
            <a:lvl9pPr lvl="8" algn="ctr">
              <a:spcBef>
                <a:spcPts val="0"/>
              </a:spcBef>
              <a:spcAft>
                <a:spcPts val="0"/>
              </a:spcAft>
              <a:buClr>
                <a:srgbClr val="0A0049"/>
              </a:buClr>
              <a:buSzPts val="5200"/>
              <a:buNone/>
              <a:defRPr sz="5200">
                <a:solidFill>
                  <a:srgbClr val="0A0049"/>
                </a:solidFill>
              </a:defRPr>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ptly" type="tx">
  <p:cSld name="TITLE_AND_BODY">
    <p:spTree>
      <p:nvGrpSpPr>
        <p:cNvPr id="1" name="Shape 17"/>
        <p:cNvGrpSpPr/>
        <p:nvPr/>
      </p:nvGrpSpPr>
      <p:grpSpPr>
        <a:xfrm>
          <a:off x="0" y="0"/>
          <a:ext cx="0" cy="0"/>
          <a:chOff x="0" y="0"/>
          <a:chExt cx="0" cy="0"/>
        </a:xfrm>
      </p:grpSpPr>
      <p:sp>
        <p:nvSpPr>
          <p:cNvPr id="18" name="Google Shape;18;p4"/>
          <p:cNvSpPr/>
          <p:nvPr/>
        </p:nvSpPr>
        <p:spPr>
          <a:xfrm>
            <a:off x="0" y="0"/>
            <a:ext cx="9144000" cy="986100"/>
          </a:xfrm>
          <a:prstGeom prst="rect">
            <a:avLst/>
          </a:prstGeom>
          <a:solidFill>
            <a:srgbClr val="69BCC1"/>
          </a:solidFill>
          <a:ln>
            <a:noFill/>
          </a:ln>
          <a:effectLst>
            <a:outerShdw blurRad="57150" dist="19050" dir="5400000" algn="bl" rotWithShape="0">
              <a:srgbClr val="000000">
                <a:alpha val="50000"/>
              </a:srgbClr>
            </a:outerShdw>
          </a:effectLst>
        </p:spPr>
        <p:txBody>
          <a:bodyPr spcFirstLastPara="1" wrap="square" lIns="201250" tIns="100600" rIns="201250" bIns="1006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rgbClr val="FFFFFF"/>
              </a:solidFill>
              <a:latin typeface="Arial"/>
              <a:ea typeface="Arial"/>
              <a:cs typeface="Arial"/>
              <a:sym typeface="Arial"/>
            </a:endParaRPr>
          </a:p>
        </p:txBody>
      </p:sp>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Clr>
                <a:srgbClr val="000000"/>
              </a:buClr>
              <a:buSzPts val="3200"/>
              <a:buFont typeface="DM Sans"/>
              <a:buNone/>
              <a:defRPr sz="3200">
                <a:solidFill>
                  <a:srgbClr val="000000"/>
                </a:solidFill>
                <a:latin typeface="DM Sans"/>
                <a:ea typeface="DM Sans"/>
                <a:cs typeface="DM Sans"/>
                <a:sym typeface="DM Sans"/>
              </a:defRPr>
            </a:lvl1pPr>
            <a:lvl2pPr lvl="1">
              <a:spcBef>
                <a:spcPts val="0"/>
              </a:spcBef>
              <a:spcAft>
                <a:spcPts val="0"/>
              </a:spcAft>
              <a:buClr>
                <a:srgbClr val="0A0049"/>
              </a:buClr>
              <a:buSzPts val="3200"/>
              <a:buNone/>
              <a:defRPr sz="3200">
                <a:solidFill>
                  <a:srgbClr val="0A0049"/>
                </a:solidFill>
              </a:defRPr>
            </a:lvl2pPr>
            <a:lvl3pPr lvl="2">
              <a:spcBef>
                <a:spcPts val="0"/>
              </a:spcBef>
              <a:spcAft>
                <a:spcPts val="0"/>
              </a:spcAft>
              <a:buClr>
                <a:srgbClr val="0A0049"/>
              </a:buClr>
              <a:buSzPts val="3200"/>
              <a:buNone/>
              <a:defRPr sz="3200">
                <a:solidFill>
                  <a:srgbClr val="0A0049"/>
                </a:solidFill>
              </a:defRPr>
            </a:lvl3pPr>
            <a:lvl4pPr lvl="3">
              <a:spcBef>
                <a:spcPts val="0"/>
              </a:spcBef>
              <a:spcAft>
                <a:spcPts val="0"/>
              </a:spcAft>
              <a:buClr>
                <a:srgbClr val="0A0049"/>
              </a:buClr>
              <a:buSzPts val="3200"/>
              <a:buNone/>
              <a:defRPr sz="3200">
                <a:solidFill>
                  <a:srgbClr val="0A0049"/>
                </a:solidFill>
              </a:defRPr>
            </a:lvl4pPr>
            <a:lvl5pPr lvl="4">
              <a:spcBef>
                <a:spcPts val="0"/>
              </a:spcBef>
              <a:spcAft>
                <a:spcPts val="0"/>
              </a:spcAft>
              <a:buClr>
                <a:srgbClr val="0A0049"/>
              </a:buClr>
              <a:buSzPts val="3200"/>
              <a:buNone/>
              <a:defRPr sz="3200">
                <a:solidFill>
                  <a:srgbClr val="0A0049"/>
                </a:solidFill>
              </a:defRPr>
            </a:lvl5pPr>
            <a:lvl6pPr lvl="5">
              <a:spcBef>
                <a:spcPts val="0"/>
              </a:spcBef>
              <a:spcAft>
                <a:spcPts val="0"/>
              </a:spcAft>
              <a:buClr>
                <a:srgbClr val="0A0049"/>
              </a:buClr>
              <a:buSzPts val="3200"/>
              <a:buNone/>
              <a:defRPr sz="3200">
                <a:solidFill>
                  <a:srgbClr val="0A0049"/>
                </a:solidFill>
              </a:defRPr>
            </a:lvl6pPr>
            <a:lvl7pPr lvl="6">
              <a:spcBef>
                <a:spcPts val="0"/>
              </a:spcBef>
              <a:spcAft>
                <a:spcPts val="0"/>
              </a:spcAft>
              <a:buClr>
                <a:srgbClr val="0A0049"/>
              </a:buClr>
              <a:buSzPts val="3200"/>
              <a:buNone/>
              <a:defRPr sz="3200">
                <a:solidFill>
                  <a:srgbClr val="0A0049"/>
                </a:solidFill>
              </a:defRPr>
            </a:lvl7pPr>
            <a:lvl8pPr lvl="7">
              <a:spcBef>
                <a:spcPts val="0"/>
              </a:spcBef>
              <a:spcAft>
                <a:spcPts val="0"/>
              </a:spcAft>
              <a:buClr>
                <a:srgbClr val="0A0049"/>
              </a:buClr>
              <a:buSzPts val="3200"/>
              <a:buNone/>
              <a:defRPr sz="3200">
                <a:solidFill>
                  <a:srgbClr val="0A0049"/>
                </a:solidFill>
              </a:defRPr>
            </a:lvl8pPr>
            <a:lvl9pPr lvl="8">
              <a:spcBef>
                <a:spcPts val="0"/>
              </a:spcBef>
              <a:spcAft>
                <a:spcPts val="0"/>
              </a:spcAft>
              <a:buClr>
                <a:srgbClr val="0A0049"/>
              </a:buClr>
              <a:buSzPts val="3200"/>
              <a:buNone/>
              <a:defRPr sz="3200">
                <a:solidFill>
                  <a:srgbClr val="0A0049"/>
                </a:solidFill>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Clr>
                <a:srgbClr val="000000"/>
              </a:buClr>
              <a:buSzPts val="1800"/>
              <a:buChar char="●"/>
              <a:defRPr>
                <a:solidFill>
                  <a:srgbClr val="000000"/>
                </a:solidFill>
              </a:defRPr>
            </a:lvl1pPr>
            <a:lvl2pPr marL="914400" lvl="1" indent="-317500">
              <a:spcBef>
                <a:spcPts val="0"/>
              </a:spcBef>
              <a:spcAft>
                <a:spcPts val="0"/>
              </a:spcAft>
              <a:buClr>
                <a:srgbClr val="000000"/>
              </a:buClr>
              <a:buSzPts val="1400"/>
              <a:buChar char="○"/>
              <a:defRPr>
                <a:solidFill>
                  <a:srgbClr val="000000"/>
                </a:solidFill>
              </a:defRPr>
            </a:lvl2pPr>
            <a:lvl3pPr marL="1371600" lvl="2" indent="-317500">
              <a:spcBef>
                <a:spcPts val="0"/>
              </a:spcBef>
              <a:spcAft>
                <a:spcPts val="0"/>
              </a:spcAft>
              <a:buClr>
                <a:srgbClr val="000000"/>
              </a:buClr>
              <a:buSzPts val="1400"/>
              <a:buChar char="■"/>
              <a:defRPr>
                <a:solidFill>
                  <a:srgbClr val="000000"/>
                </a:solidFill>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SzPts val="2800"/>
              <a:buFont typeface="DM Sans"/>
              <a:buNone/>
              <a:defRPr sz="2800">
                <a:latin typeface="DM Sans"/>
                <a:ea typeface="DM Sans"/>
                <a:cs typeface="DM Sans"/>
                <a:sym typeface="DM Sans"/>
              </a:defRPr>
            </a:lvl1pPr>
            <a:lvl2pPr lvl="1">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2pPr>
            <a:lvl3pPr lvl="2">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3pPr>
            <a:lvl4pPr lvl="3">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4pPr>
            <a:lvl5pPr lvl="4">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5pPr>
            <a:lvl6pPr lvl="5">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6pPr>
            <a:lvl7pPr lvl="6">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7pPr>
            <a:lvl8pPr lvl="7">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8pPr>
            <a:lvl9pPr lvl="8">
              <a:spcBef>
                <a:spcPts val="0"/>
              </a:spcBef>
              <a:spcAft>
                <a:spcPts val="0"/>
              </a:spcAft>
              <a:buClr>
                <a:schemeClr val="dk1"/>
              </a:buClr>
              <a:buSzPts val="2800"/>
              <a:buFont typeface="DM Sans"/>
              <a:buNone/>
              <a:defRPr sz="2800">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SzPts val="1800"/>
              <a:buFont typeface="DM Sans"/>
              <a:buChar char="●"/>
              <a:defRPr sz="1800">
                <a:latin typeface="DM Sans"/>
                <a:ea typeface="DM Sans"/>
                <a:cs typeface="DM Sans"/>
                <a:sym typeface="DM Sans"/>
              </a:defRPr>
            </a:lvl1pPr>
            <a:lvl2pPr marL="914400" lvl="1" indent="-317500">
              <a:lnSpc>
                <a:spcPct val="115000"/>
              </a:lnSpc>
              <a:spcBef>
                <a:spcPts val="0"/>
              </a:spcBef>
              <a:spcAft>
                <a:spcPts val="0"/>
              </a:spcAft>
              <a:buSzPts val="1400"/>
              <a:buFont typeface="DM Sans"/>
              <a:buChar char="○"/>
              <a:defRPr>
                <a:latin typeface="DM Sans"/>
                <a:ea typeface="DM Sans"/>
                <a:cs typeface="DM Sans"/>
                <a:sym typeface="DM Sans"/>
              </a:defRPr>
            </a:lvl2pPr>
            <a:lvl3pPr marL="1371600" lvl="2" indent="-317500">
              <a:lnSpc>
                <a:spcPct val="115000"/>
              </a:lnSpc>
              <a:spcBef>
                <a:spcPts val="0"/>
              </a:spcBef>
              <a:spcAft>
                <a:spcPts val="0"/>
              </a:spcAft>
              <a:buSzPts val="1400"/>
              <a:buFont typeface="DM Sans"/>
              <a:buChar char="■"/>
              <a:defRPr>
                <a:latin typeface="DM Sans"/>
                <a:ea typeface="DM Sans"/>
                <a:cs typeface="DM Sans"/>
                <a:sym typeface="DM Sans"/>
              </a:defRPr>
            </a:lvl3pPr>
            <a:lvl4pPr marL="1828800" lvl="3" indent="-317500">
              <a:lnSpc>
                <a:spcPct val="115000"/>
              </a:lnSpc>
              <a:spcBef>
                <a:spcPts val="0"/>
              </a:spcBef>
              <a:spcAft>
                <a:spcPts val="0"/>
              </a:spcAft>
              <a:buSzPts val="1400"/>
              <a:buFont typeface="DM Sans"/>
              <a:buChar char="●"/>
              <a:defRPr>
                <a:latin typeface="DM Sans"/>
                <a:ea typeface="DM Sans"/>
                <a:cs typeface="DM Sans"/>
                <a:sym typeface="DM Sans"/>
              </a:defRPr>
            </a:lvl4pPr>
            <a:lvl5pPr marL="2286000" lvl="4" indent="-317500">
              <a:lnSpc>
                <a:spcPct val="115000"/>
              </a:lnSpc>
              <a:spcBef>
                <a:spcPts val="0"/>
              </a:spcBef>
              <a:spcAft>
                <a:spcPts val="0"/>
              </a:spcAft>
              <a:buSzPts val="1400"/>
              <a:buFont typeface="DM Sans"/>
              <a:buChar char="○"/>
              <a:defRPr>
                <a:latin typeface="DM Sans"/>
                <a:ea typeface="DM Sans"/>
                <a:cs typeface="DM Sans"/>
                <a:sym typeface="DM Sans"/>
              </a:defRPr>
            </a:lvl5pPr>
            <a:lvl6pPr marL="2743200" lvl="5" indent="-317500">
              <a:lnSpc>
                <a:spcPct val="115000"/>
              </a:lnSpc>
              <a:spcBef>
                <a:spcPts val="0"/>
              </a:spcBef>
              <a:spcAft>
                <a:spcPts val="0"/>
              </a:spcAft>
              <a:buSzPts val="1400"/>
              <a:buFont typeface="DM Sans"/>
              <a:buChar char="■"/>
              <a:defRPr>
                <a:latin typeface="DM Sans"/>
                <a:ea typeface="DM Sans"/>
                <a:cs typeface="DM Sans"/>
                <a:sym typeface="DM Sans"/>
              </a:defRPr>
            </a:lvl6pPr>
            <a:lvl7pPr marL="3200400" lvl="6" indent="-317500">
              <a:lnSpc>
                <a:spcPct val="115000"/>
              </a:lnSpc>
              <a:spcBef>
                <a:spcPts val="0"/>
              </a:spcBef>
              <a:spcAft>
                <a:spcPts val="0"/>
              </a:spcAft>
              <a:buSzPts val="1400"/>
              <a:buFont typeface="DM Sans"/>
              <a:buChar char="●"/>
              <a:defRPr>
                <a:latin typeface="DM Sans"/>
                <a:ea typeface="DM Sans"/>
                <a:cs typeface="DM Sans"/>
                <a:sym typeface="DM Sans"/>
              </a:defRPr>
            </a:lvl7pPr>
            <a:lvl8pPr marL="3657600" lvl="7" indent="-317500">
              <a:lnSpc>
                <a:spcPct val="115000"/>
              </a:lnSpc>
              <a:spcBef>
                <a:spcPts val="0"/>
              </a:spcBef>
              <a:spcAft>
                <a:spcPts val="0"/>
              </a:spcAft>
              <a:buSzPts val="1400"/>
              <a:buFont typeface="DM Sans"/>
              <a:buChar char="○"/>
              <a:defRPr>
                <a:latin typeface="DM Sans"/>
                <a:ea typeface="DM Sans"/>
                <a:cs typeface="DM Sans"/>
                <a:sym typeface="DM Sans"/>
              </a:defRPr>
            </a:lvl8pPr>
            <a:lvl9pPr marL="4114800" lvl="8" indent="-317500">
              <a:lnSpc>
                <a:spcPct val="115000"/>
              </a:lnSpc>
              <a:spcBef>
                <a:spcPts val="0"/>
              </a:spcBef>
              <a:spcAft>
                <a:spcPts val="0"/>
              </a:spcAft>
              <a:buSzPts val="1400"/>
              <a:buFont typeface="DM Sans"/>
              <a:buChar char="■"/>
              <a:defRPr>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png"/><Relationship Id="rId5" Type="http://schemas.microsoft.com/office/2014/relationships/chartEx" Target="../charts/chartEx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Course Capstone</a:t>
            </a:r>
            <a:endParaRPr/>
          </a:p>
        </p:txBody>
      </p:sp>
      <p:sp>
        <p:nvSpPr>
          <p:cNvPr id="63" name="Google Shape;63;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Data Collection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Variable Types</a:t>
            </a:r>
            <a:endParaRPr sz="2800"/>
          </a:p>
        </p:txBody>
      </p:sp>
      <p:sp>
        <p:nvSpPr>
          <p:cNvPr id="134" name="Google Shape;134;p23"/>
          <p:cNvSpPr txBox="1">
            <a:spLocks noGrp="1"/>
          </p:cNvSpPr>
          <p:nvPr>
            <p:ph type="body" idx="1"/>
          </p:nvPr>
        </p:nvSpPr>
        <p:spPr>
          <a:xfrm>
            <a:off x="387900" y="1192850"/>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Determining the types of variables your working with is an important skill. Below, list the variables from your data that are:</a:t>
            </a:r>
            <a:endParaRPr sz="1600"/>
          </a:p>
        </p:txBody>
      </p:sp>
      <p:sp>
        <p:nvSpPr>
          <p:cNvPr id="135" name="Google Shape;135;p23"/>
          <p:cNvSpPr txBox="1"/>
          <p:nvPr/>
        </p:nvSpPr>
        <p:spPr>
          <a:xfrm>
            <a:off x="387900" y="1944013"/>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Quantitative: </a:t>
            </a:r>
            <a:endParaRPr sz="1800">
              <a:solidFill>
                <a:srgbClr val="0A004A"/>
              </a:solidFill>
              <a:latin typeface="DM Sans"/>
              <a:ea typeface="DM Sans"/>
              <a:cs typeface="DM Sans"/>
              <a:sym typeface="DM Sans"/>
            </a:endParaRPr>
          </a:p>
        </p:txBody>
      </p:sp>
      <p:sp>
        <p:nvSpPr>
          <p:cNvPr id="136" name="Google Shape;136;p23"/>
          <p:cNvSpPr txBox="1"/>
          <p:nvPr/>
        </p:nvSpPr>
        <p:spPr>
          <a:xfrm>
            <a:off x="387900" y="3439740"/>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Qualitative: </a:t>
            </a:r>
            <a:endParaRPr sz="1800">
              <a:solidFill>
                <a:srgbClr val="0A004A"/>
              </a:solidFill>
              <a:latin typeface="DM Sans"/>
              <a:ea typeface="DM Sans"/>
              <a:cs typeface="DM Sans"/>
              <a:sym typeface="DM Sans"/>
            </a:endParaRPr>
          </a:p>
        </p:txBody>
      </p:sp>
      <p:sp>
        <p:nvSpPr>
          <p:cNvPr id="137" name="Google Shape;137;p23"/>
          <p:cNvSpPr txBox="1"/>
          <p:nvPr/>
        </p:nvSpPr>
        <p:spPr>
          <a:xfrm>
            <a:off x="665249" y="2442592"/>
            <a:ext cx="8348122" cy="1754296"/>
          </a:xfrm>
          <a:prstGeom prst="rect">
            <a:avLst/>
          </a:prstGeom>
          <a:noFill/>
          <a:ln>
            <a:noFill/>
          </a:ln>
        </p:spPr>
        <p:txBody>
          <a:bodyPr spcFirstLastPara="1" wrap="square" lIns="91425" tIns="91425" rIns="91425" bIns="91425" anchor="t" anchorCtr="0">
            <a:spAutoFit/>
          </a:bodyPr>
          <a:lstStyle/>
          <a:p>
            <a:pPr algn="l"/>
            <a:r>
              <a:rPr lang="en" sz="1800" dirty="0">
                <a:solidFill>
                  <a:srgbClr val="0A004A"/>
                </a:solidFill>
                <a:latin typeface="DM Sans" pitchFamily="2" charset="0"/>
                <a:ea typeface="DM Sans"/>
                <a:cs typeface="DM Sans"/>
                <a:sym typeface="DM Sans"/>
              </a:rPr>
              <a:t>Continuous: </a:t>
            </a:r>
            <a:r>
              <a:rPr lang="fr-FR" b="0" i="1" dirty="0">
                <a:solidFill>
                  <a:srgbClr val="0F1114"/>
                </a:solidFill>
                <a:effectLst/>
                <a:latin typeface="DM Sans" pitchFamily="2" charset="0"/>
              </a:rPr>
              <a:t>AdWords Click-</a:t>
            </a:r>
            <a:r>
              <a:rPr lang="fr-FR" b="0" i="1" dirty="0" err="1">
                <a:solidFill>
                  <a:srgbClr val="0F1114"/>
                </a:solidFill>
                <a:effectLst/>
                <a:latin typeface="DM Sans" pitchFamily="2" charset="0"/>
              </a:rPr>
              <a:t>Through</a:t>
            </a:r>
            <a:r>
              <a:rPr lang="fr-FR" b="0" i="1" dirty="0">
                <a:solidFill>
                  <a:srgbClr val="0F1114"/>
                </a:solidFill>
                <a:effectLst/>
                <a:latin typeface="DM Sans" pitchFamily="2" charset="0"/>
              </a:rPr>
              <a:t> Rate, AdWords Conversion Rate, AdWords </a:t>
            </a:r>
            <a:r>
              <a:rPr lang="fr-FR" b="0" i="1" dirty="0" err="1">
                <a:solidFill>
                  <a:srgbClr val="0F1114"/>
                </a:solidFill>
                <a:effectLst/>
                <a:latin typeface="DM Sans" pitchFamily="2" charset="0"/>
              </a:rPr>
              <a:t>Cost</a:t>
            </a:r>
            <a:r>
              <a:rPr lang="fr-FR" b="0" i="1" dirty="0">
                <a:solidFill>
                  <a:srgbClr val="0F1114"/>
                </a:solidFill>
                <a:effectLst/>
                <a:latin typeface="DM Sans" pitchFamily="2" charset="0"/>
              </a:rPr>
              <a:t> per Click</a:t>
            </a:r>
            <a:endParaRPr lang="fr-FR" b="0" i="0" dirty="0">
              <a:solidFill>
                <a:srgbClr val="0F1114"/>
              </a:solidFill>
              <a:effectLst/>
              <a:latin typeface="DM Sans" pitchFamily="2" charset="0"/>
            </a:endParaRPr>
          </a:p>
          <a:p>
            <a:br>
              <a:rPr lang="fr-FR" dirty="0">
                <a:latin typeface="DM Sans" pitchFamily="2" charset="0"/>
              </a:rPr>
            </a:br>
            <a:endParaRPr lang="fr-FR" b="0" i="0" dirty="0">
              <a:solidFill>
                <a:srgbClr val="0F1114"/>
              </a:solidFill>
              <a:effectLst/>
              <a:latin typeface="DM Sans" pitchFamily="2" charset="0"/>
            </a:endParaRPr>
          </a:p>
          <a:p>
            <a:pPr algn="l">
              <a:buFont typeface="Arial" panose="020B0604020202020204" pitchFamily="34" charset="0"/>
              <a:buChar char="•"/>
            </a:pPr>
            <a:endParaRPr lang="fr-FR" b="0" i="0" dirty="0">
              <a:solidFill>
                <a:srgbClr val="0F1114"/>
              </a:solidFill>
              <a:effectLst/>
              <a:latin typeface="DM Sans" pitchFamily="2" charset="0"/>
            </a:endParaRPr>
          </a:p>
          <a:p>
            <a:br>
              <a:rPr lang="fr-FR" sz="2400" dirty="0">
                <a:latin typeface="DM Sans" pitchFamily="2" charset="0"/>
              </a:rPr>
            </a:br>
            <a:endParaRPr sz="1800" dirty="0">
              <a:solidFill>
                <a:srgbClr val="0A004A"/>
              </a:solidFill>
              <a:latin typeface="DM Sans" pitchFamily="2" charset="0"/>
              <a:ea typeface="DM Sans"/>
              <a:cs typeface="DM Sans"/>
              <a:sym typeface="DM Sans"/>
            </a:endParaRPr>
          </a:p>
        </p:txBody>
      </p:sp>
      <p:sp>
        <p:nvSpPr>
          <p:cNvPr id="138" name="Google Shape;138;p23"/>
          <p:cNvSpPr txBox="1"/>
          <p:nvPr/>
        </p:nvSpPr>
        <p:spPr>
          <a:xfrm>
            <a:off x="665250" y="2904294"/>
            <a:ext cx="7344600" cy="1015632"/>
          </a:xfrm>
          <a:prstGeom prst="rect">
            <a:avLst/>
          </a:prstGeom>
          <a:noFill/>
          <a:ln>
            <a:noFill/>
          </a:ln>
        </p:spPr>
        <p:txBody>
          <a:bodyPr spcFirstLastPara="1" wrap="square" lIns="91425" tIns="91425" rIns="91425" bIns="91425" anchor="t" anchorCtr="0">
            <a:spAutoFit/>
          </a:bodyPr>
          <a:lstStyle/>
          <a:p>
            <a:r>
              <a:rPr lang="en" sz="1800" dirty="0">
                <a:solidFill>
                  <a:srgbClr val="0A004A"/>
                </a:solidFill>
                <a:latin typeface="DM Sans" pitchFamily="2" charset="0"/>
                <a:ea typeface="DM Sans"/>
                <a:cs typeface="DM Sans"/>
                <a:sym typeface="DM Sans"/>
              </a:rPr>
              <a:t>Discrete: </a:t>
            </a:r>
            <a:r>
              <a:rPr lang="fr-FR" b="0" i="1" dirty="0">
                <a:solidFill>
                  <a:srgbClr val="0F1114"/>
                </a:solidFill>
                <a:effectLst/>
                <a:latin typeface="DM Sans" pitchFamily="2" charset="0"/>
              </a:rPr>
              <a:t>AdWords Ad </a:t>
            </a:r>
            <a:r>
              <a:rPr lang="fr-FR" b="0" i="1" dirty="0" err="1">
                <a:solidFill>
                  <a:srgbClr val="0F1114"/>
                </a:solidFill>
                <a:effectLst/>
                <a:latin typeface="DM Sans" pitchFamily="2" charset="0"/>
              </a:rPr>
              <a:t>Views</a:t>
            </a:r>
            <a:r>
              <a:rPr lang="fr-FR" b="0" i="1" dirty="0">
                <a:solidFill>
                  <a:srgbClr val="0F1114"/>
                </a:solidFill>
                <a:effectLst/>
                <a:latin typeface="DM Sans" pitchFamily="2" charset="0"/>
              </a:rPr>
              <a:t>, AdWords Ad Clicks, </a:t>
            </a:r>
            <a:r>
              <a:rPr lang="fr-FR" b="0" i="1" dirty="0" err="1">
                <a:solidFill>
                  <a:srgbClr val="0F1114"/>
                </a:solidFill>
                <a:effectLst/>
                <a:latin typeface="DM Sans" pitchFamily="2" charset="0"/>
              </a:rPr>
              <a:t>Cost</a:t>
            </a:r>
            <a:r>
              <a:rPr lang="fr-FR" b="0" i="1" dirty="0">
                <a:solidFill>
                  <a:srgbClr val="0F1114"/>
                </a:solidFill>
                <a:effectLst/>
                <a:latin typeface="DM Sans" pitchFamily="2" charset="0"/>
              </a:rPr>
              <a:t> per AdWords Ad</a:t>
            </a:r>
            <a:endParaRPr lang="fr-FR" b="0" i="0" dirty="0">
              <a:solidFill>
                <a:srgbClr val="0F1114"/>
              </a:solidFill>
              <a:effectLst/>
              <a:latin typeface="DM Sans" pitchFamily="2" charset="0"/>
            </a:endParaRPr>
          </a:p>
          <a:p>
            <a:endParaRPr lang="fr-FR" sz="1800" b="0" i="0" dirty="0">
              <a:solidFill>
                <a:srgbClr val="0F1114"/>
              </a:solidFill>
              <a:effectLst/>
              <a:latin typeface="DM Sans" pitchFamily="2" charset="0"/>
            </a:endParaRPr>
          </a:p>
          <a:p>
            <a:r>
              <a:rPr lang="fr-FR" sz="1800" b="0" i="0" dirty="0">
                <a:solidFill>
                  <a:srgbClr val="0F1114"/>
                </a:solidFill>
                <a:effectLst/>
                <a:latin typeface="DM Sans" pitchFamily="2" charset="0"/>
              </a:rPr>
              <a:t> </a:t>
            </a:r>
          </a:p>
        </p:txBody>
      </p:sp>
      <p:sp>
        <p:nvSpPr>
          <p:cNvPr id="139" name="Google Shape;139;p23"/>
          <p:cNvSpPr txBox="1"/>
          <p:nvPr/>
        </p:nvSpPr>
        <p:spPr>
          <a:xfrm>
            <a:off x="665250" y="3928559"/>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Nominal: xx</a:t>
            </a:r>
            <a:endParaRPr sz="1800">
              <a:solidFill>
                <a:srgbClr val="0A004A"/>
              </a:solidFill>
              <a:latin typeface="DM Sans"/>
              <a:ea typeface="DM Sans"/>
              <a:cs typeface="DM Sans"/>
              <a:sym typeface="DM Sans"/>
            </a:endParaRPr>
          </a:p>
        </p:txBody>
      </p:sp>
      <p:sp>
        <p:nvSpPr>
          <p:cNvPr id="140" name="Google Shape;140;p23"/>
          <p:cNvSpPr txBox="1"/>
          <p:nvPr/>
        </p:nvSpPr>
        <p:spPr>
          <a:xfrm>
            <a:off x="665250" y="4417348"/>
            <a:ext cx="7344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A004A"/>
                </a:solidFill>
                <a:latin typeface="DM Sans"/>
                <a:ea typeface="DM Sans"/>
                <a:cs typeface="DM Sans"/>
                <a:sym typeface="DM Sans"/>
              </a:rPr>
              <a:t>Ordinal: xx</a:t>
            </a:r>
            <a:endParaRPr sz="1800">
              <a:solidFill>
                <a:srgbClr val="0A004A"/>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 of Module 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Question and Hypothesis</a:t>
            </a:r>
            <a:endParaRPr sz="2800"/>
          </a:p>
        </p:txBody>
      </p:sp>
      <p:sp>
        <p:nvSpPr>
          <p:cNvPr id="151" name="Google Shape;151;p25"/>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The question you hope to answer and your hypothesized answer are necessary to complete an analysis. Answer the following questions</a:t>
            </a:r>
            <a:endParaRPr sz="1600"/>
          </a:p>
        </p:txBody>
      </p:sp>
      <p:sp>
        <p:nvSpPr>
          <p:cNvPr id="152" name="Google Shape;152;p25"/>
          <p:cNvSpPr txBox="1"/>
          <p:nvPr/>
        </p:nvSpPr>
        <p:spPr>
          <a:xfrm>
            <a:off x="375300" y="1932775"/>
            <a:ext cx="8393400" cy="2775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solidFill>
                  <a:srgbClr val="0A004A"/>
                </a:solidFill>
                <a:latin typeface="DM Sans"/>
                <a:ea typeface="DM Sans"/>
                <a:cs typeface="DM Sans"/>
                <a:sym typeface="DM Sans"/>
              </a:rPr>
              <a:t>What is your hypothesis based off the evaluation question? </a:t>
            </a:r>
          </a:p>
          <a:p>
            <a:pPr marL="0" lvl="0" indent="0" algn="l">
              <a:spcBef>
                <a:spcPts val="0"/>
              </a:spcBef>
              <a:spcAft>
                <a:spcPts val="0"/>
              </a:spcAft>
              <a:buNone/>
            </a:pPr>
            <a:r>
              <a:rPr lang="en" sz="1800" dirty="0">
                <a:solidFill>
                  <a:srgbClr val="0A004A"/>
                </a:solidFill>
                <a:latin typeface="DM Sans"/>
                <a:ea typeface="DM Sans"/>
                <a:cs typeface="DM Sans"/>
                <a:sym typeface="DM Sans"/>
              </a:rPr>
              <a:t>Our number of conversions will be greater if we advertise on the Facebook platform rather than the AdWords platform.</a:t>
            </a:r>
            <a:endParaRPr sz="1800" dirty="0">
              <a:solidFill>
                <a:srgbClr val="0A004A"/>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Question and Hypothesis</a:t>
            </a:r>
            <a:endParaRPr sz="2800"/>
          </a:p>
        </p:txBody>
      </p:sp>
      <p:sp>
        <p:nvSpPr>
          <p:cNvPr id="158" name="Google Shape;158;p26"/>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highlight>
                  <a:srgbClr val="FFDE00"/>
                </a:highlight>
              </a:rPr>
              <a:t>The question you hope to answer and your hypothesized answer are necessary to complete  an analysis. Answer the following questions</a:t>
            </a:r>
            <a:endParaRPr sz="1600">
              <a:highlight>
                <a:srgbClr val="FFDE00"/>
              </a:highlight>
            </a:endParaRPr>
          </a:p>
        </p:txBody>
      </p:sp>
      <p:sp>
        <p:nvSpPr>
          <p:cNvPr id="159" name="Google Shape;159;p26"/>
          <p:cNvSpPr txBox="1"/>
          <p:nvPr/>
        </p:nvSpPr>
        <p:spPr>
          <a:xfrm>
            <a:off x="407581" y="1932775"/>
            <a:ext cx="74832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0A004A"/>
                </a:solidFill>
                <a:latin typeface="DM Sans"/>
                <a:ea typeface="DM Sans"/>
                <a:cs typeface="DM Sans"/>
                <a:sym typeface="DM Sans"/>
              </a:rPr>
              <a:t>What is your independent variable? </a:t>
            </a:r>
          </a:p>
          <a:p>
            <a:pPr marL="0" lvl="0" indent="0" algn="l" rtl="0">
              <a:spcBef>
                <a:spcPts val="0"/>
              </a:spcBef>
              <a:spcAft>
                <a:spcPts val="0"/>
              </a:spcAft>
              <a:buNone/>
            </a:pPr>
            <a:r>
              <a:rPr lang="en-US" sz="1800" dirty="0">
                <a:solidFill>
                  <a:srgbClr val="0A004A"/>
                </a:solidFill>
                <a:latin typeface="DM Sans"/>
                <a:ea typeface="DM Sans"/>
                <a:cs typeface="DM Sans"/>
                <a:sym typeface="DM Sans"/>
              </a:rPr>
              <a:t>-The advertising platform: Facebook</a:t>
            </a:r>
          </a:p>
          <a:p>
            <a:pPr marL="0" lvl="0" indent="0" algn="l" rtl="0">
              <a:spcBef>
                <a:spcPts val="0"/>
              </a:spcBef>
              <a:spcAft>
                <a:spcPts val="0"/>
              </a:spcAft>
              <a:buNone/>
            </a:pPr>
            <a:r>
              <a:rPr lang="en-US" sz="1800" dirty="0">
                <a:solidFill>
                  <a:srgbClr val="0A004A"/>
                </a:solidFill>
                <a:latin typeface="DM Sans"/>
                <a:ea typeface="DM Sans"/>
                <a:cs typeface="DM Sans"/>
                <a:sym typeface="DM Sans"/>
              </a:rPr>
              <a:t>-The advertising platform: AdWords</a:t>
            </a:r>
          </a:p>
          <a:p>
            <a:pPr marL="0" lvl="0" indent="0" algn="l" rtl="0">
              <a:spcBef>
                <a:spcPts val="0"/>
              </a:spcBef>
              <a:spcAft>
                <a:spcPts val="0"/>
              </a:spcAft>
              <a:buNone/>
            </a:pPr>
            <a:endParaRPr lang="en" sz="2400" dirty="0">
              <a:solidFill>
                <a:srgbClr val="0A004A"/>
              </a:solidFill>
              <a:latin typeface="DM Sans"/>
              <a:ea typeface="DM Sans"/>
              <a:cs typeface="DM Sans"/>
              <a:sym typeface="DM Sans"/>
            </a:endParaRPr>
          </a:p>
        </p:txBody>
      </p:sp>
      <p:sp>
        <p:nvSpPr>
          <p:cNvPr id="160" name="Google Shape;160;p26"/>
          <p:cNvSpPr txBox="1"/>
          <p:nvPr/>
        </p:nvSpPr>
        <p:spPr>
          <a:xfrm>
            <a:off x="407581" y="3293645"/>
            <a:ext cx="7483200"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0A004A"/>
                </a:solidFill>
                <a:latin typeface="DM Sans"/>
                <a:ea typeface="DM Sans"/>
                <a:cs typeface="DM Sans"/>
                <a:sym typeface="DM Sans"/>
              </a:rPr>
              <a:t>What is your dependent variable? </a:t>
            </a:r>
          </a:p>
          <a:p>
            <a:pPr marL="0" lvl="0" indent="0" algn="l" rtl="0">
              <a:spcBef>
                <a:spcPts val="0"/>
              </a:spcBef>
              <a:spcAft>
                <a:spcPts val="0"/>
              </a:spcAft>
              <a:buNone/>
            </a:pPr>
            <a:r>
              <a:rPr lang="en-US" sz="1800" dirty="0">
                <a:solidFill>
                  <a:srgbClr val="0A004A"/>
                </a:solidFill>
                <a:latin typeface="DM Sans"/>
                <a:ea typeface="DM Sans"/>
                <a:cs typeface="DM Sans"/>
                <a:sym typeface="DM Sans"/>
              </a:rPr>
              <a:t>-The number of conversions</a:t>
            </a:r>
          </a:p>
          <a:p>
            <a:pPr marL="0" lvl="0" indent="0" algn="l" rtl="0">
              <a:spcBef>
                <a:spcPts val="0"/>
              </a:spcBef>
              <a:spcAft>
                <a:spcPts val="0"/>
              </a:spcAft>
              <a:buNone/>
            </a:pPr>
            <a:endParaRPr lang="en-US" sz="1800" dirty="0">
              <a:solidFill>
                <a:srgbClr val="0A004A"/>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Running a Test</a:t>
            </a:r>
            <a:endParaRPr sz="2800"/>
          </a:p>
        </p:txBody>
      </p:sp>
      <p:sp>
        <p:nvSpPr>
          <p:cNvPr id="166" name="Google Shape;166;p27"/>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highlight>
                  <a:srgbClr val="FFDE00"/>
                </a:highlight>
              </a:rPr>
              <a:t>With your question and hypothesis ready, run the test on the two sets of data. Fill in the information below.</a:t>
            </a:r>
            <a:endParaRPr sz="1600">
              <a:highlight>
                <a:srgbClr val="FFDE00"/>
              </a:highlight>
            </a:endParaRPr>
          </a:p>
        </p:txBody>
      </p:sp>
      <p:sp>
        <p:nvSpPr>
          <p:cNvPr id="167" name="Google Shape;167;p27"/>
          <p:cNvSpPr txBox="1"/>
          <p:nvPr/>
        </p:nvSpPr>
        <p:spPr>
          <a:xfrm>
            <a:off x="341978" y="1932775"/>
            <a:ext cx="73446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0A004A"/>
                </a:solidFill>
                <a:latin typeface="DM Sans"/>
                <a:ea typeface="DM Sans"/>
                <a:cs typeface="DM Sans"/>
                <a:sym typeface="DM Sans"/>
              </a:rPr>
              <a:t>Mean number of Facebook conversions: </a:t>
            </a:r>
            <a:r>
              <a:rPr lang="fr-FR" sz="1800" b="0" i="0" u="none" strike="noStrike" dirty="0">
                <a:solidFill>
                  <a:srgbClr val="000000"/>
                </a:solidFill>
                <a:effectLst/>
                <a:latin typeface="Arial" panose="020B0604020202020204" pitchFamily="34" charset="0"/>
              </a:rPr>
              <a:t>11,74246575</a:t>
            </a:r>
            <a:r>
              <a:rPr lang="fr-FR" sz="3200" dirty="0"/>
              <a:t> </a:t>
            </a:r>
            <a:endParaRPr sz="2400" dirty="0">
              <a:solidFill>
                <a:srgbClr val="0A004A"/>
              </a:solidFill>
              <a:latin typeface="DM Sans"/>
              <a:ea typeface="DM Sans"/>
              <a:cs typeface="DM Sans"/>
              <a:sym typeface="DM Sans"/>
            </a:endParaRPr>
          </a:p>
        </p:txBody>
      </p:sp>
      <p:sp>
        <p:nvSpPr>
          <p:cNvPr id="168" name="Google Shape;168;p27"/>
          <p:cNvSpPr txBox="1"/>
          <p:nvPr/>
        </p:nvSpPr>
        <p:spPr>
          <a:xfrm>
            <a:off x="341978" y="3125850"/>
            <a:ext cx="73446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0A004A"/>
                </a:solidFill>
                <a:latin typeface="DM Sans"/>
                <a:ea typeface="DM Sans"/>
                <a:cs typeface="DM Sans"/>
                <a:sym typeface="DM Sans"/>
              </a:rPr>
              <a:t>p-Value: </a:t>
            </a:r>
            <a:r>
              <a:rPr lang="fr-FR" sz="1800" b="0" i="0" u="none" strike="noStrike" dirty="0">
                <a:solidFill>
                  <a:srgbClr val="000000"/>
                </a:solidFill>
                <a:effectLst/>
                <a:latin typeface="Arial" panose="020B0604020202020204" pitchFamily="34" charset="0"/>
              </a:rPr>
              <a:t>4,5597E-146</a:t>
            </a:r>
            <a:r>
              <a:rPr lang="fr-FR" sz="3200" dirty="0"/>
              <a:t> </a:t>
            </a:r>
            <a:endParaRPr sz="2400" dirty="0">
              <a:solidFill>
                <a:srgbClr val="0A004A"/>
              </a:solidFill>
              <a:latin typeface="DM Sans"/>
              <a:ea typeface="DM Sans"/>
              <a:cs typeface="DM Sans"/>
              <a:sym typeface="DM Sans"/>
            </a:endParaRPr>
          </a:p>
        </p:txBody>
      </p:sp>
      <p:sp>
        <p:nvSpPr>
          <p:cNvPr id="169" name="Google Shape;169;p27"/>
          <p:cNvSpPr txBox="1"/>
          <p:nvPr/>
        </p:nvSpPr>
        <p:spPr>
          <a:xfrm>
            <a:off x="341978" y="2571750"/>
            <a:ext cx="73446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0A004A"/>
                </a:solidFill>
                <a:latin typeface="DM Sans"/>
                <a:ea typeface="DM Sans"/>
                <a:cs typeface="DM Sans"/>
                <a:sym typeface="DM Sans"/>
              </a:rPr>
              <a:t>Mean number of Adware conversions: </a:t>
            </a:r>
            <a:r>
              <a:rPr lang="fr-FR" sz="1800" b="0" i="0" u="none" strike="noStrike" dirty="0">
                <a:solidFill>
                  <a:srgbClr val="000000"/>
                </a:solidFill>
                <a:effectLst/>
                <a:latin typeface="Arial" panose="020B0604020202020204" pitchFamily="34" charset="0"/>
              </a:rPr>
              <a:t>5,980821918</a:t>
            </a:r>
            <a:r>
              <a:rPr lang="fr-FR" sz="3200" dirty="0"/>
              <a:t> </a:t>
            </a:r>
            <a:endParaRPr sz="2400" dirty="0">
              <a:solidFill>
                <a:srgbClr val="0A004A"/>
              </a:solidFill>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Hypothesis </a:t>
            </a:r>
            <a:endParaRPr sz="2800"/>
          </a:p>
        </p:txBody>
      </p:sp>
      <p:sp>
        <p:nvSpPr>
          <p:cNvPr id="175" name="Google Shape;175;p28"/>
          <p:cNvSpPr txBox="1">
            <a:spLocks noGrp="1"/>
          </p:cNvSpPr>
          <p:nvPr>
            <p:ph type="body" idx="1"/>
          </p:nvPr>
        </p:nvSpPr>
        <p:spPr>
          <a:xfrm>
            <a:off x="311700" y="1152475"/>
            <a:ext cx="8520600" cy="621678"/>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dirty="0"/>
              <a:t>After running the test, was your hypothesis proven correct? Yes</a:t>
            </a:r>
          </a:p>
        </p:txBody>
      </p:sp>
      <p:sp>
        <p:nvSpPr>
          <p:cNvPr id="176" name="Google Shape;176;p28"/>
          <p:cNvSpPr txBox="1"/>
          <p:nvPr/>
        </p:nvSpPr>
        <p:spPr>
          <a:xfrm>
            <a:off x="311700" y="1781520"/>
            <a:ext cx="73446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0A004A"/>
                </a:solidFill>
                <a:latin typeface="DM Sans"/>
                <a:ea typeface="DM Sans"/>
                <a:cs typeface="DM Sans"/>
                <a:sym typeface="DM Sans"/>
              </a:rPr>
              <a:t>Do your findings support a null or an alternative hypothesis? My findings support the alternative hypothesis</a:t>
            </a:r>
            <a:endParaRPr sz="1800" dirty="0">
              <a:solidFill>
                <a:srgbClr val="0A004A"/>
              </a:solidFill>
              <a:latin typeface="DM Sans"/>
              <a:ea typeface="DM Sans"/>
              <a:cs typeface="DM Sans"/>
              <a:sym typeface="DM Sans"/>
            </a:endParaRPr>
          </a:p>
        </p:txBody>
      </p:sp>
      <p:sp>
        <p:nvSpPr>
          <p:cNvPr id="177" name="Google Shape;177;p28"/>
          <p:cNvSpPr txBox="1"/>
          <p:nvPr/>
        </p:nvSpPr>
        <p:spPr>
          <a:xfrm>
            <a:off x="311700" y="2571750"/>
            <a:ext cx="8484000" cy="2473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800" dirty="0">
                <a:solidFill>
                  <a:srgbClr val="0A004A"/>
                </a:solidFill>
                <a:latin typeface="DM Sans"/>
                <a:ea typeface="DM Sans"/>
                <a:cs typeface="DM Sans"/>
                <a:sym typeface="DM Sans"/>
              </a:rPr>
              <a:t>What’s your conclusion about your main hypothesis? Is there a difference, and is it what your hypothesis predicted?</a:t>
            </a:r>
          </a:p>
          <a:p>
            <a:pPr marL="0" lvl="0" indent="0" algn="l" rtl="0">
              <a:spcBef>
                <a:spcPts val="0"/>
              </a:spcBef>
              <a:spcAft>
                <a:spcPts val="0"/>
              </a:spcAft>
              <a:buNone/>
            </a:pPr>
            <a:endParaRPr lang="en" sz="1800" dirty="0">
              <a:solidFill>
                <a:srgbClr val="0A004A"/>
              </a:solidFill>
              <a:latin typeface="DM Sans"/>
              <a:ea typeface="DM Sans"/>
              <a:cs typeface="DM Sans"/>
              <a:sym typeface="DM Sans"/>
            </a:endParaRPr>
          </a:p>
          <a:p>
            <a:pPr marL="0" lvl="0" indent="0" algn="l" rtl="0">
              <a:spcBef>
                <a:spcPts val="0"/>
              </a:spcBef>
              <a:spcAft>
                <a:spcPts val="0"/>
              </a:spcAft>
              <a:buNone/>
            </a:pPr>
            <a:r>
              <a:rPr lang="en" sz="1800" dirty="0">
                <a:solidFill>
                  <a:srgbClr val="0A004A"/>
                </a:solidFill>
                <a:latin typeface="DM Sans"/>
                <a:ea typeface="DM Sans"/>
                <a:cs typeface="DM Sans"/>
                <a:sym typeface="DM Sans"/>
              </a:rPr>
              <a:t>The P-value &lt;&lt; 0,05, we reject the null hypothesis (H0). This means there is a statistical significant difference in the number of conversions if we advertise on the Facebook platform rather than the AdWords platform. </a:t>
            </a:r>
            <a:endParaRPr sz="1800" dirty="0">
              <a:solidFill>
                <a:srgbClr val="0A004A"/>
              </a:solidFill>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 of Module 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Determining a Model</a:t>
            </a:r>
            <a:endParaRPr sz="2800"/>
          </a:p>
        </p:txBody>
      </p:sp>
      <p:sp>
        <p:nvSpPr>
          <p:cNvPr id="188" name="Google Shape;188;p30"/>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Based off what you know so far, you’ll need to determine if your data meets the assumptions for a chosen model. Including:</a:t>
            </a:r>
            <a:endParaRPr sz="1600"/>
          </a:p>
        </p:txBody>
      </p:sp>
      <p:sp>
        <p:nvSpPr>
          <p:cNvPr id="189" name="Google Shape;189;p30" descr="Answer question, &quot;Which model makes the most sense to use and why?&quot;"/>
          <p:cNvSpPr txBox="1"/>
          <p:nvPr/>
        </p:nvSpPr>
        <p:spPr>
          <a:xfrm>
            <a:off x="311700" y="1866775"/>
            <a:ext cx="8110800" cy="2886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800" dirty="0">
                <a:solidFill>
                  <a:srgbClr val="0A004A"/>
                </a:solidFill>
                <a:latin typeface="DM Sans"/>
                <a:ea typeface="DM Sans"/>
                <a:cs typeface="DM Sans"/>
                <a:sym typeface="DM Sans"/>
              </a:rPr>
              <a:t>Which </a:t>
            </a:r>
            <a:r>
              <a:rPr lang="en" sz="1800" dirty="0">
                <a:solidFill>
                  <a:srgbClr val="3F3A5F"/>
                </a:solidFill>
                <a:latin typeface="DM Sans"/>
                <a:ea typeface="DM Sans"/>
                <a:cs typeface="DM Sans"/>
                <a:sym typeface="DM Sans"/>
              </a:rPr>
              <a:t>model</a:t>
            </a:r>
            <a:r>
              <a:rPr lang="en" sz="1800" dirty="0">
                <a:solidFill>
                  <a:srgbClr val="0A004A"/>
                </a:solidFill>
                <a:latin typeface="DM Sans"/>
                <a:ea typeface="DM Sans"/>
                <a:cs typeface="DM Sans"/>
                <a:sym typeface="DM Sans"/>
              </a:rPr>
              <a:t> makes the most sense to use and why?</a:t>
            </a:r>
          </a:p>
          <a:p>
            <a:pPr marL="0" lvl="0" indent="0" algn="l" rtl="0">
              <a:spcBef>
                <a:spcPts val="0"/>
              </a:spcBef>
              <a:spcAft>
                <a:spcPts val="0"/>
              </a:spcAft>
              <a:buNone/>
            </a:pPr>
            <a:r>
              <a:rPr lang="en" sz="1600" dirty="0">
                <a:solidFill>
                  <a:srgbClr val="0A004A"/>
                </a:solidFill>
                <a:latin typeface="DM Sans"/>
                <a:ea typeface="DM Sans"/>
                <a:cs typeface="DM Sans"/>
                <a:sym typeface="DM Sans"/>
              </a:rPr>
              <a:t>The simple linear regression model makes the most sense to use because:</a:t>
            </a:r>
          </a:p>
          <a:p>
            <a:pPr marL="0" lvl="0" indent="0" algn="l" rtl="0">
              <a:spcBef>
                <a:spcPts val="0"/>
              </a:spcBef>
              <a:spcAft>
                <a:spcPts val="0"/>
              </a:spcAft>
              <a:buNone/>
            </a:pPr>
            <a:endParaRPr lang="en" sz="1600" dirty="0">
              <a:solidFill>
                <a:srgbClr val="0A004A"/>
              </a:solidFill>
              <a:latin typeface="DM Sans"/>
              <a:ea typeface="DM Sans"/>
              <a:cs typeface="DM Sans"/>
              <a:sym typeface="DM Sans"/>
            </a:endParaRPr>
          </a:p>
          <a:p>
            <a:pPr marL="285750" lvl="0" indent="-285750" algn="l" rtl="0">
              <a:spcBef>
                <a:spcPts val="0"/>
              </a:spcBef>
              <a:spcAft>
                <a:spcPts val="0"/>
              </a:spcAft>
              <a:buFont typeface="Arial" panose="020B0604020202020204" pitchFamily="34" charset="0"/>
              <a:buChar char="•"/>
            </a:pPr>
            <a:r>
              <a:rPr lang="en" sz="1600" dirty="0">
                <a:solidFill>
                  <a:srgbClr val="0A004A"/>
                </a:solidFill>
                <a:latin typeface="DM Sans"/>
                <a:ea typeface="DM Sans"/>
                <a:cs typeface="DM Sans"/>
                <a:sym typeface="DM Sans"/>
              </a:rPr>
              <a:t>The purpose is satisfied:</a:t>
            </a:r>
          </a:p>
          <a:p>
            <a:pPr marL="0" lvl="0" indent="0" algn="l" rtl="0">
              <a:spcBef>
                <a:spcPts val="0"/>
              </a:spcBef>
              <a:spcAft>
                <a:spcPts val="0"/>
              </a:spcAft>
              <a:buNone/>
            </a:pPr>
            <a:r>
              <a:rPr lang="en" sz="1600" dirty="0">
                <a:solidFill>
                  <a:srgbClr val="0A004A"/>
                </a:solidFill>
                <a:latin typeface="DM Sans"/>
                <a:ea typeface="DM Sans"/>
                <a:cs typeface="DM Sans"/>
                <a:sym typeface="DM Sans"/>
              </a:rPr>
              <a:t>we want to predict the Facebook Ad conversion number based on t</a:t>
            </a:r>
            <a:r>
              <a:rPr lang="fr-FR" sz="1600" dirty="0" err="1">
                <a:solidFill>
                  <a:srgbClr val="0A004A"/>
                </a:solidFill>
                <a:latin typeface="DM Sans"/>
                <a:ea typeface="DM Sans"/>
                <a:cs typeface="DM Sans"/>
                <a:sym typeface="DM Sans"/>
              </a:rPr>
              <a:t>he</a:t>
            </a:r>
            <a:r>
              <a:rPr lang="en" sz="1600" dirty="0">
                <a:solidFill>
                  <a:srgbClr val="0A004A"/>
                </a:solidFill>
                <a:latin typeface="DM Sans"/>
                <a:ea typeface="DM Sans"/>
                <a:cs typeface="DM Sans"/>
                <a:sym typeface="DM Sans"/>
              </a:rPr>
              <a:t> number of  </a:t>
            </a:r>
            <a:r>
              <a:rPr lang="en" sz="1600" dirty="0">
                <a:solidFill>
                  <a:srgbClr val="002060"/>
                </a:solidFill>
                <a:latin typeface="DM Sans"/>
                <a:ea typeface="DM Sans"/>
                <a:cs typeface="DM Sans"/>
                <a:sym typeface="DM Sans"/>
              </a:rPr>
              <a:t>Facebook</a:t>
            </a:r>
            <a:r>
              <a:rPr lang="en" sz="1600" dirty="0">
                <a:solidFill>
                  <a:srgbClr val="0A004A"/>
                </a:solidFill>
                <a:latin typeface="DM Sans"/>
                <a:ea typeface="DM Sans"/>
                <a:cs typeface="DM Sans"/>
                <a:sym typeface="DM Sans"/>
              </a:rPr>
              <a:t> Ad clicks.</a:t>
            </a:r>
          </a:p>
          <a:p>
            <a:pPr marL="0" lvl="0" indent="0" algn="l" rtl="0">
              <a:spcBef>
                <a:spcPts val="0"/>
              </a:spcBef>
              <a:spcAft>
                <a:spcPts val="0"/>
              </a:spcAft>
              <a:buNone/>
            </a:pPr>
            <a:endParaRPr lang="en" sz="1600" dirty="0">
              <a:solidFill>
                <a:srgbClr val="0A004A"/>
              </a:solidFill>
              <a:latin typeface="DM Sans"/>
              <a:ea typeface="DM Sans"/>
              <a:cs typeface="DM Sans"/>
              <a:sym typeface="DM Sans"/>
            </a:endParaRPr>
          </a:p>
          <a:p>
            <a:pPr marL="285750" lvl="0" indent="-285750" algn="l" rtl="0">
              <a:spcBef>
                <a:spcPts val="0"/>
              </a:spcBef>
              <a:spcAft>
                <a:spcPts val="0"/>
              </a:spcAft>
              <a:buFont typeface="Arial" panose="020B0604020202020204" pitchFamily="34" charset="0"/>
              <a:buChar char="•"/>
            </a:pPr>
            <a:r>
              <a:rPr lang="en" sz="1600" dirty="0">
                <a:solidFill>
                  <a:srgbClr val="0A004A"/>
                </a:solidFill>
                <a:latin typeface="DM Sans"/>
                <a:ea typeface="DM Sans"/>
                <a:cs typeface="DM Sans"/>
                <a:sym typeface="DM Sans"/>
              </a:rPr>
              <a:t>The variable requirements is satsfied:</a:t>
            </a:r>
          </a:p>
          <a:p>
            <a:pPr marL="342900" lvl="2" indent="-342900">
              <a:buFont typeface="Courier New" panose="02070309020205020404" pitchFamily="49" charset="0"/>
              <a:buChar char="o"/>
            </a:pPr>
            <a:r>
              <a:rPr lang="fr-FR" sz="1600" b="0" i="0" dirty="0">
                <a:solidFill>
                  <a:srgbClr val="0A004A"/>
                </a:solidFill>
                <a:effectLst/>
                <a:latin typeface="DM Sans" pitchFamily="2" charset="0"/>
              </a:rPr>
              <a:t>Quantitative </a:t>
            </a:r>
            <a:r>
              <a:rPr lang="fr-FR" sz="1600" b="0" i="0" dirty="0" err="1">
                <a:solidFill>
                  <a:srgbClr val="0A004A"/>
                </a:solidFill>
                <a:effectLst/>
                <a:latin typeface="DM Sans" pitchFamily="2" charset="0"/>
              </a:rPr>
              <a:t>independent</a:t>
            </a:r>
            <a:r>
              <a:rPr lang="fr-FR" sz="1600" b="0" i="0" dirty="0">
                <a:solidFill>
                  <a:srgbClr val="0A004A"/>
                </a:solidFill>
                <a:effectLst/>
                <a:latin typeface="DM Sans" pitchFamily="2" charset="0"/>
              </a:rPr>
              <a:t> variable : </a:t>
            </a:r>
            <a:r>
              <a:rPr lang="en" sz="1600" dirty="0">
                <a:solidFill>
                  <a:srgbClr val="0A004A"/>
                </a:solidFill>
                <a:latin typeface="DM Sans"/>
                <a:ea typeface="DM Sans"/>
                <a:cs typeface="DM Sans"/>
                <a:sym typeface="DM Sans"/>
              </a:rPr>
              <a:t>number of </a:t>
            </a:r>
            <a:r>
              <a:rPr lang="en" sz="1600" dirty="0">
                <a:solidFill>
                  <a:srgbClr val="002060"/>
                </a:solidFill>
                <a:latin typeface="DM Sans"/>
                <a:ea typeface="DM Sans"/>
                <a:cs typeface="DM Sans"/>
                <a:sym typeface="DM Sans"/>
              </a:rPr>
              <a:t>Facebook</a:t>
            </a:r>
            <a:r>
              <a:rPr lang="en" sz="1600" dirty="0">
                <a:solidFill>
                  <a:srgbClr val="0A004A"/>
                </a:solidFill>
                <a:latin typeface="DM Sans"/>
                <a:ea typeface="DM Sans"/>
                <a:cs typeface="DM Sans"/>
                <a:sym typeface="DM Sans"/>
              </a:rPr>
              <a:t> Ad clicks.</a:t>
            </a:r>
            <a:endParaRPr lang="fr-FR" sz="1600" b="0" i="0" dirty="0">
              <a:solidFill>
                <a:srgbClr val="0A004A"/>
              </a:solidFill>
              <a:effectLst/>
              <a:latin typeface="DM Sans" pitchFamily="2" charset="0"/>
            </a:endParaRPr>
          </a:p>
          <a:p>
            <a:pPr marL="342900" lvl="2" indent="-342900">
              <a:buFont typeface="Courier New" panose="02070309020205020404" pitchFamily="49" charset="0"/>
              <a:buChar char="o"/>
            </a:pPr>
            <a:r>
              <a:rPr lang="fr-FR" sz="1600" b="0" i="0" dirty="0">
                <a:solidFill>
                  <a:srgbClr val="0A004A"/>
                </a:solidFill>
                <a:effectLst/>
                <a:latin typeface="DM Sans" pitchFamily="2" charset="0"/>
              </a:rPr>
              <a:t>Quantitative </a:t>
            </a:r>
            <a:r>
              <a:rPr lang="fr-FR" sz="1600" b="0" i="0" dirty="0" err="1">
                <a:solidFill>
                  <a:srgbClr val="0A004A"/>
                </a:solidFill>
                <a:effectLst/>
                <a:latin typeface="DM Sans" pitchFamily="2" charset="0"/>
              </a:rPr>
              <a:t>dependent</a:t>
            </a:r>
            <a:r>
              <a:rPr lang="fr-FR" sz="1600" b="0" i="0" dirty="0">
                <a:solidFill>
                  <a:srgbClr val="0A004A"/>
                </a:solidFill>
                <a:effectLst/>
                <a:latin typeface="DM Sans" pitchFamily="2" charset="0"/>
              </a:rPr>
              <a:t> variable : number of </a:t>
            </a:r>
            <a:r>
              <a:rPr lang="en" sz="1600" dirty="0">
                <a:solidFill>
                  <a:srgbClr val="0A004A"/>
                </a:solidFill>
                <a:latin typeface="DM Sans"/>
                <a:ea typeface="DM Sans"/>
                <a:cs typeface="DM Sans"/>
                <a:sym typeface="DM Sans"/>
              </a:rPr>
              <a:t>Facebook Ad conversion </a:t>
            </a:r>
          </a:p>
          <a:p>
            <a:pPr marL="342900" lvl="2" indent="-342900">
              <a:buFont typeface="Courier New" panose="02070309020205020404" pitchFamily="49" charset="0"/>
              <a:buChar char="o"/>
            </a:pPr>
            <a:endParaRPr lang="en" sz="1600" dirty="0">
              <a:solidFill>
                <a:srgbClr val="0A004A"/>
              </a:solidFill>
              <a:latin typeface="DM Sans"/>
              <a:ea typeface="DM Sans"/>
              <a:cs typeface="DM Sans"/>
              <a:sym typeface="DM Sans"/>
            </a:endParaRPr>
          </a:p>
          <a:p>
            <a:pPr marL="285750" indent="-285750" algn="l">
              <a:buFont typeface="Arial" panose="020B0604020202020204" pitchFamily="34" charset="0"/>
              <a:buChar char="•"/>
            </a:pPr>
            <a:r>
              <a:rPr lang="en" sz="1600" b="0" i="0" dirty="0">
                <a:solidFill>
                  <a:srgbClr val="0A004A"/>
                </a:solidFill>
                <a:effectLst/>
                <a:latin typeface="DM Sans"/>
                <a:sym typeface="DM Sans"/>
              </a:rPr>
              <a:t>The data assumptions are most likely to be respected</a:t>
            </a:r>
            <a:endParaRPr lang="fr-FR" sz="1600" b="0" i="0" dirty="0">
              <a:solidFill>
                <a:srgbClr val="0A004A"/>
              </a:solidFill>
              <a:effectLst/>
              <a:latin typeface="DM Sans" pitchFamily="2" charset="0"/>
            </a:endParaRPr>
          </a:p>
          <a:p>
            <a:pPr marL="285750" lvl="0" indent="-285750" algn="l" rtl="0">
              <a:spcBef>
                <a:spcPts val="0"/>
              </a:spcBef>
              <a:spcAft>
                <a:spcPts val="0"/>
              </a:spcAft>
              <a:buFont typeface="Arial" panose="020B0604020202020204" pitchFamily="34" charset="0"/>
              <a:buChar char="•"/>
            </a:pPr>
            <a:endParaRPr lang="en" sz="1800" dirty="0">
              <a:solidFill>
                <a:srgbClr val="0A004A"/>
              </a:solidFill>
              <a:latin typeface="DM Sans"/>
              <a:ea typeface="DM Sans"/>
              <a:cs typeface="DM Sans"/>
              <a:sym typeface="DM Sans"/>
            </a:endParaRPr>
          </a:p>
          <a:p>
            <a:pPr marL="0" lvl="0" indent="0" algn="l" rtl="0">
              <a:spcBef>
                <a:spcPts val="0"/>
              </a:spcBef>
              <a:spcAft>
                <a:spcPts val="0"/>
              </a:spcAft>
              <a:buNone/>
            </a:pPr>
            <a:endParaRPr lang="en" sz="1800" dirty="0">
              <a:solidFill>
                <a:srgbClr val="0A004A"/>
              </a:solidFill>
              <a:latin typeface="DM Sans"/>
              <a:ea typeface="DM Sans"/>
              <a:cs typeface="DM Sans"/>
              <a:sym typeface="DM Sans"/>
            </a:endParaRPr>
          </a:p>
          <a:p>
            <a:pPr marL="0" lvl="0" indent="0" algn="l" rtl="0">
              <a:spcBef>
                <a:spcPts val="0"/>
              </a:spcBef>
              <a:spcAft>
                <a:spcPts val="0"/>
              </a:spcAft>
              <a:buNone/>
            </a:pPr>
            <a:endParaRPr sz="1800" dirty="0">
              <a:solidFill>
                <a:srgbClr val="0A004A"/>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Modeling</a:t>
            </a:r>
            <a:endParaRPr sz="2800"/>
          </a:p>
        </p:txBody>
      </p:sp>
      <p:sp>
        <p:nvSpPr>
          <p:cNvPr id="195" name="Google Shape;195;p31"/>
          <p:cNvSpPr txBox="1">
            <a:spLocks noGrp="1"/>
          </p:cNvSpPr>
          <p:nvPr>
            <p:ph type="body" idx="1"/>
          </p:nvPr>
        </p:nvSpPr>
        <p:spPr>
          <a:xfrm>
            <a:off x="311700" y="1152475"/>
            <a:ext cx="8520600" cy="431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dirty="0"/>
              <a:t>Finally, include a visualization of your complete model. </a:t>
            </a:r>
            <a:endParaRPr sz="1600" dirty="0"/>
          </a:p>
        </p:txBody>
      </p:sp>
      <p:pic>
        <p:nvPicPr>
          <p:cNvPr id="3" name="Picture 2" descr="A graph with blue dots and lines&#10;&#10;Description automatically generated">
            <a:extLst>
              <a:ext uri="{FF2B5EF4-FFF2-40B4-BE49-F238E27FC236}">
                <a16:creationId xmlns:a16="http://schemas.microsoft.com/office/drawing/2014/main" id="{0E196590-C8D5-E98D-F91E-524672FA2B01}"/>
              </a:ext>
            </a:extLst>
          </p:cNvPr>
          <p:cNvPicPr>
            <a:picLocks noChangeAspect="1"/>
          </p:cNvPicPr>
          <p:nvPr/>
        </p:nvPicPr>
        <p:blipFill>
          <a:blip r:embed="rId3"/>
          <a:stretch>
            <a:fillRect/>
          </a:stretch>
        </p:blipFill>
        <p:spPr>
          <a:xfrm>
            <a:off x="845648" y="2001525"/>
            <a:ext cx="6998941" cy="28921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 of Module 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Finding the Middle</a:t>
            </a:r>
            <a:endParaRPr sz="2800"/>
          </a:p>
        </p:txBody>
      </p:sp>
      <p:sp>
        <p:nvSpPr>
          <p:cNvPr id="69" name="Google Shape;69;p15"/>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Mean, Median, and Mode help you compare data. Below, list the mean, median, and mode of the clicks in the provided data.</a:t>
            </a:r>
            <a:endParaRPr sz="1600"/>
          </a:p>
        </p:txBody>
      </p:sp>
      <p:sp>
        <p:nvSpPr>
          <p:cNvPr id="70" name="Google Shape;70;p15"/>
          <p:cNvSpPr txBox="1"/>
          <p:nvPr/>
        </p:nvSpPr>
        <p:spPr>
          <a:xfrm>
            <a:off x="311700" y="1932775"/>
            <a:ext cx="73446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Mean: </a:t>
            </a:r>
            <a:r>
              <a:rPr lang="fr-FR" sz="1800" b="0" i="0" u="none" strike="noStrike" dirty="0">
                <a:solidFill>
                  <a:srgbClr val="000000"/>
                </a:solidFill>
                <a:effectLst/>
                <a:latin typeface="Arial" panose="020B0604020202020204" pitchFamily="34" charset="0"/>
              </a:rPr>
              <a:t>60,38356164</a:t>
            </a:r>
            <a:r>
              <a:rPr lang="fr-FR" sz="3200" dirty="0"/>
              <a:t> </a:t>
            </a:r>
            <a:endParaRPr sz="2400" dirty="0">
              <a:solidFill>
                <a:srgbClr val="434343"/>
              </a:solidFill>
              <a:latin typeface="DM Sans"/>
              <a:ea typeface="DM Sans"/>
              <a:cs typeface="DM Sans"/>
              <a:sym typeface="DM Sans"/>
            </a:endParaRPr>
          </a:p>
        </p:txBody>
      </p:sp>
      <p:sp>
        <p:nvSpPr>
          <p:cNvPr id="71" name="Google Shape;71;p15"/>
          <p:cNvSpPr txBox="1"/>
          <p:nvPr/>
        </p:nvSpPr>
        <p:spPr>
          <a:xfrm>
            <a:off x="311700" y="2500788"/>
            <a:ext cx="73446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Median: </a:t>
            </a:r>
            <a:r>
              <a:rPr lang="fr-FR" sz="1800" b="0" i="0" u="none" strike="noStrike" dirty="0">
                <a:solidFill>
                  <a:srgbClr val="000000"/>
                </a:solidFill>
                <a:effectLst/>
                <a:latin typeface="Arial" panose="020B0604020202020204" pitchFamily="34" charset="0"/>
              </a:rPr>
              <a:t>60</a:t>
            </a:r>
            <a:r>
              <a:rPr lang="fr-FR" sz="3200" dirty="0"/>
              <a:t> </a:t>
            </a:r>
            <a:endParaRPr sz="2400" dirty="0">
              <a:solidFill>
                <a:srgbClr val="434343"/>
              </a:solidFill>
              <a:latin typeface="DM Sans"/>
              <a:ea typeface="DM Sans"/>
              <a:cs typeface="DM Sans"/>
              <a:sym typeface="DM Sans"/>
            </a:endParaRPr>
          </a:p>
        </p:txBody>
      </p:sp>
      <p:sp>
        <p:nvSpPr>
          <p:cNvPr id="72" name="Google Shape;72;p15"/>
          <p:cNvSpPr txBox="1"/>
          <p:nvPr/>
        </p:nvSpPr>
        <p:spPr>
          <a:xfrm>
            <a:off x="311700" y="3068800"/>
            <a:ext cx="73446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Mode: </a:t>
            </a:r>
            <a:r>
              <a:rPr lang="fr-FR" sz="1800" b="0" i="0" u="none" strike="noStrike" dirty="0">
                <a:solidFill>
                  <a:srgbClr val="000000"/>
                </a:solidFill>
                <a:effectLst/>
                <a:latin typeface="Arial" panose="020B0604020202020204" pitchFamily="34" charset="0"/>
              </a:rPr>
              <a:t>78</a:t>
            </a:r>
            <a:r>
              <a:rPr lang="fr-FR" sz="3200" dirty="0"/>
              <a:t> </a:t>
            </a:r>
            <a:endParaRPr sz="2400" dirty="0">
              <a:solidFill>
                <a:srgbClr val="434343"/>
              </a:solidFill>
              <a:latin typeface="DM Sans"/>
              <a:ea typeface="DM Sans"/>
              <a:cs typeface="DM Sans"/>
              <a:sym typeface="DM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Final Insights</a:t>
            </a:r>
            <a:endParaRPr sz="2800"/>
          </a:p>
        </p:txBody>
      </p:sp>
      <p:sp>
        <p:nvSpPr>
          <p:cNvPr id="207" name="Google Shape;207;p33"/>
          <p:cNvSpPr txBox="1">
            <a:spLocks noGrp="1"/>
          </p:cNvSpPr>
          <p:nvPr>
            <p:ph type="body" idx="1"/>
          </p:nvPr>
        </p:nvSpPr>
        <p:spPr>
          <a:xfrm>
            <a:off x="311700" y="1152475"/>
            <a:ext cx="8520600" cy="9975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Now, knowing what you do about the results of your test, what are the final insights that you would share with your client? What did you learn and what would you recommend? Is there anything you would do differently next time?</a:t>
            </a:r>
            <a:endParaRPr sz="1600"/>
          </a:p>
        </p:txBody>
      </p:sp>
      <p:sp>
        <p:nvSpPr>
          <p:cNvPr id="208" name="Google Shape;208;p33" descr="Enter your insights here&#10;"/>
          <p:cNvSpPr txBox="1"/>
          <p:nvPr/>
        </p:nvSpPr>
        <p:spPr>
          <a:xfrm>
            <a:off x="311700" y="2149975"/>
            <a:ext cx="8520600" cy="2770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fr-FR" sz="1200" dirty="0" err="1">
                <a:solidFill>
                  <a:srgbClr val="0A004A"/>
                </a:solidFill>
                <a:latin typeface="DM Sans"/>
                <a:ea typeface="DM Sans"/>
                <a:cs typeface="DM Sans"/>
                <a:sym typeface="DM Sans"/>
              </a:rPr>
              <a:t>From</a:t>
            </a:r>
            <a:r>
              <a:rPr lang="fr-FR" sz="1200" dirty="0">
                <a:solidFill>
                  <a:srgbClr val="0A004A"/>
                </a:solidFill>
                <a:latin typeface="DM Sans"/>
                <a:ea typeface="DM Sans"/>
                <a:cs typeface="DM Sans"/>
                <a:sym typeface="DM Sans"/>
              </a:rPr>
              <a:t> the model </a:t>
            </a:r>
            <a:r>
              <a:rPr lang="fr-FR" sz="1200" dirty="0" err="1">
                <a:solidFill>
                  <a:srgbClr val="0A004A"/>
                </a:solidFill>
                <a:latin typeface="DM Sans"/>
                <a:ea typeface="DM Sans"/>
                <a:cs typeface="DM Sans"/>
                <a:sym typeface="DM Sans"/>
              </a:rPr>
              <a:t>we</a:t>
            </a:r>
            <a:r>
              <a:rPr lang="fr-FR" sz="1200" dirty="0">
                <a:solidFill>
                  <a:srgbClr val="0A004A"/>
                </a:solidFill>
                <a:latin typeface="DM Sans"/>
                <a:ea typeface="DM Sans"/>
                <a:cs typeface="DM Sans"/>
                <a:sym typeface="DM Sans"/>
              </a:rPr>
              <a:t> can </a:t>
            </a:r>
            <a:r>
              <a:rPr lang="fr-FR" sz="1200" dirty="0" err="1">
                <a:solidFill>
                  <a:srgbClr val="0A004A"/>
                </a:solidFill>
                <a:latin typeface="DM Sans"/>
                <a:ea typeface="DM Sans"/>
                <a:cs typeface="DM Sans"/>
                <a:sym typeface="DM Sans"/>
              </a:rPr>
              <a:t>interpret</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that</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there</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is</a:t>
            </a:r>
            <a:r>
              <a:rPr lang="fr-FR" sz="1200" dirty="0">
                <a:solidFill>
                  <a:srgbClr val="0A004A"/>
                </a:solidFill>
                <a:latin typeface="DM Sans"/>
                <a:ea typeface="DM Sans"/>
                <a:cs typeface="DM Sans"/>
                <a:sym typeface="DM Sans"/>
              </a:rPr>
              <a:t> a </a:t>
            </a:r>
            <a:r>
              <a:rPr lang="fr-FR" sz="1200" dirty="0" err="1">
                <a:solidFill>
                  <a:srgbClr val="0A004A"/>
                </a:solidFill>
                <a:latin typeface="DM Sans"/>
                <a:ea typeface="DM Sans"/>
                <a:cs typeface="DM Sans"/>
                <a:sym typeface="DM Sans"/>
              </a:rPr>
              <a:t>strong</a:t>
            </a:r>
            <a:r>
              <a:rPr lang="fr-FR" sz="1200" dirty="0">
                <a:solidFill>
                  <a:srgbClr val="0A004A"/>
                </a:solidFill>
                <a:latin typeface="DM Sans"/>
                <a:ea typeface="DM Sans"/>
                <a:cs typeface="DM Sans"/>
                <a:sym typeface="DM Sans"/>
              </a:rPr>
              <a:t> positive </a:t>
            </a:r>
            <a:r>
              <a:rPr lang="fr-FR" sz="1200" dirty="0" err="1">
                <a:solidFill>
                  <a:srgbClr val="0A004A"/>
                </a:solidFill>
                <a:latin typeface="DM Sans"/>
                <a:ea typeface="DM Sans"/>
                <a:cs typeface="DM Sans"/>
                <a:sym typeface="DM Sans"/>
              </a:rPr>
              <a:t>correlation</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between</a:t>
            </a:r>
            <a:r>
              <a:rPr lang="fr-FR" sz="1200" dirty="0">
                <a:solidFill>
                  <a:srgbClr val="0A004A"/>
                </a:solidFill>
                <a:latin typeface="DM Sans"/>
                <a:ea typeface="DM Sans"/>
                <a:cs typeface="DM Sans"/>
                <a:sym typeface="DM Sans"/>
              </a:rPr>
              <a:t> the Facebook Ad Clicks and the Facebook Ad Conversions. This </a:t>
            </a:r>
            <a:r>
              <a:rPr lang="fr-FR" sz="1200" dirty="0" err="1">
                <a:solidFill>
                  <a:srgbClr val="0A004A"/>
                </a:solidFill>
                <a:latin typeface="DM Sans"/>
                <a:ea typeface="DM Sans"/>
                <a:cs typeface="DM Sans"/>
                <a:sym typeface="DM Sans"/>
              </a:rPr>
              <a:t>means</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that</a:t>
            </a:r>
            <a:r>
              <a:rPr lang="fr-FR" sz="1200" dirty="0">
                <a:solidFill>
                  <a:srgbClr val="0A004A"/>
                </a:solidFill>
                <a:latin typeface="DM Sans"/>
                <a:ea typeface="DM Sans"/>
                <a:cs typeface="DM Sans"/>
                <a:sym typeface="DM Sans"/>
              </a:rPr>
              <a:t> the more the number of clicks </a:t>
            </a:r>
            <a:r>
              <a:rPr lang="fr-FR" sz="1200" dirty="0" err="1">
                <a:solidFill>
                  <a:srgbClr val="0A004A"/>
                </a:solidFill>
                <a:latin typeface="DM Sans"/>
                <a:ea typeface="DM Sans"/>
                <a:cs typeface="DM Sans"/>
                <a:sym typeface="DM Sans"/>
              </a:rPr>
              <a:t>rises</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we</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will</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get</a:t>
            </a:r>
            <a:r>
              <a:rPr lang="fr-FR" sz="1200" dirty="0">
                <a:solidFill>
                  <a:srgbClr val="0A004A"/>
                </a:solidFill>
                <a:latin typeface="DM Sans"/>
                <a:ea typeface="DM Sans"/>
                <a:cs typeface="DM Sans"/>
                <a:sym typeface="DM Sans"/>
              </a:rPr>
              <a:t> more conversions </a:t>
            </a:r>
            <a:r>
              <a:rPr lang="fr-FR" sz="1200" dirty="0" err="1">
                <a:solidFill>
                  <a:srgbClr val="0A004A"/>
                </a:solidFill>
                <a:latin typeface="DM Sans"/>
                <a:ea typeface="DM Sans"/>
                <a:cs typeface="DM Sans"/>
                <a:sym typeface="DM Sans"/>
              </a:rPr>
              <a:t>from</a:t>
            </a:r>
            <a:r>
              <a:rPr lang="fr-FR" sz="1200" dirty="0">
                <a:solidFill>
                  <a:srgbClr val="0A004A"/>
                </a:solidFill>
                <a:latin typeface="DM Sans"/>
                <a:ea typeface="DM Sans"/>
                <a:cs typeface="DM Sans"/>
                <a:sym typeface="DM Sans"/>
              </a:rPr>
              <a:t> the Facebook </a:t>
            </a:r>
            <a:r>
              <a:rPr lang="fr-FR" sz="1200" dirty="0" err="1">
                <a:solidFill>
                  <a:srgbClr val="0A004A"/>
                </a:solidFill>
                <a:latin typeface="DM Sans"/>
                <a:ea typeface="DM Sans"/>
                <a:cs typeface="DM Sans"/>
                <a:sym typeface="DM Sans"/>
              </a:rPr>
              <a:t>campaigns</a:t>
            </a:r>
            <a:r>
              <a:rPr lang="fr-FR" sz="1200" dirty="0">
                <a:solidFill>
                  <a:srgbClr val="0A004A"/>
                </a:solidFill>
                <a:latin typeface="DM Sans"/>
                <a:ea typeface="DM Sans"/>
                <a:cs typeface="DM Sans"/>
                <a:sym typeface="DM Sans"/>
              </a:rPr>
              <a:t>.</a:t>
            </a:r>
          </a:p>
          <a:p>
            <a:pPr marL="0" lvl="0" indent="0" algn="l" rtl="0">
              <a:spcBef>
                <a:spcPts val="0"/>
              </a:spcBef>
              <a:spcAft>
                <a:spcPts val="0"/>
              </a:spcAft>
              <a:buNone/>
            </a:pPr>
            <a:endParaRPr lang="fr-FR" sz="1200" dirty="0">
              <a:solidFill>
                <a:srgbClr val="0A004A"/>
              </a:solidFill>
              <a:latin typeface="DM Sans"/>
              <a:ea typeface="DM Sans"/>
              <a:cs typeface="DM Sans"/>
              <a:sym typeface="DM Sans"/>
            </a:endParaRPr>
          </a:p>
          <a:p>
            <a:pPr marL="0" lvl="0" indent="0" algn="l" rtl="0">
              <a:spcBef>
                <a:spcPts val="0"/>
              </a:spcBef>
              <a:spcAft>
                <a:spcPts val="0"/>
              </a:spcAft>
              <a:buNone/>
            </a:pPr>
            <a:r>
              <a:rPr lang="fr-FR" sz="1200" dirty="0" err="1">
                <a:solidFill>
                  <a:srgbClr val="0A004A"/>
                </a:solidFill>
                <a:latin typeface="DM Sans"/>
                <a:ea typeface="DM Sans"/>
                <a:cs typeface="DM Sans"/>
                <a:sym typeface="DM Sans"/>
              </a:rPr>
              <a:t>Previously</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during</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our</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hypothesis</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testing</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we</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confirmed</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that</a:t>
            </a:r>
            <a:r>
              <a:rPr lang="fr-FR" sz="1200" dirty="0">
                <a:solidFill>
                  <a:srgbClr val="0A004A"/>
                </a:solidFill>
                <a:latin typeface="DM Sans"/>
                <a:ea typeface="DM Sans"/>
                <a:cs typeface="DM Sans"/>
                <a:sym typeface="DM Sans"/>
              </a:rPr>
              <a:t> the number of conversions </a:t>
            </a:r>
            <a:r>
              <a:rPr lang="fr-FR" sz="1200" dirty="0" err="1">
                <a:solidFill>
                  <a:srgbClr val="0A004A"/>
                </a:solidFill>
                <a:latin typeface="DM Sans"/>
                <a:ea typeface="DM Sans"/>
                <a:cs typeface="DM Sans"/>
                <a:sym typeface="DM Sans"/>
              </a:rPr>
              <a:t>will</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be</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greater</a:t>
            </a:r>
            <a:r>
              <a:rPr lang="fr-FR" sz="1200" dirty="0">
                <a:solidFill>
                  <a:srgbClr val="0A004A"/>
                </a:solidFill>
                <a:latin typeface="DM Sans"/>
                <a:ea typeface="DM Sans"/>
                <a:cs typeface="DM Sans"/>
                <a:sym typeface="DM Sans"/>
              </a:rPr>
              <a:t> if </a:t>
            </a:r>
            <a:r>
              <a:rPr lang="fr-FR" sz="1200" dirty="0" err="1">
                <a:solidFill>
                  <a:srgbClr val="0A004A"/>
                </a:solidFill>
                <a:latin typeface="DM Sans"/>
                <a:ea typeface="DM Sans"/>
                <a:cs typeface="DM Sans"/>
                <a:sym typeface="DM Sans"/>
              </a:rPr>
              <a:t>we</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advertise</a:t>
            </a:r>
            <a:r>
              <a:rPr lang="fr-FR" sz="1200" dirty="0">
                <a:solidFill>
                  <a:srgbClr val="0A004A"/>
                </a:solidFill>
                <a:latin typeface="DM Sans"/>
                <a:ea typeface="DM Sans"/>
                <a:cs typeface="DM Sans"/>
                <a:sym typeface="DM Sans"/>
              </a:rPr>
              <a:t> on Facebook platform </a:t>
            </a:r>
            <a:r>
              <a:rPr lang="fr-FR" sz="1200" dirty="0" err="1">
                <a:solidFill>
                  <a:srgbClr val="0A004A"/>
                </a:solidFill>
                <a:latin typeface="DM Sans"/>
                <a:ea typeface="DM Sans"/>
                <a:cs typeface="DM Sans"/>
                <a:sym typeface="DM Sans"/>
              </a:rPr>
              <a:t>rather</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than</a:t>
            </a:r>
            <a:r>
              <a:rPr lang="fr-FR" sz="1200" dirty="0">
                <a:solidFill>
                  <a:srgbClr val="0A004A"/>
                </a:solidFill>
                <a:latin typeface="DM Sans"/>
                <a:ea typeface="DM Sans"/>
                <a:cs typeface="DM Sans"/>
                <a:sym typeface="DM Sans"/>
              </a:rPr>
              <a:t> on the AdWords platform.</a:t>
            </a:r>
          </a:p>
          <a:p>
            <a:pPr marL="0" lvl="0" indent="0" algn="l" rtl="0">
              <a:spcBef>
                <a:spcPts val="0"/>
              </a:spcBef>
              <a:spcAft>
                <a:spcPts val="0"/>
              </a:spcAft>
              <a:buNone/>
            </a:pPr>
            <a:endParaRPr lang="fr-FR" sz="1200" dirty="0">
              <a:solidFill>
                <a:srgbClr val="0A004A"/>
              </a:solidFill>
              <a:latin typeface="DM Sans"/>
              <a:ea typeface="DM Sans"/>
              <a:cs typeface="DM Sans"/>
              <a:sym typeface="DM Sans"/>
            </a:endParaRPr>
          </a:p>
          <a:p>
            <a:pPr marL="0" lvl="0" indent="0" algn="l" rtl="0">
              <a:spcBef>
                <a:spcPts val="0"/>
              </a:spcBef>
              <a:spcAft>
                <a:spcPts val="0"/>
              </a:spcAft>
              <a:buNone/>
            </a:pPr>
            <a:r>
              <a:rPr lang="fr-FR" sz="1200" dirty="0" err="1">
                <a:solidFill>
                  <a:srgbClr val="0A004A"/>
                </a:solidFill>
                <a:latin typeface="DM Sans"/>
                <a:ea typeface="DM Sans"/>
                <a:cs typeface="DM Sans"/>
                <a:sym typeface="DM Sans"/>
              </a:rPr>
              <a:t>That’s</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why</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we</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recommend</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increasing</a:t>
            </a:r>
            <a:r>
              <a:rPr lang="fr-FR" sz="1200" dirty="0">
                <a:solidFill>
                  <a:srgbClr val="0A004A"/>
                </a:solidFill>
                <a:latin typeface="DM Sans"/>
                <a:ea typeface="DM Sans"/>
                <a:cs typeface="DM Sans"/>
                <a:sym typeface="DM Sans"/>
              </a:rPr>
              <a:t> the Facebook budget </a:t>
            </a:r>
            <a:r>
              <a:rPr lang="fr-FR" sz="1200" dirty="0" err="1">
                <a:solidFill>
                  <a:srgbClr val="0A004A"/>
                </a:solidFill>
                <a:latin typeface="DM Sans"/>
                <a:ea typeface="DM Sans"/>
                <a:cs typeface="DM Sans"/>
                <a:sym typeface="DM Sans"/>
              </a:rPr>
              <a:t>compaigns</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optimized</a:t>
            </a:r>
            <a:r>
              <a:rPr lang="fr-FR" sz="1200" dirty="0">
                <a:solidFill>
                  <a:srgbClr val="0A004A"/>
                </a:solidFill>
                <a:latin typeface="DM Sans"/>
                <a:ea typeface="DM Sans"/>
                <a:cs typeface="DM Sans"/>
                <a:sym typeface="DM Sans"/>
              </a:rPr>
              <a:t> for clicks or </a:t>
            </a:r>
            <a:r>
              <a:rPr lang="fr-FR" sz="1200" dirty="0" err="1">
                <a:solidFill>
                  <a:srgbClr val="0A004A"/>
                </a:solidFill>
                <a:latin typeface="DM Sans"/>
                <a:ea typeface="DM Sans"/>
                <a:cs typeface="DM Sans"/>
                <a:sym typeface="DM Sans"/>
              </a:rPr>
              <a:t>reallocate</a:t>
            </a:r>
            <a:r>
              <a:rPr lang="fr-FR" sz="1200" dirty="0">
                <a:solidFill>
                  <a:srgbClr val="0A004A"/>
                </a:solidFill>
                <a:latin typeface="DM Sans"/>
                <a:ea typeface="DM Sans"/>
                <a:cs typeface="DM Sans"/>
                <a:sym typeface="DM Sans"/>
              </a:rPr>
              <a:t> a portion of the AdWords’ budget </a:t>
            </a:r>
            <a:r>
              <a:rPr lang="fr-FR" sz="1200" dirty="0" err="1">
                <a:solidFill>
                  <a:srgbClr val="0A004A"/>
                </a:solidFill>
                <a:latin typeface="DM Sans"/>
                <a:ea typeface="DM Sans"/>
                <a:cs typeface="DM Sans"/>
                <a:sym typeface="DM Sans"/>
              </a:rPr>
              <a:t>campaigns</a:t>
            </a:r>
            <a:r>
              <a:rPr lang="fr-FR" sz="1200" dirty="0">
                <a:solidFill>
                  <a:srgbClr val="0A004A"/>
                </a:solidFill>
                <a:latin typeface="DM Sans"/>
                <a:ea typeface="DM Sans"/>
                <a:cs typeface="DM Sans"/>
                <a:sym typeface="DM Sans"/>
              </a:rPr>
              <a:t> to Facebook </a:t>
            </a:r>
            <a:r>
              <a:rPr lang="fr-FR" sz="1200" dirty="0" err="1">
                <a:solidFill>
                  <a:srgbClr val="0A004A"/>
                </a:solidFill>
                <a:latin typeface="DM Sans"/>
                <a:ea typeface="DM Sans"/>
                <a:cs typeface="DM Sans"/>
                <a:sym typeface="DM Sans"/>
              </a:rPr>
              <a:t>campaigns</a:t>
            </a:r>
            <a:r>
              <a:rPr lang="fr-FR" sz="1200" dirty="0">
                <a:solidFill>
                  <a:srgbClr val="0A004A"/>
                </a:solidFill>
                <a:latin typeface="DM Sans"/>
                <a:ea typeface="DM Sans"/>
                <a:cs typeface="DM Sans"/>
                <a:sym typeface="DM Sans"/>
              </a:rPr>
              <a:t> to </a:t>
            </a:r>
            <a:r>
              <a:rPr lang="fr-FR" sz="1200" dirty="0" err="1">
                <a:solidFill>
                  <a:srgbClr val="0A004A"/>
                </a:solidFill>
                <a:latin typeface="DM Sans"/>
                <a:ea typeface="DM Sans"/>
                <a:cs typeface="DM Sans"/>
                <a:sym typeface="DM Sans"/>
              </a:rPr>
              <a:t>generate</a:t>
            </a:r>
            <a:r>
              <a:rPr lang="fr-FR" sz="1200" dirty="0">
                <a:solidFill>
                  <a:srgbClr val="0A004A"/>
                </a:solidFill>
                <a:latin typeface="DM Sans"/>
                <a:ea typeface="DM Sans"/>
                <a:cs typeface="DM Sans"/>
                <a:sym typeface="DM Sans"/>
              </a:rPr>
              <a:t> more conversions and </a:t>
            </a:r>
            <a:r>
              <a:rPr lang="fr-FR" sz="1200" dirty="0" err="1">
                <a:solidFill>
                  <a:srgbClr val="0A004A"/>
                </a:solidFill>
                <a:latin typeface="DM Sans"/>
                <a:ea typeface="DM Sans"/>
                <a:cs typeface="DM Sans"/>
                <a:sym typeface="DM Sans"/>
              </a:rPr>
              <a:t>ultimately</a:t>
            </a:r>
            <a:r>
              <a:rPr lang="fr-FR" sz="1200" dirty="0">
                <a:solidFill>
                  <a:srgbClr val="0A004A"/>
                </a:solidFill>
                <a:latin typeface="DM Sans"/>
                <a:ea typeface="DM Sans"/>
                <a:cs typeface="DM Sans"/>
                <a:sym typeface="DM Sans"/>
              </a:rPr>
              <a:t> </a:t>
            </a:r>
            <a:r>
              <a:rPr lang="fr-FR" sz="1200" dirty="0" err="1">
                <a:solidFill>
                  <a:srgbClr val="0A004A"/>
                </a:solidFill>
                <a:latin typeface="DM Sans"/>
                <a:ea typeface="DM Sans"/>
                <a:cs typeface="DM Sans"/>
                <a:sym typeface="DM Sans"/>
              </a:rPr>
              <a:t>increasing</a:t>
            </a:r>
            <a:r>
              <a:rPr lang="fr-FR" sz="1200" dirty="0">
                <a:solidFill>
                  <a:srgbClr val="0A004A"/>
                </a:solidFill>
                <a:latin typeface="DM Sans"/>
                <a:ea typeface="DM Sans"/>
                <a:cs typeface="DM Sans"/>
                <a:sym typeface="DM Sans"/>
              </a:rPr>
              <a:t> the </a:t>
            </a:r>
            <a:r>
              <a:rPr lang="fr-FR" sz="1200" dirty="0" err="1">
                <a:solidFill>
                  <a:srgbClr val="0A004A"/>
                </a:solidFill>
                <a:latin typeface="DM Sans"/>
                <a:ea typeface="DM Sans"/>
                <a:cs typeface="DM Sans"/>
                <a:sym typeface="DM Sans"/>
              </a:rPr>
              <a:t>client’s</a:t>
            </a:r>
            <a:r>
              <a:rPr lang="fr-FR" sz="1200" dirty="0">
                <a:solidFill>
                  <a:srgbClr val="0A004A"/>
                </a:solidFill>
                <a:latin typeface="DM Sans"/>
                <a:ea typeface="DM Sans"/>
                <a:cs typeface="DM Sans"/>
                <a:sym typeface="DM Sans"/>
              </a:rPr>
              <a:t> sales.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Finding the Middle</a:t>
            </a:r>
            <a:endParaRPr sz="2800"/>
          </a:p>
        </p:txBody>
      </p:sp>
      <p:sp>
        <p:nvSpPr>
          <p:cNvPr id="78" name="Google Shape;78;p16"/>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Mean, Median, and Mode help you compare data. Below, list the mean, median, and mode of the conversions in the provided data.</a:t>
            </a:r>
            <a:endParaRPr sz="1600"/>
          </a:p>
        </p:txBody>
      </p:sp>
      <p:sp>
        <p:nvSpPr>
          <p:cNvPr id="79" name="Google Shape;79;p16"/>
          <p:cNvSpPr txBox="1"/>
          <p:nvPr/>
        </p:nvSpPr>
        <p:spPr>
          <a:xfrm>
            <a:off x="311700" y="1932775"/>
            <a:ext cx="73446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Mean: </a:t>
            </a:r>
            <a:r>
              <a:rPr lang="fr-FR" sz="1800" b="0" i="0" u="none" strike="noStrike" dirty="0">
                <a:solidFill>
                  <a:srgbClr val="000000"/>
                </a:solidFill>
                <a:effectLst/>
                <a:latin typeface="Arial" panose="020B0604020202020204" pitchFamily="34" charset="0"/>
              </a:rPr>
              <a:t>5,980821918</a:t>
            </a:r>
            <a:r>
              <a:rPr lang="fr-FR" sz="3200" dirty="0"/>
              <a:t> </a:t>
            </a:r>
            <a:endParaRPr sz="2400" dirty="0">
              <a:solidFill>
                <a:srgbClr val="434343"/>
              </a:solidFill>
              <a:latin typeface="DM Sans"/>
              <a:ea typeface="DM Sans"/>
              <a:cs typeface="DM Sans"/>
              <a:sym typeface="DM Sans"/>
            </a:endParaRPr>
          </a:p>
        </p:txBody>
      </p:sp>
      <p:sp>
        <p:nvSpPr>
          <p:cNvPr id="80" name="Google Shape;80;p16"/>
          <p:cNvSpPr txBox="1"/>
          <p:nvPr/>
        </p:nvSpPr>
        <p:spPr>
          <a:xfrm>
            <a:off x="311700" y="2500788"/>
            <a:ext cx="73446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Median: </a:t>
            </a:r>
            <a:r>
              <a:rPr lang="fr-FR" sz="1800" b="0" i="0" u="none" strike="noStrike" dirty="0">
                <a:solidFill>
                  <a:srgbClr val="000000"/>
                </a:solidFill>
                <a:effectLst/>
                <a:latin typeface="Arial" panose="020B0604020202020204" pitchFamily="34" charset="0"/>
              </a:rPr>
              <a:t>6</a:t>
            </a:r>
            <a:r>
              <a:rPr lang="fr-FR" sz="3200" dirty="0"/>
              <a:t> </a:t>
            </a:r>
            <a:endParaRPr sz="2400" dirty="0">
              <a:solidFill>
                <a:srgbClr val="434343"/>
              </a:solidFill>
              <a:latin typeface="DM Sans"/>
              <a:ea typeface="DM Sans"/>
              <a:cs typeface="DM Sans"/>
              <a:sym typeface="DM Sans"/>
            </a:endParaRPr>
          </a:p>
        </p:txBody>
      </p:sp>
      <p:sp>
        <p:nvSpPr>
          <p:cNvPr id="81" name="Google Shape;81;p16"/>
          <p:cNvSpPr txBox="1"/>
          <p:nvPr/>
        </p:nvSpPr>
        <p:spPr>
          <a:xfrm>
            <a:off x="311700" y="3068800"/>
            <a:ext cx="73446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Mode: </a:t>
            </a:r>
            <a:r>
              <a:rPr lang="fr-FR" sz="1800" b="0" i="0" u="none" strike="noStrike" dirty="0">
                <a:solidFill>
                  <a:srgbClr val="000000"/>
                </a:solidFill>
                <a:effectLst/>
                <a:latin typeface="Arial" panose="020B0604020202020204" pitchFamily="34" charset="0"/>
              </a:rPr>
              <a:t>5</a:t>
            </a:r>
            <a:r>
              <a:rPr lang="fr-FR" sz="3200" dirty="0"/>
              <a:t> </a:t>
            </a:r>
            <a:endParaRPr sz="2400" dirty="0">
              <a:solidFill>
                <a:srgbClr val="434343"/>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Standard Deviation</a:t>
            </a:r>
            <a:endParaRPr sz="2800"/>
          </a:p>
        </p:txBody>
      </p:sp>
      <p:sp>
        <p:nvSpPr>
          <p:cNvPr id="87" name="Google Shape;87;p17"/>
          <p:cNvSpPr txBox="1">
            <a:spLocks noGrp="1"/>
          </p:cNvSpPr>
          <p:nvPr>
            <p:ph type="body" idx="1"/>
          </p:nvPr>
        </p:nvSpPr>
        <p:spPr>
          <a:xfrm>
            <a:off x="311700" y="1152475"/>
            <a:ext cx="8520600" cy="1258776"/>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dirty="0"/>
              <a:t>Determining variance in data helps you </a:t>
            </a:r>
            <a:r>
              <a:rPr lang="en" sz="1600" dirty="0">
                <a:highlight>
                  <a:srgbClr val="FFDE00"/>
                </a:highlight>
              </a:rPr>
              <a:t>[</a:t>
            </a:r>
            <a:r>
              <a:rPr lang="en" sz="1600" dirty="0"/>
              <a:t>know </a:t>
            </a:r>
            <a:r>
              <a:rPr lang="en-US" sz="1800" dirty="0">
                <a:effectLst/>
                <a:latin typeface="Calibri" panose="020F0502020204030204" pitchFamily="34" charset="0"/>
                <a:ea typeface="Calibri" panose="020F0502020204030204" pitchFamily="34" charset="0"/>
                <a:cs typeface="Arial" panose="020B0604020202020204" pitchFamily="34" charset="0"/>
              </a:rPr>
              <a:t>how much a data point deviates from the mean with the same unit as the original data</a:t>
            </a:r>
            <a:r>
              <a:rPr lang="en" sz="1600" dirty="0">
                <a:highlight>
                  <a:srgbClr val="FFDE00"/>
                </a:highlight>
              </a:rPr>
              <a:t>]</a:t>
            </a:r>
            <a:r>
              <a:rPr lang="en" sz="1600" dirty="0"/>
              <a:t>. Below, enter the standard deviation of the provided data. </a:t>
            </a:r>
            <a:endParaRPr sz="1600" dirty="0"/>
          </a:p>
        </p:txBody>
      </p:sp>
      <p:sp>
        <p:nvSpPr>
          <p:cNvPr id="88" name="Google Shape;88;p17"/>
          <p:cNvSpPr txBox="1"/>
          <p:nvPr/>
        </p:nvSpPr>
        <p:spPr>
          <a:xfrm>
            <a:off x="311700" y="2283410"/>
            <a:ext cx="73446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Standard Deviation of Clicks: </a:t>
            </a:r>
            <a:r>
              <a:rPr lang="fr-FR" sz="1800" b="0" i="0" u="none" strike="noStrike" dirty="0">
                <a:solidFill>
                  <a:srgbClr val="000000"/>
                </a:solidFill>
                <a:effectLst/>
                <a:latin typeface="Arial" panose="020B0604020202020204" pitchFamily="34" charset="0"/>
              </a:rPr>
              <a:t>14,36822476</a:t>
            </a:r>
            <a:r>
              <a:rPr lang="fr-FR" sz="3200" dirty="0"/>
              <a:t> </a:t>
            </a:r>
            <a:endParaRPr sz="2400" dirty="0">
              <a:solidFill>
                <a:srgbClr val="434343"/>
              </a:solidFill>
              <a:latin typeface="DM Sans"/>
              <a:ea typeface="DM Sans"/>
              <a:cs typeface="DM Sans"/>
              <a:sym typeface="DM Sans"/>
            </a:endParaRPr>
          </a:p>
        </p:txBody>
      </p:sp>
      <p:sp>
        <p:nvSpPr>
          <p:cNvPr id="89" name="Google Shape;89;p17"/>
          <p:cNvSpPr txBox="1"/>
          <p:nvPr/>
        </p:nvSpPr>
        <p:spPr>
          <a:xfrm>
            <a:off x="311700" y="2837510"/>
            <a:ext cx="73446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solidFill>
                  <a:srgbClr val="434343"/>
                </a:solidFill>
                <a:latin typeface="DM Sans"/>
                <a:ea typeface="DM Sans"/>
                <a:cs typeface="DM Sans"/>
                <a:sym typeface="DM Sans"/>
              </a:rPr>
              <a:t>Standard Deviation of Conversions: </a:t>
            </a:r>
            <a:r>
              <a:rPr lang="fr-FR" sz="1800" b="0" i="0" u="none" strike="noStrike" dirty="0">
                <a:solidFill>
                  <a:srgbClr val="000000"/>
                </a:solidFill>
                <a:effectLst/>
                <a:latin typeface="Arial" panose="020B0604020202020204" pitchFamily="34" charset="0"/>
              </a:rPr>
              <a:t>1,62810629</a:t>
            </a:r>
            <a:r>
              <a:rPr lang="fr-FR" sz="3200" dirty="0"/>
              <a:t> </a:t>
            </a:r>
            <a:endParaRPr sz="2400" dirty="0">
              <a:solidFill>
                <a:srgbClr val="434343"/>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Frequency and Contingency Tables</a:t>
            </a:r>
            <a:endParaRPr sz="2800"/>
          </a:p>
        </p:txBody>
      </p:sp>
      <p:sp>
        <p:nvSpPr>
          <p:cNvPr id="95" name="Google Shape;95;p18"/>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Understanding how often something happens is important to understanding trends and patterns in your data. Create and insert a contingency table generated from your data.</a:t>
            </a:r>
            <a:endParaRPr sz="1600"/>
          </a:p>
        </p:txBody>
      </p:sp>
      <p:graphicFrame>
        <p:nvGraphicFramePr>
          <p:cNvPr id="4" name="Table 3">
            <a:extLst>
              <a:ext uri="{FF2B5EF4-FFF2-40B4-BE49-F238E27FC236}">
                <a16:creationId xmlns:a16="http://schemas.microsoft.com/office/drawing/2014/main" id="{D455B1E5-38A2-2B93-6D00-32763F89E875}"/>
              </a:ext>
            </a:extLst>
          </p:cNvPr>
          <p:cNvGraphicFramePr>
            <a:graphicFrameLocks noGrp="1"/>
          </p:cNvGraphicFramePr>
          <p:nvPr>
            <p:extLst>
              <p:ext uri="{D42A27DB-BD31-4B8C-83A1-F6EECF244321}">
                <p14:modId xmlns:p14="http://schemas.microsoft.com/office/powerpoint/2010/main" val="2439465595"/>
              </p:ext>
            </p:extLst>
          </p:nvPr>
        </p:nvGraphicFramePr>
        <p:xfrm>
          <a:off x="1530350" y="2286000"/>
          <a:ext cx="6083300" cy="571500"/>
        </p:xfrm>
        <a:graphic>
          <a:graphicData uri="http://schemas.openxmlformats.org/drawingml/2006/table">
            <a:tbl>
              <a:tblPr>
                <a:tableStyleId>{00A15C55-8517-42AA-B614-E9B94910E393}</a:tableStyleId>
              </a:tblPr>
              <a:tblGrid>
                <a:gridCol w="2418048">
                  <a:extLst>
                    <a:ext uri="{9D8B030D-6E8A-4147-A177-3AD203B41FA5}">
                      <a16:colId xmlns:a16="http://schemas.microsoft.com/office/drawing/2014/main" val="3730857448"/>
                    </a:ext>
                  </a:extLst>
                </a:gridCol>
                <a:gridCol w="1059487">
                  <a:extLst>
                    <a:ext uri="{9D8B030D-6E8A-4147-A177-3AD203B41FA5}">
                      <a16:colId xmlns:a16="http://schemas.microsoft.com/office/drawing/2014/main" val="1761791609"/>
                    </a:ext>
                  </a:extLst>
                </a:gridCol>
                <a:gridCol w="1011762">
                  <a:extLst>
                    <a:ext uri="{9D8B030D-6E8A-4147-A177-3AD203B41FA5}">
                      <a16:colId xmlns:a16="http://schemas.microsoft.com/office/drawing/2014/main" val="2793536411"/>
                    </a:ext>
                  </a:extLst>
                </a:gridCol>
                <a:gridCol w="897223">
                  <a:extLst>
                    <a:ext uri="{9D8B030D-6E8A-4147-A177-3AD203B41FA5}">
                      <a16:colId xmlns:a16="http://schemas.microsoft.com/office/drawing/2014/main" val="4017344056"/>
                    </a:ext>
                  </a:extLst>
                </a:gridCol>
                <a:gridCol w="696780">
                  <a:extLst>
                    <a:ext uri="{9D8B030D-6E8A-4147-A177-3AD203B41FA5}">
                      <a16:colId xmlns:a16="http://schemas.microsoft.com/office/drawing/2014/main" val="3024733115"/>
                    </a:ext>
                  </a:extLst>
                </a:gridCol>
              </a:tblGrid>
              <a:tr h="190500">
                <a:tc>
                  <a:txBody>
                    <a:bodyPr/>
                    <a:lstStyle/>
                    <a:p>
                      <a:pPr algn="l" fontAlgn="b"/>
                      <a:r>
                        <a:rPr lang="fr-FR" sz="1000" u="none" strike="noStrike">
                          <a:effectLst/>
                        </a:rPr>
                        <a:t> </a:t>
                      </a:r>
                      <a:endParaRPr lang="fr-FR" sz="1000" b="0" i="0" u="none" strike="noStrike">
                        <a:solidFill>
                          <a:srgbClr val="000000"/>
                        </a:solidFill>
                        <a:effectLst/>
                        <a:latin typeface="Arial" panose="020B0604020202020204" pitchFamily="34" charset="0"/>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4">
                  <a:txBody>
                    <a:bodyPr/>
                    <a:lstStyle/>
                    <a:p>
                      <a:pPr algn="ctr" fontAlgn="b"/>
                      <a:r>
                        <a:rPr lang="en-US" sz="1100" u="none" strike="noStrike">
                          <a:effectLst/>
                        </a:rPr>
                        <a:t>Number of AdWords Ad Clicks by Grouping for 2023</a:t>
                      </a:r>
                      <a:endParaRPr lang="en-US" sz="1100" b="0" i="0" u="none" strike="noStrike">
                        <a:solidFill>
                          <a:srgbClr val="000000"/>
                        </a:solidFill>
                        <a:effectLst/>
                        <a:latin typeface="Arial" panose="020B0604020202020204" pitchFamily="34" charset="0"/>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363870523"/>
                  </a:ext>
                </a:extLst>
              </a:tr>
              <a:tr h="190500">
                <a:tc>
                  <a:txBody>
                    <a:bodyPr/>
                    <a:lstStyle/>
                    <a:p>
                      <a:pPr algn="l" fontAlgn="b"/>
                      <a:r>
                        <a:rPr lang="en-US" sz="1100" u="none" strike="noStrike">
                          <a:effectLst/>
                        </a:rPr>
                        <a:t>Number of AdWords Ad Clicks</a:t>
                      </a:r>
                      <a:endParaRPr lang="en-US" sz="1100" b="0" i="0" u="none" strike="noStrike">
                        <a:solidFill>
                          <a:srgbClr val="000000"/>
                        </a:solidFill>
                        <a:effectLst/>
                        <a:latin typeface="Arial" panose="020B0604020202020204" pitchFamily="34" charset="0"/>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fr-FR" sz="1100" u="none" strike="noStrike">
                          <a:effectLst/>
                        </a:rPr>
                        <a:t>10 to 59</a:t>
                      </a:r>
                      <a:endParaRPr lang="fr-FR" sz="1100" b="0" i="0" u="none" strike="noStrike">
                        <a:solidFill>
                          <a:srgbClr val="0F1114"/>
                        </a:solidFill>
                        <a:effectLst/>
                        <a:latin typeface="Arial" panose="020B0604020202020204" pitchFamily="34" charset="0"/>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fr-FR" sz="1100" u="none" strike="noStrike">
                          <a:effectLst/>
                        </a:rPr>
                        <a:t>60 to 109</a:t>
                      </a:r>
                      <a:endParaRPr lang="fr-FR" sz="1100" b="0" i="0" u="none" strike="noStrike">
                        <a:solidFill>
                          <a:srgbClr val="0F1114"/>
                        </a:solidFill>
                        <a:effectLst/>
                        <a:latin typeface="Arial" panose="020B0604020202020204" pitchFamily="34" charset="0"/>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fr-FR" sz="1100" u="none" strike="noStrike">
                          <a:effectLst/>
                        </a:rPr>
                        <a:t>110 to 159</a:t>
                      </a:r>
                      <a:endParaRPr lang="fr-FR" sz="1100" b="0" i="0" u="none" strike="noStrike">
                        <a:solidFill>
                          <a:srgbClr val="0F1114"/>
                        </a:solidFill>
                        <a:effectLst/>
                        <a:latin typeface="Arial" panose="020B0604020202020204" pitchFamily="34" charset="0"/>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fr-FR" sz="1100" u="none" strike="noStrike">
                          <a:effectLst/>
                        </a:rPr>
                        <a:t>160+</a:t>
                      </a:r>
                      <a:endParaRPr lang="fr-FR" sz="1100" b="0" i="0" u="none" strike="noStrike">
                        <a:solidFill>
                          <a:srgbClr val="0F1114"/>
                        </a:solidFill>
                        <a:effectLst/>
                        <a:latin typeface="Arial" panose="020B0604020202020204" pitchFamily="34" charset="0"/>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3220748"/>
                  </a:ext>
                </a:extLst>
              </a:tr>
              <a:tr h="190500">
                <a:tc>
                  <a:txBody>
                    <a:bodyPr/>
                    <a:lstStyle/>
                    <a:p>
                      <a:pPr algn="l" fontAlgn="b"/>
                      <a:r>
                        <a:rPr lang="fr-FR" sz="1000" u="none" strike="noStrike" dirty="0">
                          <a:effectLst/>
                        </a:rPr>
                        <a:t>Number of Occurrences</a:t>
                      </a:r>
                      <a:endParaRPr lang="fr-FR" sz="1000" b="0" i="0" u="none" strike="noStrike" dirty="0">
                        <a:solidFill>
                          <a:srgbClr val="000000"/>
                        </a:solidFill>
                        <a:effectLst/>
                        <a:latin typeface="Arial" panose="020B0604020202020204" pitchFamily="34" charset="0"/>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fr-FR" sz="1000" u="none" strike="noStrike">
                          <a:effectLst/>
                        </a:rPr>
                        <a:t>182</a:t>
                      </a:r>
                      <a:endParaRPr lang="fr-FR" sz="1000" b="0" i="0" u="none" strike="noStrike">
                        <a:solidFill>
                          <a:srgbClr val="000000"/>
                        </a:solidFill>
                        <a:effectLst/>
                        <a:latin typeface="Arial" panose="020B0604020202020204" pitchFamily="34" charset="0"/>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fr-FR" sz="1000" u="none" strike="noStrike">
                          <a:effectLst/>
                        </a:rPr>
                        <a:t>183</a:t>
                      </a:r>
                      <a:endParaRPr lang="fr-FR" sz="1000" b="0" i="0" u="none" strike="noStrike">
                        <a:solidFill>
                          <a:srgbClr val="000000"/>
                        </a:solidFill>
                        <a:effectLst/>
                        <a:latin typeface="Arial" panose="020B0604020202020204" pitchFamily="34" charset="0"/>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fr-FR" sz="1000" u="none" strike="noStrike">
                          <a:effectLst/>
                        </a:rPr>
                        <a:t>0</a:t>
                      </a:r>
                      <a:endParaRPr lang="fr-FR" sz="1000" b="0" i="0" u="none" strike="noStrike">
                        <a:solidFill>
                          <a:srgbClr val="000000"/>
                        </a:solidFill>
                        <a:effectLst/>
                        <a:latin typeface="Arial" panose="020B0604020202020204" pitchFamily="34" charset="0"/>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fr-FR" sz="1000" u="none" strike="noStrike" dirty="0">
                          <a:effectLst/>
                        </a:rPr>
                        <a:t>0</a:t>
                      </a:r>
                      <a:endParaRPr lang="fr-FR" sz="1000" b="0" i="0" u="none" strike="noStrike" dirty="0">
                        <a:solidFill>
                          <a:srgbClr val="000000"/>
                        </a:solidFill>
                        <a:effectLst/>
                        <a:latin typeface="Arial" panose="020B0604020202020204" pitchFamily="34" charset="0"/>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611756"/>
                  </a:ext>
                </a:extLst>
              </a:tr>
            </a:tbl>
          </a:graphicData>
        </a:graphic>
      </p:graphicFrame>
      <p:graphicFrame>
        <p:nvGraphicFramePr>
          <p:cNvPr id="5" name="Table 4">
            <a:extLst>
              <a:ext uri="{FF2B5EF4-FFF2-40B4-BE49-F238E27FC236}">
                <a16:creationId xmlns:a16="http://schemas.microsoft.com/office/drawing/2014/main" id="{F627E9F1-7402-95F7-E714-5B2D7D53C39A}"/>
              </a:ext>
            </a:extLst>
          </p:cNvPr>
          <p:cNvGraphicFramePr>
            <a:graphicFrameLocks noGrp="1"/>
          </p:cNvGraphicFramePr>
          <p:nvPr>
            <p:extLst>
              <p:ext uri="{D42A27DB-BD31-4B8C-83A1-F6EECF244321}">
                <p14:modId xmlns:p14="http://schemas.microsoft.com/office/powerpoint/2010/main" val="1209140842"/>
              </p:ext>
            </p:extLst>
          </p:nvPr>
        </p:nvGraphicFramePr>
        <p:xfrm>
          <a:off x="1530350" y="3409212"/>
          <a:ext cx="6083300" cy="571500"/>
        </p:xfrm>
        <a:graphic>
          <a:graphicData uri="http://schemas.openxmlformats.org/drawingml/2006/table">
            <a:tbl>
              <a:tblPr>
                <a:tableStyleId>{00A15C55-8517-42AA-B614-E9B94910E393}</a:tableStyleId>
              </a:tblPr>
              <a:tblGrid>
                <a:gridCol w="2418048">
                  <a:extLst>
                    <a:ext uri="{9D8B030D-6E8A-4147-A177-3AD203B41FA5}">
                      <a16:colId xmlns:a16="http://schemas.microsoft.com/office/drawing/2014/main" val="1802066953"/>
                    </a:ext>
                  </a:extLst>
                </a:gridCol>
                <a:gridCol w="1059487">
                  <a:extLst>
                    <a:ext uri="{9D8B030D-6E8A-4147-A177-3AD203B41FA5}">
                      <a16:colId xmlns:a16="http://schemas.microsoft.com/office/drawing/2014/main" val="3298814568"/>
                    </a:ext>
                  </a:extLst>
                </a:gridCol>
                <a:gridCol w="1011762">
                  <a:extLst>
                    <a:ext uri="{9D8B030D-6E8A-4147-A177-3AD203B41FA5}">
                      <a16:colId xmlns:a16="http://schemas.microsoft.com/office/drawing/2014/main" val="1528751055"/>
                    </a:ext>
                  </a:extLst>
                </a:gridCol>
                <a:gridCol w="897223">
                  <a:extLst>
                    <a:ext uri="{9D8B030D-6E8A-4147-A177-3AD203B41FA5}">
                      <a16:colId xmlns:a16="http://schemas.microsoft.com/office/drawing/2014/main" val="1177893618"/>
                    </a:ext>
                  </a:extLst>
                </a:gridCol>
                <a:gridCol w="696780">
                  <a:extLst>
                    <a:ext uri="{9D8B030D-6E8A-4147-A177-3AD203B41FA5}">
                      <a16:colId xmlns:a16="http://schemas.microsoft.com/office/drawing/2014/main" val="640493605"/>
                    </a:ext>
                  </a:extLst>
                </a:gridCol>
              </a:tblGrid>
              <a:tr h="190500">
                <a:tc>
                  <a:txBody>
                    <a:bodyPr/>
                    <a:lstStyle/>
                    <a:p>
                      <a:pPr algn="l" fontAlgn="b"/>
                      <a:r>
                        <a:rPr lang="fr-FR" sz="1000" u="none" strike="noStrike">
                          <a:effectLst/>
                        </a:rPr>
                        <a:t> </a:t>
                      </a:r>
                      <a:endParaRPr lang="fr-FR" sz="1000" b="0" i="0" u="none" strike="noStrike">
                        <a:solidFill>
                          <a:srgbClr val="000000"/>
                        </a:solidFill>
                        <a:effectLst/>
                        <a:latin typeface="Arial" panose="020B0604020202020204" pitchFamily="34" charset="0"/>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4">
                  <a:txBody>
                    <a:bodyPr/>
                    <a:lstStyle/>
                    <a:p>
                      <a:pPr algn="ctr" fontAlgn="b"/>
                      <a:r>
                        <a:rPr lang="en-US" sz="1100" u="none" strike="noStrike">
                          <a:effectLst/>
                        </a:rPr>
                        <a:t>Number of AdWords Ad Conversions by Grouping for 2023</a:t>
                      </a:r>
                      <a:endParaRPr lang="en-US" sz="1100" b="0" i="0" u="none" strike="noStrike">
                        <a:solidFill>
                          <a:srgbClr val="000000"/>
                        </a:solidFill>
                        <a:effectLst/>
                        <a:latin typeface="Arial" panose="020B0604020202020204" pitchFamily="34" charset="0"/>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578454083"/>
                  </a:ext>
                </a:extLst>
              </a:tr>
              <a:tr h="190500">
                <a:tc>
                  <a:txBody>
                    <a:bodyPr/>
                    <a:lstStyle/>
                    <a:p>
                      <a:pPr algn="l" fontAlgn="b"/>
                      <a:r>
                        <a:rPr lang="en-US" sz="1100" u="none" strike="noStrike">
                          <a:effectLst/>
                        </a:rPr>
                        <a:t>Number of AdWords Ad Conversions</a:t>
                      </a:r>
                      <a:endParaRPr lang="en-US" sz="1100" b="0" i="0" u="none" strike="noStrike">
                        <a:solidFill>
                          <a:srgbClr val="000000"/>
                        </a:solidFill>
                        <a:effectLst/>
                        <a:latin typeface="Arial" panose="020B0604020202020204" pitchFamily="34" charset="0"/>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fr-FR" sz="1100" u="none" strike="noStrike">
                          <a:effectLst/>
                        </a:rPr>
                        <a:t>1 to 5 </a:t>
                      </a:r>
                      <a:endParaRPr lang="fr-FR" sz="1100" b="0" i="0" u="none" strike="noStrike">
                        <a:solidFill>
                          <a:srgbClr val="0F1114"/>
                        </a:solidFill>
                        <a:effectLst/>
                        <a:latin typeface="Arial" panose="020B0604020202020204" pitchFamily="34" charset="0"/>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fr-FR" sz="1100" u="none" strike="noStrike">
                          <a:effectLst/>
                        </a:rPr>
                        <a:t>6 to 10</a:t>
                      </a:r>
                      <a:endParaRPr lang="fr-FR" sz="1100" b="0" i="0" u="none" strike="noStrike">
                        <a:solidFill>
                          <a:srgbClr val="0F1114"/>
                        </a:solidFill>
                        <a:effectLst/>
                        <a:latin typeface="Arial" panose="020B0604020202020204" pitchFamily="34" charset="0"/>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fr-FR" sz="1100" u="none" strike="noStrike">
                          <a:effectLst/>
                        </a:rPr>
                        <a:t>11 to 15</a:t>
                      </a:r>
                      <a:endParaRPr lang="fr-FR" sz="1100" b="0" i="0" u="none" strike="noStrike">
                        <a:solidFill>
                          <a:srgbClr val="0F1114"/>
                        </a:solidFill>
                        <a:effectLst/>
                        <a:latin typeface="Arial" panose="020B0604020202020204" pitchFamily="34" charset="0"/>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l" fontAlgn="b"/>
                      <a:r>
                        <a:rPr lang="fr-FR" sz="1100" u="none" strike="noStrike">
                          <a:effectLst/>
                        </a:rPr>
                        <a:t>16+</a:t>
                      </a:r>
                      <a:endParaRPr lang="fr-FR" sz="1100" b="0" i="0" u="none" strike="noStrike">
                        <a:solidFill>
                          <a:srgbClr val="0F1114"/>
                        </a:solidFill>
                        <a:effectLst/>
                        <a:latin typeface="Arial" panose="020B0604020202020204" pitchFamily="34" charset="0"/>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6825746"/>
                  </a:ext>
                </a:extLst>
              </a:tr>
              <a:tr h="190500">
                <a:tc>
                  <a:txBody>
                    <a:bodyPr/>
                    <a:lstStyle/>
                    <a:p>
                      <a:pPr algn="l" fontAlgn="b"/>
                      <a:r>
                        <a:rPr lang="fr-FR" sz="1000" u="none" strike="noStrike" dirty="0">
                          <a:effectLst/>
                        </a:rPr>
                        <a:t>Number of Occurrences</a:t>
                      </a:r>
                      <a:endParaRPr lang="fr-FR" sz="1000" b="0" i="0" u="none" strike="noStrike" dirty="0">
                        <a:solidFill>
                          <a:srgbClr val="000000"/>
                        </a:solidFill>
                        <a:effectLst/>
                        <a:latin typeface="Arial" panose="020B0604020202020204" pitchFamily="34" charset="0"/>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fr-FR" sz="1000" u="none" strike="noStrike">
                          <a:effectLst/>
                        </a:rPr>
                        <a:t>156</a:t>
                      </a:r>
                      <a:endParaRPr lang="fr-FR" sz="1000" b="0" i="0" u="none" strike="noStrike">
                        <a:solidFill>
                          <a:srgbClr val="000000"/>
                        </a:solidFill>
                        <a:effectLst/>
                        <a:latin typeface="Arial" panose="020B0604020202020204" pitchFamily="34" charset="0"/>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fr-FR" sz="1000" u="none" strike="noStrike">
                          <a:effectLst/>
                        </a:rPr>
                        <a:t>209</a:t>
                      </a:r>
                      <a:endParaRPr lang="fr-FR" sz="1000" b="0" i="0" u="none" strike="noStrike">
                        <a:solidFill>
                          <a:srgbClr val="000000"/>
                        </a:solidFill>
                        <a:effectLst/>
                        <a:latin typeface="Arial" panose="020B0604020202020204" pitchFamily="34" charset="0"/>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fr-FR" sz="1000" u="none" strike="noStrike">
                          <a:effectLst/>
                        </a:rPr>
                        <a:t>0</a:t>
                      </a:r>
                      <a:endParaRPr lang="fr-FR" sz="1000" b="0" i="0" u="none" strike="noStrike">
                        <a:solidFill>
                          <a:srgbClr val="000000"/>
                        </a:solidFill>
                        <a:effectLst/>
                        <a:latin typeface="Arial" panose="020B0604020202020204" pitchFamily="34" charset="0"/>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fr-FR" sz="1000" u="none" strike="noStrike" dirty="0">
                          <a:effectLst/>
                        </a:rPr>
                        <a:t>0</a:t>
                      </a:r>
                      <a:endParaRPr lang="fr-FR" sz="1000" b="0" i="0" u="none" strike="noStrike" dirty="0">
                        <a:solidFill>
                          <a:srgbClr val="000000"/>
                        </a:solidFill>
                        <a:effectLst/>
                        <a:latin typeface="Arial" panose="020B0604020202020204" pitchFamily="34" charset="0"/>
                      </a:endParaRPr>
                    </a:p>
                  </a:txBody>
                  <a:tcPr marL="9525" marR="9525" marT="9525" marB="0" anchor="b">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907823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Scatter Plot</a:t>
            </a:r>
            <a:endParaRPr sz="2800"/>
          </a:p>
        </p:txBody>
      </p:sp>
      <p:sp>
        <p:nvSpPr>
          <p:cNvPr id="102" name="Google Shape;102;p19"/>
          <p:cNvSpPr txBox="1">
            <a:spLocks noGrp="1"/>
          </p:cNvSpPr>
          <p:nvPr>
            <p:ph type="body" idx="1"/>
          </p:nvPr>
        </p:nvSpPr>
        <p:spPr>
          <a:xfrm>
            <a:off x="311700" y="1152475"/>
            <a:ext cx="8520600" cy="9975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Understanding the </a:t>
            </a:r>
            <a:r>
              <a:rPr lang="en" sz="1600">
                <a:highlight>
                  <a:srgbClr val="FFDE00"/>
                </a:highlight>
              </a:rPr>
              <a:t>relationships between data is important to understanding trends and patterns</a:t>
            </a:r>
            <a:r>
              <a:rPr lang="en" sz="1600"/>
              <a:t>. Create and insert a scatter plot generated from your data. Then, include the input the correlation coefficient as well.</a:t>
            </a:r>
            <a:endParaRPr sz="1600"/>
          </a:p>
        </p:txBody>
      </p:sp>
      <p:sp>
        <p:nvSpPr>
          <p:cNvPr id="103" name="Google Shape;103;p19"/>
          <p:cNvSpPr txBox="1"/>
          <p:nvPr/>
        </p:nvSpPr>
        <p:spPr>
          <a:xfrm>
            <a:off x="311700" y="2707425"/>
            <a:ext cx="36609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434343"/>
                </a:solidFill>
                <a:latin typeface="DM Sans"/>
                <a:ea typeface="DM Sans"/>
                <a:cs typeface="DM Sans"/>
                <a:sym typeface="DM Sans"/>
              </a:rPr>
              <a:t>Correlation coefficient: </a:t>
            </a:r>
            <a:r>
              <a:rPr lang="fr-FR" sz="1800" b="0" i="0" u="none" strike="noStrike" dirty="0">
                <a:solidFill>
                  <a:srgbClr val="000000"/>
                </a:solidFill>
                <a:effectLst/>
                <a:latin typeface="Arial" panose="020B0604020202020204" pitchFamily="34" charset="0"/>
              </a:rPr>
              <a:t>44,80%</a:t>
            </a:r>
            <a:r>
              <a:rPr lang="fr-FR" sz="2400" dirty="0"/>
              <a:t> </a:t>
            </a:r>
            <a:endParaRPr sz="1800" dirty="0">
              <a:solidFill>
                <a:srgbClr val="434343"/>
              </a:solidFill>
              <a:latin typeface="DM Sans"/>
              <a:ea typeface="DM Sans"/>
              <a:cs typeface="DM Sans"/>
              <a:sym typeface="DM Sans"/>
            </a:endParaRPr>
          </a:p>
        </p:txBody>
      </p:sp>
      <p:sp>
        <p:nvSpPr>
          <p:cNvPr id="105" name="Google Shape;105;p19"/>
          <p:cNvSpPr txBox="1"/>
          <p:nvPr/>
        </p:nvSpPr>
        <p:spPr>
          <a:xfrm>
            <a:off x="4740913" y="2001525"/>
            <a:ext cx="366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DM Sans"/>
                <a:ea typeface="DM Sans"/>
                <a:cs typeface="DM Sans"/>
                <a:sym typeface="DM Sans"/>
              </a:rPr>
              <a:t>Scatter Plot of your data:</a:t>
            </a:r>
            <a:endParaRPr sz="1800">
              <a:solidFill>
                <a:srgbClr val="434343"/>
              </a:solidFill>
              <a:latin typeface="DM Sans"/>
              <a:ea typeface="DM Sans"/>
              <a:cs typeface="DM Sans"/>
              <a:sym typeface="DM Sans"/>
            </a:endParaRPr>
          </a:p>
        </p:txBody>
      </p:sp>
      <p:graphicFrame>
        <p:nvGraphicFramePr>
          <p:cNvPr id="3" name="Chart 2">
            <a:extLst>
              <a:ext uri="{FF2B5EF4-FFF2-40B4-BE49-F238E27FC236}">
                <a16:creationId xmlns:a16="http://schemas.microsoft.com/office/drawing/2014/main" id="{9C1E0508-7FE0-4539-9B07-E972E2A874E4}"/>
              </a:ext>
            </a:extLst>
          </p:cNvPr>
          <p:cNvGraphicFramePr>
            <a:graphicFrameLocks/>
          </p:cNvGraphicFramePr>
          <p:nvPr>
            <p:extLst>
              <p:ext uri="{D42A27DB-BD31-4B8C-83A1-F6EECF244321}">
                <p14:modId xmlns:p14="http://schemas.microsoft.com/office/powerpoint/2010/main" val="1734649476"/>
              </p:ext>
            </p:extLst>
          </p:nvPr>
        </p:nvGraphicFramePr>
        <p:xfrm>
          <a:off x="4458696" y="2463224"/>
          <a:ext cx="3825905" cy="251441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End of Module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Sample Type</a:t>
            </a:r>
            <a:endParaRPr sz="2800"/>
          </a:p>
        </p:txBody>
      </p:sp>
      <p:sp>
        <p:nvSpPr>
          <p:cNvPr id="116" name="Google Shape;116;p21"/>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t>It’s important to understand the sample you’re using in your analysis. Fill in the information below about the sample you have received:</a:t>
            </a:r>
            <a:endParaRPr sz="1600"/>
          </a:p>
        </p:txBody>
      </p:sp>
      <p:sp>
        <p:nvSpPr>
          <p:cNvPr id="118" name="Google Shape;118;p21"/>
          <p:cNvSpPr txBox="1"/>
          <p:nvPr/>
        </p:nvSpPr>
        <p:spPr>
          <a:xfrm>
            <a:off x="4740913" y="2001525"/>
            <a:ext cx="366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DM Sans"/>
                <a:ea typeface="DM Sans"/>
                <a:cs typeface="DM Sans"/>
                <a:sym typeface="DM Sans"/>
              </a:rPr>
              <a:t>Histogram of conversions data:</a:t>
            </a:r>
            <a:endParaRPr sz="1800">
              <a:solidFill>
                <a:srgbClr val="434343"/>
              </a:solidFill>
              <a:latin typeface="DM Sans"/>
              <a:ea typeface="DM Sans"/>
              <a:cs typeface="DM Sans"/>
              <a:sym typeface="DM Sans"/>
            </a:endParaRPr>
          </a:p>
        </p:txBody>
      </p:sp>
      <p:sp>
        <p:nvSpPr>
          <p:cNvPr id="120" name="Google Shape;120;p21"/>
          <p:cNvSpPr txBox="1"/>
          <p:nvPr/>
        </p:nvSpPr>
        <p:spPr>
          <a:xfrm>
            <a:off x="311688" y="2001525"/>
            <a:ext cx="3660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DM Sans"/>
                <a:ea typeface="DM Sans"/>
                <a:cs typeface="DM Sans"/>
                <a:sym typeface="DM Sans"/>
              </a:rPr>
              <a:t>Histogram of your clicks data:</a:t>
            </a:r>
            <a:endParaRPr sz="1800">
              <a:solidFill>
                <a:srgbClr val="434343"/>
              </a:solidFill>
              <a:latin typeface="DM Sans"/>
              <a:ea typeface="DM Sans"/>
              <a:cs typeface="DM Sans"/>
              <a:sym typeface="DM Sans"/>
            </a:endParaRPr>
          </a:p>
        </p:txBody>
      </p:sp>
      <mc:AlternateContent xmlns:mc="http://schemas.openxmlformats.org/markup-compatibility/2006">
        <mc:Choice xmlns:cx1="http://schemas.microsoft.com/office/drawing/2015/9/8/chartex" Requires="cx1">
          <p:graphicFrame>
            <p:nvGraphicFramePr>
              <p:cNvPr id="2" name="Chart 1">
                <a:extLst>
                  <a:ext uri="{FF2B5EF4-FFF2-40B4-BE49-F238E27FC236}">
                    <a16:creationId xmlns:a16="http://schemas.microsoft.com/office/drawing/2014/main" id="{C5C9ADF5-0C9A-F6A4-ED3B-365F71129AAC}"/>
                  </a:ext>
                </a:extLst>
              </p:cNvPr>
              <p:cNvGraphicFramePr>
                <a:graphicFrameLocks/>
              </p:cNvGraphicFramePr>
              <p:nvPr>
                <p:extLst>
                  <p:ext uri="{D42A27DB-BD31-4B8C-83A1-F6EECF244321}">
                    <p14:modId xmlns:p14="http://schemas.microsoft.com/office/powerpoint/2010/main" val="3244618432"/>
                  </p:ext>
                </p:extLst>
              </p:nvPr>
            </p:nvGraphicFramePr>
            <p:xfrm>
              <a:off x="423147" y="2498804"/>
              <a:ext cx="3076324" cy="239285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2" name="Chart 1">
                <a:extLst>
                  <a:ext uri="{FF2B5EF4-FFF2-40B4-BE49-F238E27FC236}">
                    <a16:creationId xmlns:a16="http://schemas.microsoft.com/office/drawing/2014/main" id="{C5C9ADF5-0C9A-F6A4-ED3B-365F71129AAC}"/>
                  </a:ext>
                </a:extLst>
              </p:cNvPr>
              <p:cNvPicPr>
                <a:picLocks noGrp="1" noRot="1" noChangeAspect="1" noMove="1" noResize="1" noEditPoints="1" noAdjustHandles="1" noChangeArrowheads="1" noChangeShapeType="1"/>
              </p:cNvPicPr>
              <p:nvPr/>
            </p:nvPicPr>
            <p:blipFill>
              <a:blip r:embed="rId4"/>
              <a:stretch>
                <a:fillRect/>
              </a:stretch>
            </p:blipFill>
            <p:spPr>
              <a:xfrm>
                <a:off x="423147" y="2498804"/>
                <a:ext cx="3076324" cy="2392850"/>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3" name="Chart 2">
                <a:extLst>
                  <a:ext uri="{FF2B5EF4-FFF2-40B4-BE49-F238E27FC236}">
                    <a16:creationId xmlns:a16="http://schemas.microsoft.com/office/drawing/2014/main" id="{596DBD9A-5CCE-4652-84AA-DB7437D026D6}"/>
                  </a:ext>
                </a:extLst>
              </p:cNvPr>
              <p:cNvGraphicFramePr>
                <a:graphicFrameLocks/>
              </p:cNvGraphicFramePr>
              <p:nvPr>
                <p:extLst>
                  <p:ext uri="{D42A27DB-BD31-4B8C-83A1-F6EECF244321}">
                    <p14:modId xmlns:p14="http://schemas.microsoft.com/office/powerpoint/2010/main" val="269591900"/>
                  </p:ext>
                </p:extLst>
              </p:nvPr>
            </p:nvGraphicFramePr>
            <p:xfrm>
              <a:off x="4839858" y="2498804"/>
              <a:ext cx="3078000" cy="2394000"/>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3" name="Chart 2">
                <a:extLst>
                  <a:ext uri="{FF2B5EF4-FFF2-40B4-BE49-F238E27FC236}">
                    <a16:creationId xmlns:a16="http://schemas.microsoft.com/office/drawing/2014/main" id="{596DBD9A-5CCE-4652-84AA-DB7437D026D6}"/>
                  </a:ext>
                </a:extLst>
              </p:cNvPr>
              <p:cNvPicPr>
                <a:picLocks noGrp="1" noRot="1" noChangeAspect="1" noMove="1" noResize="1" noEditPoints="1" noAdjustHandles="1" noChangeArrowheads="1" noChangeShapeType="1"/>
              </p:cNvPicPr>
              <p:nvPr/>
            </p:nvPicPr>
            <p:blipFill>
              <a:blip r:embed="rId6"/>
              <a:stretch>
                <a:fillRect/>
              </a:stretch>
            </p:blipFill>
            <p:spPr>
              <a:xfrm>
                <a:off x="4839858" y="2498804"/>
                <a:ext cx="3078000" cy="239400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Module 2: Sample Type</a:t>
            </a:r>
            <a:endParaRPr sz="2800"/>
          </a:p>
        </p:txBody>
      </p:sp>
      <p:sp>
        <p:nvSpPr>
          <p:cNvPr id="126" name="Google Shape;126;p22"/>
          <p:cNvSpPr txBox="1">
            <a:spLocks noGrp="1"/>
          </p:cNvSpPr>
          <p:nvPr>
            <p:ph type="body" idx="1"/>
          </p:nvPr>
        </p:nvSpPr>
        <p:spPr>
          <a:xfrm>
            <a:off x="311700" y="1152475"/>
            <a:ext cx="8520600" cy="7143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highlight>
                  <a:srgbClr val="FFDE00"/>
                </a:highlight>
              </a:rPr>
              <a:t>It’s important to understand the sample you’re using in your analysis. Fill in the information below about the sample you have received:</a:t>
            </a:r>
            <a:endParaRPr sz="1600">
              <a:highlight>
                <a:srgbClr val="FFDE00"/>
              </a:highlight>
            </a:endParaRPr>
          </a:p>
        </p:txBody>
      </p:sp>
      <p:sp>
        <p:nvSpPr>
          <p:cNvPr id="127" name="Google Shape;127;p22"/>
          <p:cNvSpPr txBox="1"/>
          <p:nvPr/>
        </p:nvSpPr>
        <p:spPr>
          <a:xfrm>
            <a:off x="311700" y="3309525"/>
            <a:ext cx="8520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434343"/>
                </a:solidFill>
                <a:latin typeface="DM Sans"/>
                <a:ea typeface="DM Sans"/>
                <a:cs typeface="DM Sans"/>
                <a:sym typeface="DM Sans"/>
              </a:rPr>
              <a:t>Does the conversions data have a normal distribution? No</a:t>
            </a:r>
            <a:endParaRPr sz="1800" dirty="0">
              <a:solidFill>
                <a:srgbClr val="434343"/>
              </a:solidFill>
              <a:latin typeface="DM Sans"/>
              <a:ea typeface="DM Sans"/>
              <a:cs typeface="DM Sans"/>
              <a:sym typeface="DM Sans"/>
            </a:endParaRPr>
          </a:p>
        </p:txBody>
      </p:sp>
      <p:sp>
        <p:nvSpPr>
          <p:cNvPr id="128" name="Google Shape;128;p22"/>
          <p:cNvSpPr txBox="1"/>
          <p:nvPr/>
        </p:nvSpPr>
        <p:spPr>
          <a:xfrm>
            <a:off x="311700" y="2707425"/>
            <a:ext cx="8520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434343"/>
                </a:solidFill>
                <a:latin typeface="DM Sans"/>
                <a:ea typeface="DM Sans"/>
                <a:cs typeface="DM Sans"/>
                <a:sym typeface="DM Sans"/>
              </a:rPr>
              <a:t>Does the clicks data have a normal distribution? Yes</a:t>
            </a:r>
            <a:endParaRPr sz="1800" dirty="0">
              <a:solidFill>
                <a:srgbClr val="434343"/>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6121</TotalTime>
  <Words>986</Words>
  <Application>Microsoft Office PowerPoint</Application>
  <PresentationFormat>On-screen Show (16:9)</PresentationFormat>
  <Paragraphs>121</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Courier New</vt:lpstr>
      <vt:lpstr>Calibri</vt:lpstr>
      <vt:lpstr>DM Sans</vt:lpstr>
      <vt:lpstr>Simple Light</vt:lpstr>
      <vt:lpstr>Course Capstone</vt:lpstr>
      <vt:lpstr>Finding the Middle</vt:lpstr>
      <vt:lpstr>Finding the Middle</vt:lpstr>
      <vt:lpstr>Standard Deviation</vt:lpstr>
      <vt:lpstr>Frequency and Contingency Tables</vt:lpstr>
      <vt:lpstr>Scatter Plot</vt:lpstr>
      <vt:lpstr>End of Module 1</vt:lpstr>
      <vt:lpstr>Sample Type</vt:lpstr>
      <vt:lpstr>Module 2: Sample Type</vt:lpstr>
      <vt:lpstr>Variable Types</vt:lpstr>
      <vt:lpstr>End of Module 2</vt:lpstr>
      <vt:lpstr>Question and Hypothesis</vt:lpstr>
      <vt:lpstr>Question and Hypothesis</vt:lpstr>
      <vt:lpstr>Running a Test</vt:lpstr>
      <vt:lpstr>Hypothesis </vt:lpstr>
      <vt:lpstr>End of Module 3</vt:lpstr>
      <vt:lpstr>Determining a Model</vt:lpstr>
      <vt:lpstr>Modeling</vt:lpstr>
      <vt:lpstr>End of Module 4</vt:lpstr>
      <vt:lpstr>Final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mohamedmajd.ayedi</cp:lastModifiedBy>
  <cp:revision>33</cp:revision>
  <dcterms:modified xsi:type="dcterms:W3CDTF">2024-11-28T21:16:12Z</dcterms:modified>
</cp:coreProperties>
</file>