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1" r:id="rId2"/>
    <p:sldId id="256" r:id="rId3"/>
    <p:sldId id="257" r:id="rId4"/>
    <p:sldId id="258" r:id="rId5"/>
    <p:sldId id="260" r:id="rId6"/>
    <p:sldId id="262" r:id="rId7"/>
    <p:sldId id="263" r:id="rId8"/>
    <p:sldId id="264" r:id="rId9"/>
    <p:sldId id="265" r:id="rId10"/>
    <p:sldId id="266" r:id="rId11"/>
    <p:sldId id="282"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03" autoAdjust="0"/>
    <p:restoredTop sz="94669" autoAdjust="0"/>
  </p:normalViewPr>
  <p:slideViewPr>
    <p:cSldViewPr>
      <p:cViewPr varScale="1">
        <p:scale>
          <a:sx n="80" d="100"/>
          <a:sy n="80" d="100"/>
        </p:scale>
        <p:origin x="170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image" Target="../media/image5.jpeg"/></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1.xlsx"/><Relationship Id="rId1" Type="http://schemas.openxmlformats.org/officeDocument/2006/relationships/image" Target="../media/image5.jpe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dLbls>
          <c:showLegendKey val="0"/>
          <c:showVal val="0"/>
          <c:showCatName val="0"/>
          <c:showSerName val="0"/>
          <c:showPercent val="0"/>
          <c:showBubbleSize val="0"/>
        </c:dLbls>
        <c:axId val="181407104"/>
        <c:axId val="139035776"/>
      </c:radarChart>
      <c:catAx>
        <c:axId val="181407104"/>
        <c:scaling>
          <c:orientation val="minMax"/>
        </c:scaling>
        <c:delete val="0"/>
        <c:axPos val="b"/>
        <c:majorGridlines/>
        <c:numFmt formatCode="m/d/yyyy" sourceLinked="1"/>
        <c:majorTickMark val="out"/>
        <c:minorTickMark val="none"/>
        <c:tickLblPos val="nextTo"/>
        <c:crossAx val="139035776"/>
        <c:crosses val="autoZero"/>
        <c:auto val="1"/>
        <c:lblAlgn val="ctr"/>
        <c:lblOffset val="100"/>
        <c:noMultiLvlLbl val="0"/>
      </c:catAx>
      <c:valAx>
        <c:axId val="139035776"/>
        <c:scaling>
          <c:orientation val="minMax"/>
        </c:scaling>
        <c:delete val="1"/>
        <c:axPos val="l"/>
        <c:numFmt formatCode="General" sourceLinked="1"/>
        <c:majorTickMark val="cross"/>
        <c:minorTickMark val="none"/>
        <c:tickLblPos val="nextTo"/>
        <c:crossAx val="181407104"/>
        <c:crosses val="autoZero"/>
        <c:crossBetween val="between"/>
      </c:valAx>
    </c:plotArea>
    <c:legend>
      <c:legendPos val="r"/>
      <c:overlay val="0"/>
    </c:legend>
    <c:plotVisOnly val="1"/>
    <c:dispBlanksAs val="gap"/>
    <c:showDLblsOverMax val="0"/>
  </c:chart>
  <c:spPr>
    <a:blipFill>
      <a:blip xmlns:r="http://schemas.openxmlformats.org/officeDocument/2006/relationships" r:embed="rId1"/>
      <a:tile tx="0" ty="0" sx="100000" sy="100000" flip="none" algn="tl"/>
    </a:blipFill>
    <a:ln>
      <a:solidFill>
        <a:schemeClr val="accent1"/>
      </a:solidFill>
    </a:ln>
    <a:scene3d>
      <a:camera prst="orthographicFront"/>
      <a:lightRig rig="threePt" dir="t"/>
    </a:scene3d>
    <a:sp3d>
      <a:bevelT prst="relaxedInset"/>
    </a:sp3d>
  </c:spPr>
  <c:txPr>
    <a:bodyPr/>
    <a:lstStyle/>
    <a:p>
      <a:pPr>
        <a:defRPr sz="1800"/>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dLbls>
          <c:showLegendKey val="0"/>
          <c:showVal val="0"/>
          <c:showCatName val="0"/>
          <c:showSerName val="0"/>
          <c:showPercent val="0"/>
          <c:showBubbleSize val="0"/>
        </c:dLbls>
        <c:axId val="57640064"/>
        <c:axId val="57641600"/>
      </c:radarChart>
      <c:catAx>
        <c:axId val="57640064"/>
        <c:scaling>
          <c:orientation val="minMax"/>
        </c:scaling>
        <c:delete val="0"/>
        <c:axPos val="b"/>
        <c:majorGridlines/>
        <c:numFmt formatCode="m/d/yyyy" sourceLinked="1"/>
        <c:majorTickMark val="out"/>
        <c:minorTickMark val="none"/>
        <c:tickLblPos val="nextTo"/>
        <c:crossAx val="57641600"/>
        <c:crosses val="autoZero"/>
        <c:auto val="1"/>
        <c:lblAlgn val="ctr"/>
        <c:lblOffset val="100"/>
        <c:noMultiLvlLbl val="0"/>
      </c:catAx>
      <c:valAx>
        <c:axId val="57641600"/>
        <c:scaling>
          <c:orientation val="minMax"/>
        </c:scaling>
        <c:delete val="1"/>
        <c:axPos val="l"/>
        <c:numFmt formatCode="General" sourceLinked="1"/>
        <c:majorTickMark val="cross"/>
        <c:minorTickMark val="none"/>
        <c:tickLblPos val="nextTo"/>
        <c:crossAx val="57640064"/>
        <c:crosses val="autoZero"/>
        <c:crossBetween val="between"/>
      </c:valAx>
    </c:plotArea>
    <c:legend>
      <c:legendPos val="r"/>
      <c:overlay val="0"/>
    </c:legend>
    <c:plotVisOnly val="1"/>
    <c:dispBlanksAs val="gap"/>
    <c:showDLblsOverMax val="0"/>
  </c:chart>
  <c:spPr>
    <a:blipFill>
      <a:blip xmlns:r="http://schemas.openxmlformats.org/officeDocument/2006/relationships" r:embed="rId1"/>
      <a:tile tx="0" ty="0" sx="100000" sy="100000" flip="none" algn="tl"/>
    </a:blipFill>
    <a:ln>
      <a:solidFill>
        <a:schemeClr val="accent1"/>
      </a:solidFill>
    </a:ln>
    <a:scene3d>
      <a:camera prst="orthographicFront"/>
      <a:lightRig rig="threePt" dir="t"/>
    </a:scene3d>
    <a:sp3d>
      <a:bevelT prst="relaxedInset"/>
    </a:sp3d>
  </c:spPr>
  <c:txPr>
    <a:bodyPr/>
    <a:lstStyle/>
    <a:p>
      <a:pPr>
        <a:defRPr sz="1800">
          <a:ln w="38100">
            <a:solidFill>
              <a:schemeClr val="tx1"/>
            </a:solidFill>
          </a:ln>
        </a:defRPr>
      </a:pPr>
      <a:endParaRPr lang="en-US"/>
    </a:p>
  </c:txPr>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1168F-275C-4067-9481-515E7CCB966A}"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ar-SA"/>
        </a:p>
      </dgm:t>
    </dgm:pt>
    <dgm:pt modelId="{08BCDD7D-5755-4FFF-93DC-9EEDF4711102}">
      <dgm:prSet/>
      <dgm:spPr/>
      <dgm:t>
        <a:bodyPr/>
        <a:lstStyle/>
        <a:p>
          <a:pPr rtl="1"/>
          <a:r>
            <a:rPr lang="ar-SA" dirty="0"/>
            <a:t>تصميم :</a:t>
          </a:r>
        </a:p>
      </dgm:t>
    </dgm:pt>
    <dgm:pt modelId="{E4D7117A-834E-412D-9657-5708872A7EE1}" type="parTrans" cxnId="{F8511081-4DA3-4576-92F6-51198422ADA5}">
      <dgm:prSet/>
      <dgm:spPr/>
      <dgm:t>
        <a:bodyPr/>
        <a:lstStyle/>
        <a:p>
          <a:pPr rtl="1"/>
          <a:endParaRPr lang="ar-SA"/>
        </a:p>
      </dgm:t>
    </dgm:pt>
    <dgm:pt modelId="{B7FC3CB0-7DBE-4863-9328-A3008883E8C7}" type="sibTrans" cxnId="{F8511081-4DA3-4576-92F6-51198422ADA5}">
      <dgm:prSet/>
      <dgm:spPr/>
      <dgm:t>
        <a:bodyPr/>
        <a:lstStyle/>
        <a:p>
          <a:pPr rtl="1"/>
          <a:endParaRPr lang="ar-SA"/>
        </a:p>
      </dgm:t>
    </dgm:pt>
    <dgm:pt modelId="{3AB7CB3D-6F30-402A-9D67-32BDBE742F8D}">
      <dgm:prSet>
        <dgm:style>
          <a:lnRef idx="1">
            <a:schemeClr val="accent3"/>
          </a:lnRef>
          <a:fillRef idx="2">
            <a:schemeClr val="accent3"/>
          </a:fillRef>
          <a:effectRef idx="1">
            <a:schemeClr val="accent3"/>
          </a:effectRef>
          <a:fontRef idx="minor">
            <a:schemeClr val="dk1"/>
          </a:fontRef>
        </dgm:style>
      </dgm:prSet>
      <dgm:spPr/>
      <dgm:t>
        <a:bodyPr/>
        <a:lstStyle/>
        <a:p>
          <a:pPr rtl="1"/>
          <a:r>
            <a:rPr lang="ar-SY" dirty="0"/>
            <a:t>اشراف الدكتوره:كندا ابو قاسم</a:t>
          </a:r>
          <a:endParaRPr lang="ar-SA" dirty="0"/>
        </a:p>
      </dgm:t>
    </dgm:pt>
    <dgm:pt modelId="{46E8EE89-8908-41FA-BB85-D5D33E1BB979}" type="parTrans" cxnId="{EE421E15-B41C-497D-A01F-DA46FB09151A}">
      <dgm:prSet/>
      <dgm:spPr/>
      <dgm:t>
        <a:bodyPr/>
        <a:lstStyle/>
        <a:p>
          <a:pPr rtl="1"/>
          <a:endParaRPr lang="ar-SY"/>
        </a:p>
      </dgm:t>
    </dgm:pt>
    <dgm:pt modelId="{EE3ECA53-7864-4522-8E81-8EE68B630BF6}" type="sibTrans" cxnId="{EE421E15-B41C-497D-A01F-DA46FB09151A}">
      <dgm:prSet/>
      <dgm:spPr/>
      <dgm:t>
        <a:bodyPr/>
        <a:lstStyle/>
        <a:p>
          <a:pPr rtl="1"/>
          <a:endParaRPr lang="ar-SY"/>
        </a:p>
      </dgm:t>
    </dgm:pt>
    <dgm:pt modelId="{F67C64E2-CAC3-4780-83DB-AE6ED448B937}">
      <dgm:prSet/>
      <dgm:spPr/>
      <dgm:t>
        <a:bodyPr/>
        <a:lstStyle/>
        <a:p>
          <a:pPr rtl="1">
            <a:buFont typeface="Arial" panose="020B0604020202020204" pitchFamily="34" charset="0"/>
            <a:buChar char="•"/>
          </a:pPr>
          <a:r>
            <a:rPr lang="ar-SA" dirty="0"/>
            <a:t>مايا علي الصوا 3198</a:t>
          </a:r>
          <a:endParaRPr lang="en-US" dirty="0"/>
        </a:p>
      </dgm:t>
    </dgm:pt>
    <dgm:pt modelId="{BB710061-4683-4135-85F7-C3B7C447C64E}" type="parTrans" cxnId="{EC075CB4-052D-4542-8D8C-8C9F85689C4E}">
      <dgm:prSet/>
      <dgm:spPr/>
      <dgm:t>
        <a:bodyPr/>
        <a:lstStyle/>
        <a:p>
          <a:endParaRPr lang="en-US"/>
        </a:p>
      </dgm:t>
    </dgm:pt>
    <dgm:pt modelId="{6EEB765A-357A-4F33-9EC3-6FDC83908F9D}" type="sibTrans" cxnId="{EC075CB4-052D-4542-8D8C-8C9F85689C4E}">
      <dgm:prSet/>
      <dgm:spPr/>
      <dgm:t>
        <a:bodyPr/>
        <a:lstStyle/>
        <a:p>
          <a:endParaRPr lang="en-US"/>
        </a:p>
      </dgm:t>
    </dgm:pt>
    <dgm:pt modelId="{567341B9-7345-4C2C-B033-924918194E3E}">
      <dgm:prSet/>
      <dgm:spPr/>
      <dgm:t>
        <a:bodyPr/>
        <a:lstStyle/>
        <a:p>
          <a:pPr rtl="1">
            <a:buFont typeface="Arial" panose="020B0604020202020204" pitchFamily="34" charset="0"/>
            <a:buChar char="•"/>
          </a:pPr>
          <a:r>
            <a:rPr lang="ar-SA" dirty="0"/>
            <a:t>غيث ياسر ليلا 2674</a:t>
          </a:r>
          <a:endParaRPr lang="en-US" dirty="0"/>
        </a:p>
      </dgm:t>
    </dgm:pt>
    <dgm:pt modelId="{6093475E-4828-45B3-9521-EF125103619F}" type="parTrans" cxnId="{32C47D80-254E-480A-B0CE-F08A30C2669B}">
      <dgm:prSet/>
      <dgm:spPr/>
      <dgm:t>
        <a:bodyPr/>
        <a:lstStyle/>
        <a:p>
          <a:endParaRPr lang="en-US"/>
        </a:p>
      </dgm:t>
    </dgm:pt>
    <dgm:pt modelId="{B7BF7F1C-E4AF-461F-B355-EE64EB5B8567}" type="sibTrans" cxnId="{32C47D80-254E-480A-B0CE-F08A30C2669B}">
      <dgm:prSet/>
      <dgm:spPr/>
      <dgm:t>
        <a:bodyPr/>
        <a:lstStyle/>
        <a:p>
          <a:endParaRPr lang="en-US"/>
        </a:p>
      </dgm:t>
    </dgm:pt>
    <dgm:pt modelId="{A707D9B6-EB7E-4496-B5D7-CA48C9BCF531}">
      <dgm:prSet/>
      <dgm:spPr/>
      <dgm:t>
        <a:bodyPr/>
        <a:lstStyle/>
        <a:p>
          <a:pPr rtl="1">
            <a:buFont typeface="Arial" panose="020B0604020202020204" pitchFamily="34" charset="0"/>
            <a:buChar char="•"/>
          </a:pPr>
          <a:r>
            <a:rPr lang="ar-SA" dirty="0"/>
            <a:t>علي مالك اسبر 3240</a:t>
          </a:r>
          <a:endParaRPr lang="en-US" dirty="0"/>
        </a:p>
      </dgm:t>
    </dgm:pt>
    <dgm:pt modelId="{D7EB77F8-9878-452C-B9DA-0FC33ABF6398}" type="parTrans" cxnId="{05EBA716-C640-408D-A720-396A1B748C80}">
      <dgm:prSet/>
      <dgm:spPr/>
      <dgm:t>
        <a:bodyPr/>
        <a:lstStyle/>
        <a:p>
          <a:endParaRPr lang="en-US"/>
        </a:p>
      </dgm:t>
    </dgm:pt>
    <dgm:pt modelId="{40075580-CD45-4E7E-97BC-A70679BD8EDC}" type="sibTrans" cxnId="{05EBA716-C640-408D-A720-396A1B748C80}">
      <dgm:prSet/>
      <dgm:spPr/>
      <dgm:t>
        <a:bodyPr/>
        <a:lstStyle/>
        <a:p>
          <a:endParaRPr lang="en-US"/>
        </a:p>
      </dgm:t>
    </dgm:pt>
    <dgm:pt modelId="{3B5F280F-2A0B-4113-A7E2-6F4C87D968BF}" type="pres">
      <dgm:prSet presAssocID="{9C01168F-275C-4067-9481-515E7CCB966A}" presName="linear" presStyleCnt="0">
        <dgm:presLayoutVars>
          <dgm:animLvl val="lvl"/>
          <dgm:resizeHandles val="exact"/>
        </dgm:presLayoutVars>
      </dgm:prSet>
      <dgm:spPr/>
    </dgm:pt>
    <dgm:pt modelId="{9D28A022-4D50-4B09-9613-28775B574EEB}" type="pres">
      <dgm:prSet presAssocID="{08BCDD7D-5755-4FFF-93DC-9EEDF4711102}" presName="parentText" presStyleLbl="node1" presStyleIdx="0" presStyleCnt="5" custScaleX="96610" custScaleY="93428" custLinFactNeighborY="68612">
        <dgm:presLayoutVars>
          <dgm:chMax val="0"/>
          <dgm:bulletEnabled val="1"/>
        </dgm:presLayoutVars>
      </dgm:prSet>
      <dgm:spPr/>
    </dgm:pt>
    <dgm:pt modelId="{2205DB15-9E90-40BC-9BF4-7D5522790482}" type="pres">
      <dgm:prSet presAssocID="{B7FC3CB0-7DBE-4863-9328-A3008883E8C7}" presName="spacer" presStyleCnt="0"/>
      <dgm:spPr/>
    </dgm:pt>
    <dgm:pt modelId="{00E2225D-3DED-4649-A899-308CF19B4D1B}" type="pres">
      <dgm:prSet presAssocID="{F67C64E2-CAC3-4780-83DB-AE6ED448B937}" presName="parentText" presStyleLbl="node1" presStyleIdx="1" presStyleCnt="5">
        <dgm:presLayoutVars>
          <dgm:chMax val="0"/>
          <dgm:bulletEnabled val="1"/>
        </dgm:presLayoutVars>
      </dgm:prSet>
      <dgm:spPr/>
    </dgm:pt>
    <dgm:pt modelId="{3BA8397B-A276-482F-8338-A445165F6FDA}" type="pres">
      <dgm:prSet presAssocID="{6EEB765A-357A-4F33-9EC3-6FDC83908F9D}" presName="spacer" presStyleCnt="0"/>
      <dgm:spPr/>
    </dgm:pt>
    <dgm:pt modelId="{F8AEF411-52B9-4B68-8B01-DE69C94D3BCE}" type="pres">
      <dgm:prSet presAssocID="{567341B9-7345-4C2C-B033-924918194E3E}" presName="parentText" presStyleLbl="node1" presStyleIdx="2" presStyleCnt="5">
        <dgm:presLayoutVars>
          <dgm:chMax val="0"/>
          <dgm:bulletEnabled val="1"/>
        </dgm:presLayoutVars>
      </dgm:prSet>
      <dgm:spPr/>
    </dgm:pt>
    <dgm:pt modelId="{F59D2E11-FA5F-4264-AF15-83E729CDE769}" type="pres">
      <dgm:prSet presAssocID="{B7BF7F1C-E4AF-461F-B355-EE64EB5B8567}" presName="spacer" presStyleCnt="0"/>
      <dgm:spPr/>
    </dgm:pt>
    <dgm:pt modelId="{F96F6BCA-3C14-44CC-AE3A-87A2655F3172}" type="pres">
      <dgm:prSet presAssocID="{A707D9B6-EB7E-4496-B5D7-CA48C9BCF531}" presName="parentText" presStyleLbl="node1" presStyleIdx="3" presStyleCnt="5">
        <dgm:presLayoutVars>
          <dgm:chMax val="0"/>
          <dgm:bulletEnabled val="1"/>
        </dgm:presLayoutVars>
      </dgm:prSet>
      <dgm:spPr/>
    </dgm:pt>
    <dgm:pt modelId="{F936CE51-9383-4B24-917A-50B40907A8AA}" type="pres">
      <dgm:prSet presAssocID="{40075580-CD45-4E7E-97BC-A70679BD8EDC}" presName="spacer" presStyleCnt="0"/>
      <dgm:spPr/>
    </dgm:pt>
    <dgm:pt modelId="{7B3494F4-65AC-4A5B-87FE-B4116CDBC3D9}" type="pres">
      <dgm:prSet presAssocID="{3AB7CB3D-6F30-402A-9D67-32BDBE742F8D}" presName="parentText" presStyleLbl="node1" presStyleIdx="4" presStyleCnt="5" custScaleX="93220">
        <dgm:presLayoutVars>
          <dgm:chMax val="0"/>
          <dgm:bulletEnabled val="1"/>
        </dgm:presLayoutVars>
      </dgm:prSet>
      <dgm:spPr/>
    </dgm:pt>
  </dgm:ptLst>
  <dgm:cxnLst>
    <dgm:cxn modelId="{1777F602-A2F3-45F5-81D8-210215AEDDF6}" type="presOf" srcId="{567341B9-7345-4C2C-B033-924918194E3E}" destId="{F8AEF411-52B9-4B68-8B01-DE69C94D3BCE}" srcOrd="0" destOrd="0" presId="urn:microsoft.com/office/officeart/2005/8/layout/vList2"/>
    <dgm:cxn modelId="{EE421E15-B41C-497D-A01F-DA46FB09151A}" srcId="{9C01168F-275C-4067-9481-515E7CCB966A}" destId="{3AB7CB3D-6F30-402A-9D67-32BDBE742F8D}" srcOrd="4" destOrd="0" parTransId="{46E8EE89-8908-41FA-BB85-D5D33E1BB979}" sibTransId="{EE3ECA53-7864-4522-8E81-8EE68B630BF6}"/>
    <dgm:cxn modelId="{05EBA716-C640-408D-A720-396A1B748C80}" srcId="{9C01168F-275C-4067-9481-515E7CCB966A}" destId="{A707D9B6-EB7E-4496-B5D7-CA48C9BCF531}" srcOrd="3" destOrd="0" parTransId="{D7EB77F8-9878-452C-B9DA-0FC33ABF6398}" sibTransId="{40075580-CD45-4E7E-97BC-A70679BD8EDC}"/>
    <dgm:cxn modelId="{16E7C620-1819-42AC-A6B8-9A8ECDDAFB6C}" type="presOf" srcId="{9C01168F-275C-4067-9481-515E7CCB966A}" destId="{3B5F280F-2A0B-4113-A7E2-6F4C87D968BF}" srcOrd="0" destOrd="0" presId="urn:microsoft.com/office/officeart/2005/8/layout/vList2"/>
    <dgm:cxn modelId="{F142B92C-78E5-49FA-8CE9-8D9033B71958}" type="presOf" srcId="{F67C64E2-CAC3-4780-83DB-AE6ED448B937}" destId="{00E2225D-3DED-4649-A899-308CF19B4D1B}" srcOrd="0" destOrd="0" presId="urn:microsoft.com/office/officeart/2005/8/layout/vList2"/>
    <dgm:cxn modelId="{6F5AB25E-3928-432C-A1D8-9D2651BA52F8}" type="presOf" srcId="{A707D9B6-EB7E-4496-B5D7-CA48C9BCF531}" destId="{F96F6BCA-3C14-44CC-AE3A-87A2655F3172}" srcOrd="0" destOrd="0" presId="urn:microsoft.com/office/officeart/2005/8/layout/vList2"/>
    <dgm:cxn modelId="{32C47D80-254E-480A-B0CE-F08A30C2669B}" srcId="{9C01168F-275C-4067-9481-515E7CCB966A}" destId="{567341B9-7345-4C2C-B033-924918194E3E}" srcOrd="2" destOrd="0" parTransId="{6093475E-4828-45B3-9521-EF125103619F}" sibTransId="{B7BF7F1C-E4AF-461F-B355-EE64EB5B8567}"/>
    <dgm:cxn modelId="{F8511081-4DA3-4576-92F6-51198422ADA5}" srcId="{9C01168F-275C-4067-9481-515E7CCB966A}" destId="{08BCDD7D-5755-4FFF-93DC-9EEDF4711102}" srcOrd="0" destOrd="0" parTransId="{E4D7117A-834E-412D-9657-5708872A7EE1}" sibTransId="{B7FC3CB0-7DBE-4863-9328-A3008883E8C7}"/>
    <dgm:cxn modelId="{703FEF9C-82E8-4FE5-ACED-A1530C4BE128}" type="presOf" srcId="{3AB7CB3D-6F30-402A-9D67-32BDBE742F8D}" destId="{7B3494F4-65AC-4A5B-87FE-B4116CDBC3D9}" srcOrd="0" destOrd="0" presId="urn:microsoft.com/office/officeart/2005/8/layout/vList2"/>
    <dgm:cxn modelId="{EC075CB4-052D-4542-8D8C-8C9F85689C4E}" srcId="{9C01168F-275C-4067-9481-515E7CCB966A}" destId="{F67C64E2-CAC3-4780-83DB-AE6ED448B937}" srcOrd="1" destOrd="0" parTransId="{BB710061-4683-4135-85F7-C3B7C447C64E}" sibTransId="{6EEB765A-357A-4F33-9EC3-6FDC83908F9D}"/>
    <dgm:cxn modelId="{F30E94BF-B652-45A2-996E-D14B0FAEAB0D}" type="presOf" srcId="{08BCDD7D-5755-4FFF-93DC-9EEDF4711102}" destId="{9D28A022-4D50-4B09-9613-28775B574EEB}" srcOrd="0" destOrd="0" presId="urn:microsoft.com/office/officeart/2005/8/layout/vList2"/>
    <dgm:cxn modelId="{FF13302D-E274-4769-B3D2-DA87B545CEEC}" type="presParOf" srcId="{3B5F280F-2A0B-4113-A7E2-6F4C87D968BF}" destId="{9D28A022-4D50-4B09-9613-28775B574EEB}" srcOrd="0" destOrd="0" presId="urn:microsoft.com/office/officeart/2005/8/layout/vList2"/>
    <dgm:cxn modelId="{1DB93E71-C17F-4FA4-99FE-8EE5D2132583}" type="presParOf" srcId="{3B5F280F-2A0B-4113-A7E2-6F4C87D968BF}" destId="{2205DB15-9E90-40BC-9BF4-7D5522790482}" srcOrd="1" destOrd="0" presId="urn:microsoft.com/office/officeart/2005/8/layout/vList2"/>
    <dgm:cxn modelId="{CC2BB3FC-66C4-4787-81D3-0A4B6A87377C}" type="presParOf" srcId="{3B5F280F-2A0B-4113-A7E2-6F4C87D968BF}" destId="{00E2225D-3DED-4649-A899-308CF19B4D1B}" srcOrd="2" destOrd="0" presId="urn:microsoft.com/office/officeart/2005/8/layout/vList2"/>
    <dgm:cxn modelId="{70C68BC7-19EA-4C80-879A-AF5E41B3ED54}" type="presParOf" srcId="{3B5F280F-2A0B-4113-A7E2-6F4C87D968BF}" destId="{3BA8397B-A276-482F-8338-A445165F6FDA}" srcOrd="3" destOrd="0" presId="urn:microsoft.com/office/officeart/2005/8/layout/vList2"/>
    <dgm:cxn modelId="{34EAAA47-1CE5-42C2-942B-268F18897A5A}" type="presParOf" srcId="{3B5F280F-2A0B-4113-A7E2-6F4C87D968BF}" destId="{F8AEF411-52B9-4B68-8B01-DE69C94D3BCE}" srcOrd="4" destOrd="0" presId="urn:microsoft.com/office/officeart/2005/8/layout/vList2"/>
    <dgm:cxn modelId="{311A65D3-E575-45DA-9D80-39D8B8BD532E}" type="presParOf" srcId="{3B5F280F-2A0B-4113-A7E2-6F4C87D968BF}" destId="{F59D2E11-FA5F-4264-AF15-83E729CDE769}" srcOrd="5" destOrd="0" presId="urn:microsoft.com/office/officeart/2005/8/layout/vList2"/>
    <dgm:cxn modelId="{E4169D9E-D2D4-4678-95CF-C931F04BAAB1}" type="presParOf" srcId="{3B5F280F-2A0B-4113-A7E2-6F4C87D968BF}" destId="{F96F6BCA-3C14-44CC-AE3A-87A2655F3172}" srcOrd="6" destOrd="0" presId="urn:microsoft.com/office/officeart/2005/8/layout/vList2"/>
    <dgm:cxn modelId="{22FB0107-BAF4-4E97-8445-0EEEC6A8105C}" type="presParOf" srcId="{3B5F280F-2A0B-4113-A7E2-6F4C87D968BF}" destId="{F936CE51-9383-4B24-917A-50B40907A8AA}" srcOrd="7" destOrd="0" presId="urn:microsoft.com/office/officeart/2005/8/layout/vList2"/>
    <dgm:cxn modelId="{3D452D5F-69E2-4F12-88F4-B674049A183E}" type="presParOf" srcId="{3B5F280F-2A0B-4113-A7E2-6F4C87D968BF}" destId="{7B3494F4-65AC-4A5B-87FE-B4116CDBC3D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8A022-4D50-4B09-9613-28775B574EEB}">
      <dsp:nvSpPr>
        <dsp:cNvPr id="0" name=""/>
        <dsp:cNvSpPr/>
      </dsp:nvSpPr>
      <dsp:spPr>
        <a:xfrm>
          <a:off x="72011" y="48387"/>
          <a:ext cx="4104448" cy="4058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rtl="1">
            <a:lnSpc>
              <a:spcPct val="90000"/>
            </a:lnSpc>
            <a:spcBef>
              <a:spcPct val="0"/>
            </a:spcBef>
            <a:spcAft>
              <a:spcPct val="35000"/>
            </a:spcAft>
            <a:buNone/>
          </a:pPr>
          <a:r>
            <a:rPr lang="ar-SA" sz="1700" kern="1200" dirty="0"/>
            <a:t>تصميم :</a:t>
          </a:r>
        </a:p>
      </dsp:txBody>
      <dsp:txXfrm>
        <a:off x="91821" y="68197"/>
        <a:ext cx="4064828" cy="366196"/>
      </dsp:txXfrm>
    </dsp:sp>
    <dsp:sp modelId="{00E2225D-3DED-4649-A899-308CF19B4D1B}">
      <dsp:nvSpPr>
        <dsp:cNvPr id="0" name=""/>
        <dsp:cNvSpPr/>
      </dsp:nvSpPr>
      <dsp:spPr>
        <a:xfrm>
          <a:off x="0" y="470475"/>
          <a:ext cx="4248472" cy="434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rtl="1">
            <a:lnSpc>
              <a:spcPct val="90000"/>
            </a:lnSpc>
            <a:spcBef>
              <a:spcPct val="0"/>
            </a:spcBef>
            <a:spcAft>
              <a:spcPct val="35000"/>
            </a:spcAft>
            <a:buFont typeface="Arial" panose="020B0604020202020204" pitchFamily="34" charset="0"/>
            <a:buNone/>
          </a:pPr>
          <a:r>
            <a:rPr lang="ar-SA" sz="1700" kern="1200" dirty="0"/>
            <a:t>مايا علي الصوا 3198</a:t>
          </a:r>
          <a:endParaRPr lang="en-US" sz="1700" kern="1200" dirty="0"/>
        </a:p>
      </dsp:txBody>
      <dsp:txXfrm>
        <a:off x="21204" y="491679"/>
        <a:ext cx="4206064" cy="391954"/>
      </dsp:txXfrm>
    </dsp:sp>
    <dsp:sp modelId="{F8AEF411-52B9-4B68-8B01-DE69C94D3BCE}">
      <dsp:nvSpPr>
        <dsp:cNvPr id="0" name=""/>
        <dsp:cNvSpPr/>
      </dsp:nvSpPr>
      <dsp:spPr>
        <a:xfrm>
          <a:off x="0" y="956677"/>
          <a:ext cx="4248472" cy="434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rtl="1">
            <a:lnSpc>
              <a:spcPct val="90000"/>
            </a:lnSpc>
            <a:spcBef>
              <a:spcPct val="0"/>
            </a:spcBef>
            <a:spcAft>
              <a:spcPct val="35000"/>
            </a:spcAft>
            <a:buFont typeface="Arial" panose="020B0604020202020204" pitchFamily="34" charset="0"/>
            <a:buNone/>
          </a:pPr>
          <a:r>
            <a:rPr lang="ar-SA" sz="1700" kern="1200" dirty="0"/>
            <a:t>غيث ياسر ليلا 2674</a:t>
          </a:r>
          <a:endParaRPr lang="en-US" sz="1700" kern="1200" dirty="0"/>
        </a:p>
      </dsp:txBody>
      <dsp:txXfrm>
        <a:off x="21204" y="977881"/>
        <a:ext cx="4206064" cy="391954"/>
      </dsp:txXfrm>
    </dsp:sp>
    <dsp:sp modelId="{F96F6BCA-3C14-44CC-AE3A-87A2655F3172}">
      <dsp:nvSpPr>
        <dsp:cNvPr id="0" name=""/>
        <dsp:cNvSpPr/>
      </dsp:nvSpPr>
      <dsp:spPr>
        <a:xfrm>
          <a:off x="0" y="1442880"/>
          <a:ext cx="4248472" cy="434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rtl="1">
            <a:lnSpc>
              <a:spcPct val="90000"/>
            </a:lnSpc>
            <a:spcBef>
              <a:spcPct val="0"/>
            </a:spcBef>
            <a:spcAft>
              <a:spcPct val="35000"/>
            </a:spcAft>
            <a:buFont typeface="Arial" panose="020B0604020202020204" pitchFamily="34" charset="0"/>
            <a:buNone/>
          </a:pPr>
          <a:r>
            <a:rPr lang="ar-SA" sz="1700" kern="1200" dirty="0"/>
            <a:t>علي مالك اسبر 3240</a:t>
          </a:r>
          <a:endParaRPr lang="en-US" sz="1700" kern="1200" dirty="0"/>
        </a:p>
      </dsp:txBody>
      <dsp:txXfrm>
        <a:off x="21204" y="1464084"/>
        <a:ext cx="4206064" cy="391954"/>
      </dsp:txXfrm>
    </dsp:sp>
    <dsp:sp modelId="{7B3494F4-65AC-4A5B-87FE-B4116CDBC3D9}">
      <dsp:nvSpPr>
        <dsp:cNvPr id="0" name=""/>
        <dsp:cNvSpPr/>
      </dsp:nvSpPr>
      <dsp:spPr>
        <a:xfrm>
          <a:off x="144023" y="1929082"/>
          <a:ext cx="3960425" cy="434362"/>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r" defTabSz="755650" rtl="1">
            <a:lnSpc>
              <a:spcPct val="90000"/>
            </a:lnSpc>
            <a:spcBef>
              <a:spcPct val="0"/>
            </a:spcBef>
            <a:spcAft>
              <a:spcPct val="35000"/>
            </a:spcAft>
            <a:buNone/>
          </a:pPr>
          <a:r>
            <a:rPr lang="ar-SY" sz="1700" kern="1200" dirty="0"/>
            <a:t>اشراف الدكتوره:كندا ابو قاسم</a:t>
          </a:r>
          <a:endParaRPr lang="ar-SA" sz="1700" kern="1200" dirty="0"/>
        </a:p>
      </dsp:txBody>
      <dsp:txXfrm>
        <a:off x="165227" y="1950286"/>
        <a:ext cx="3918017" cy="391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0.19201</cdr:x>
      <cdr:y>0.03507</cdr:y>
    </cdr:from>
    <cdr:to>
      <cdr:x>0.85701</cdr:x>
      <cdr:y>0.11771</cdr:y>
    </cdr:to>
    <cdr:grpSp>
      <cdr:nvGrpSpPr>
        <cdr:cNvPr id="3" name="Group 2">
          <a:extLst xmlns:a="http://schemas.openxmlformats.org/drawingml/2006/main">
            <a:ext uri="{FF2B5EF4-FFF2-40B4-BE49-F238E27FC236}">
              <a16:creationId xmlns:a16="http://schemas.microsoft.com/office/drawing/2014/main" id="{D383AE21-9986-403C-9D81-F152116EF6FB}"/>
            </a:ext>
          </a:extLst>
        </cdr:cNvPr>
        <cdr:cNvGrpSpPr/>
      </cdr:nvGrpSpPr>
      <cdr:grpSpPr>
        <a:xfrm xmlns:a="http://schemas.openxmlformats.org/drawingml/2006/main">
          <a:off x="1755739" y="201065"/>
          <a:ext cx="6080760" cy="473797"/>
          <a:chOff x="1529395" y="107926"/>
          <a:chExt cx="5472684" cy="390250"/>
        </a:xfrm>
      </cdr:grpSpPr>
      <cdr:sp macro="" textlink="">
        <cdr:nvSpPr>
          <cdr:cNvPr id="19" name="Pentagon 18"/>
          <cdr:cNvSpPr/>
        </cdr:nvSpPr>
        <cdr:spPr>
          <a:xfrm xmlns:a="http://schemas.openxmlformats.org/drawingml/2006/main" rot="10800000">
            <a:off x="1529395" y="107926"/>
            <a:ext cx="5472684" cy="390250"/>
          </a:xfrm>
          <a:prstGeom xmlns:a="http://schemas.openxmlformats.org/drawingml/2006/main" prst="homePlate">
            <a:avLst/>
          </a:prstGeom>
        </cdr:spPr>
        <cdr:style>
          <a:lnRef xmlns:a="http://schemas.openxmlformats.org/drawingml/2006/main" idx="2">
            <a:schemeClr val="lt1">
              <a:hueOff val="0"/>
              <a:satOff val="0"/>
              <a:lumOff val="0"/>
              <a:alphaOff val="0"/>
            </a:schemeClr>
          </a:lnRef>
          <a:fillRef xmlns:a="http://schemas.openxmlformats.org/drawingml/2006/main" idx="1">
            <a:schemeClr val="accent1">
              <a:hueOff val="0"/>
              <a:satOff val="0"/>
              <a:lumOff val="0"/>
              <a:alphaOff val="0"/>
            </a:schemeClr>
          </a:fillRef>
          <a:effectRef xmlns:a="http://schemas.openxmlformats.org/drawingml/2006/main" idx="0">
            <a:schemeClr val="accent1">
              <a:hueOff val="0"/>
              <a:satOff val="0"/>
              <a:lumOff val="0"/>
              <a:alphaOff val="0"/>
            </a:schemeClr>
          </a:effectRef>
          <a:fontRef xmlns:a="http://schemas.openxmlformats.org/drawingml/2006/main" idx="minor">
            <a:schemeClr val="lt1"/>
          </a:fontRef>
        </cdr:style>
      </cdr:sp>
      <cdr:sp macro="" textlink="">
        <cdr:nvSpPr>
          <cdr:cNvPr id="20" name="Pentagon 4"/>
          <cdr:cNvSpPr/>
        </cdr:nvSpPr>
        <cdr:spPr>
          <a:xfrm xmlns:a="http://schemas.openxmlformats.org/drawingml/2006/main">
            <a:off x="1626957" y="107926"/>
            <a:ext cx="5375122" cy="390250"/>
          </a:xfrm>
          <a:prstGeom xmlns:a="http://schemas.openxmlformats.org/drawingml/2006/main" prst="rect">
            <a:avLst/>
          </a:prstGeom>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spcFirstLastPara="0" vert="horz" wrap="square" lIns="266236" tIns="49530" rIns="92456" bIns="49530" numCol="1" spcCol="1270" anchor="ctr" anchorCtr="0">
            <a:noAutofit/>
          </a:bodyPr>
          <a:lstStyle xmlns:a="http://schemas.openxmlformats.org/drawingml/2006/main"/>
          <a:p xmlns:a="http://schemas.openxmlformats.org/drawingml/2006/main">
            <a:pPr lvl="0" algn="ctr" defTabSz="577850" rtl="1">
              <a:lnSpc>
                <a:spcPct val="90000"/>
              </a:lnSpc>
              <a:spcBef>
                <a:spcPct val="0"/>
              </a:spcBef>
              <a:spcAft>
                <a:spcPct val="35000"/>
              </a:spcAft>
            </a:pPr>
            <a:r>
              <a:rPr lang="ar-SA" sz="1300" kern="1200" dirty="0"/>
              <a:t>الطالب </a:t>
            </a:r>
            <a:r>
              <a:rPr lang="en-US" sz="1300" kern="1200" dirty="0"/>
              <a:t>student</a:t>
            </a:r>
            <a:endParaRPr lang="ar-SA" sz="1300" kern="1200" dirty="0"/>
          </a:p>
        </cdr:txBody>
      </cdr:sp>
    </cdr:grpSp>
  </cdr:relSizeAnchor>
  <cdr:relSizeAnchor xmlns:cdr="http://schemas.openxmlformats.org/drawingml/2006/chartDrawing">
    <cdr:from>
      <cdr:x>0.18882</cdr:x>
      <cdr:y>0.13658</cdr:y>
    </cdr:from>
    <cdr:to>
      <cdr:x>0.85382</cdr:x>
      <cdr:y>0.20936</cdr:y>
    </cdr:to>
    <cdr:grpSp>
      <cdr:nvGrpSpPr>
        <cdr:cNvPr id="4" name="Group 3">
          <a:extLst xmlns:a="http://schemas.openxmlformats.org/drawingml/2006/main">
            <a:ext uri="{FF2B5EF4-FFF2-40B4-BE49-F238E27FC236}">
              <a16:creationId xmlns:a16="http://schemas.microsoft.com/office/drawing/2014/main" id="{CFDCF30E-6C5D-48F1-B1AE-49C92CAAA947}"/>
            </a:ext>
          </a:extLst>
        </cdr:cNvPr>
        <cdr:cNvGrpSpPr/>
      </cdr:nvGrpSpPr>
      <cdr:grpSpPr>
        <a:xfrm xmlns:a="http://schemas.openxmlformats.org/drawingml/2006/main">
          <a:off x="1726570" y="783048"/>
          <a:ext cx="6080760" cy="417266"/>
          <a:chOff x="1503126" y="567335"/>
          <a:chExt cx="5472684" cy="343726"/>
        </a:xfrm>
      </cdr:grpSpPr>
      <cdr:sp macro="" textlink="">
        <cdr:nvSpPr>
          <cdr:cNvPr id="17" name="Pentagon 16"/>
          <cdr:cNvSpPr/>
        </cdr:nvSpPr>
        <cdr:spPr>
          <a:xfrm xmlns:a="http://schemas.openxmlformats.org/drawingml/2006/main" rot="10800000">
            <a:off x="1503126" y="567335"/>
            <a:ext cx="5472684" cy="343726"/>
          </a:xfrm>
          <a:prstGeom xmlns:a="http://schemas.openxmlformats.org/drawingml/2006/main" prst="homePlate">
            <a:avLst/>
          </a:prstGeom>
        </cdr:spPr>
        <cdr:style>
          <a:lnRef xmlns:a="http://schemas.openxmlformats.org/drawingml/2006/main" idx="2">
            <a:schemeClr val="lt1">
              <a:hueOff val="0"/>
              <a:satOff val="0"/>
              <a:lumOff val="0"/>
              <a:alphaOff val="0"/>
            </a:schemeClr>
          </a:lnRef>
          <a:fillRef xmlns:a="http://schemas.openxmlformats.org/drawingml/2006/main" idx="1">
            <a:schemeClr val="accent1">
              <a:hueOff val="0"/>
              <a:satOff val="0"/>
              <a:lumOff val="0"/>
              <a:alphaOff val="0"/>
            </a:schemeClr>
          </a:fillRef>
          <a:effectRef xmlns:a="http://schemas.openxmlformats.org/drawingml/2006/main" idx="0">
            <a:schemeClr val="accent1">
              <a:hueOff val="0"/>
              <a:satOff val="0"/>
              <a:lumOff val="0"/>
              <a:alphaOff val="0"/>
            </a:schemeClr>
          </a:effectRef>
          <a:fontRef xmlns:a="http://schemas.openxmlformats.org/drawingml/2006/main" idx="minor">
            <a:schemeClr val="lt1"/>
          </a:fontRef>
        </cdr:style>
      </cdr:sp>
      <cdr:sp macro="" textlink="">
        <cdr:nvSpPr>
          <cdr:cNvPr id="18" name="Pentagon 6"/>
          <cdr:cNvSpPr/>
        </cdr:nvSpPr>
        <cdr:spPr>
          <a:xfrm xmlns:a="http://schemas.openxmlformats.org/drawingml/2006/main">
            <a:off x="1589057" y="567335"/>
            <a:ext cx="5386753" cy="343726"/>
          </a:xfrm>
          <a:prstGeom xmlns:a="http://schemas.openxmlformats.org/drawingml/2006/main" prst="rect">
            <a:avLst/>
          </a:prstGeom>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spcFirstLastPara="0" vert="horz" wrap="square" lIns="266236" tIns="49530" rIns="92456" bIns="49530" numCol="1" spcCol="1270" anchor="ctr" anchorCtr="0">
            <a:noAutofit/>
          </a:bodyPr>
          <a:lstStyle xmlns:a="http://schemas.openxmlformats.org/drawingml/2006/main"/>
          <a:p xmlns:a="http://schemas.openxmlformats.org/drawingml/2006/main">
            <a:pPr lvl="0" algn="ctr" defTabSz="577850" rtl="1">
              <a:lnSpc>
                <a:spcPct val="90000"/>
              </a:lnSpc>
              <a:spcBef>
                <a:spcPct val="0"/>
              </a:spcBef>
              <a:spcAft>
                <a:spcPct val="35000"/>
              </a:spcAft>
            </a:pPr>
            <a:r>
              <a:rPr lang="ar-SA" sz="1300" kern="1200" dirty="0"/>
              <a:t>الوحده السكنيه </a:t>
            </a:r>
            <a:r>
              <a:rPr lang="en-US" sz="1300" kern="1200" dirty="0"/>
              <a:t>residential unit</a:t>
            </a:r>
            <a:endParaRPr lang="ar-SA" sz="1300" kern="1200" dirty="0"/>
          </a:p>
        </cdr:txBody>
      </cdr:sp>
    </cdr:grpSp>
  </cdr:relSizeAnchor>
  <cdr:relSizeAnchor xmlns:cdr="http://schemas.openxmlformats.org/drawingml/2006/chartDrawing">
    <cdr:from>
      <cdr:x>0.19118</cdr:x>
      <cdr:y>0.22437</cdr:y>
    </cdr:from>
    <cdr:to>
      <cdr:x>0.85618</cdr:x>
      <cdr:y>0.28731</cdr:y>
    </cdr:to>
    <cdr:grpSp>
      <cdr:nvGrpSpPr>
        <cdr:cNvPr id="5" name="Group 4">
          <a:extLst xmlns:a="http://schemas.openxmlformats.org/drawingml/2006/main">
            <a:ext uri="{FF2B5EF4-FFF2-40B4-BE49-F238E27FC236}">
              <a16:creationId xmlns:a16="http://schemas.microsoft.com/office/drawing/2014/main" id="{6998649E-8523-4530-98B5-B4FF5F67A400}"/>
            </a:ext>
          </a:extLst>
        </cdr:cNvPr>
        <cdr:cNvGrpSpPr/>
      </cdr:nvGrpSpPr>
      <cdr:grpSpPr>
        <a:xfrm xmlns:a="http://schemas.openxmlformats.org/drawingml/2006/main">
          <a:off x="1748150" y="1286371"/>
          <a:ext cx="6080760" cy="360851"/>
          <a:chOff x="1522499" y="964705"/>
          <a:chExt cx="5472684" cy="297207"/>
        </a:xfrm>
      </cdr:grpSpPr>
      <cdr:sp macro="" textlink="">
        <cdr:nvSpPr>
          <cdr:cNvPr id="15" name="Pentagon 14"/>
          <cdr:cNvSpPr/>
        </cdr:nvSpPr>
        <cdr:spPr>
          <a:xfrm xmlns:a="http://schemas.openxmlformats.org/drawingml/2006/main" rot="10800000">
            <a:off x="1522499" y="964705"/>
            <a:ext cx="5472684" cy="297207"/>
          </a:xfrm>
          <a:prstGeom xmlns:a="http://schemas.openxmlformats.org/drawingml/2006/main" prst="homePlate">
            <a:avLst/>
          </a:prstGeom>
        </cdr:spPr>
        <cdr:style>
          <a:lnRef xmlns:a="http://schemas.openxmlformats.org/drawingml/2006/main" idx="2">
            <a:schemeClr val="lt1">
              <a:hueOff val="0"/>
              <a:satOff val="0"/>
              <a:lumOff val="0"/>
              <a:alphaOff val="0"/>
            </a:schemeClr>
          </a:lnRef>
          <a:fillRef xmlns:a="http://schemas.openxmlformats.org/drawingml/2006/main" idx="1">
            <a:schemeClr val="accent1">
              <a:hueOff val="0"/>
              <a:satOff val="0"/>
              <a:lumOff val="0"/>
              <a:alphaOff val="0"/>
            </a:schemeClr>
          </a:fillRef>
          <a:effectRef xmlns:a="http://schemas.openxmlformats.org/drawingml/2006/main" idx="0">
            <a:schemeClr val="accent1">
              <a:hueOff val="0"/>
              <a:satOff val="0"/>
              <a:lumOff val="0"/>
              <a:alphaOff val="0"/>
            </a:schemeClr>
          </a:effectRef>
          <a:fontRef xmlns:a="http://schemas.openxmlformats.org/drawingml/2006/main" idx="minor">
            <a:schemeClr val="lt1"/>
          </a:fontRef>
        </cdr:style>
      </cdr:sp>
      <cdr:sp macro="" textlink="">
        <cdr:nvSpPr>
          <cdr:cNvPr id="16" name="Pentagon 8"/>
          <cdr:cNvSpPr/>
        </cdr:nvSpPr>
        <cdr:spPr>
          <a:xfrm xmlns:a="http://schemas.openxmlformats.org/drawingml/2006/main">
            <a:off x="1596801" y="964705"/>
            <a:ext cx="5398382" cy="297207"/>
          </a:xfrm>
          <a:prstGeom xmlns:a="http://schemas.openxmlformats.org/drawingml/2006/main" prst="rect">
            <a:avLst/>
          </a:prstGeom>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spcFirstLastPara="0" vert="horz" wrap="square" lIns="266236" tIns="49530" rIns="92456" bIns="49530" numCol="1" spcCol="1270" anchor="ctr" anchorCtr="0">
            <a:noAutofit/>
          </a:bodyPr>
          <a:lstStyle xmlns:a="http://schemas.openxmlformats.org/drawingml/2006/main"/>
          <a:p xmlns:a="http://schemas.openxmlformats.org/drawingml/2006/main">
            <a:pPr lvl="0" algn="ctr" defTabSz="577850" rtl="1">
              <a:lnSpc>
                <a:spcPct val="90000"/>
              </a:lnSpc>
              <a:spcBef>
                <a:spcPct val="0"/>
              </a:spcBef>
              <a:spcAft>
                <a:spcPct val="35000"/>
              </a:spcAft>
            </a:pPr>
            <a:r>
              <a:rPr lang="ar-SA" sz="1300" kern="1200" dirty="0"/>
              <a:t>المشرفين </a:t>
            </a:r>
            <a:r>
              <a:rPr lang="en-US" sz="1300" kern="1200" dirty="0"/>
              <a:t>moderators</a:t>
            </a:r>
            <a:endParaRPr lang="ar-SA" sz="1300" kern="1200" dirty="0"/>
          </a:p>
        </cdr:txBody>
      </cdr:sp>
    </cdr:grpSp>
  </cdr:relSizeAnchor>
  <cdr:relSizeAnchor xmlns:cdr="http://schemas.openxmlformats.org/drawingml/2006/chartDrawing">
    <cdr:from>
      <cdr:x>0.18735</cdr:x>
      <cdr:y>0.3189</cdr:y>
    </cdr:from>
    <cdr:to>
      <cdr:x>0.85235</cdr:x>
      <cdr:y>0.38184</cdr:y>
    </cdr:to>
    <cdr:grpSp>
      <cdr:nvGrpSpPr>
        <cdr:cNvPr id="6" name="Group 5">
          <a:extLst xmlns:a="http://schemas.openxmlformats.org/drawingml/2006/main">
            <a:ext uri="{FF2B5EF4-FFF2-40B4-BE49-F238E27FC236}">
              <a16:creationId xmlns:a16="http://schemas.microsoft.com/office/drawing/2014/main" id="{36E9F470-C941-447D-AA59-552FF69A15BA}"/>
            </a:ext>
          </a:extLst>
        </cdr:cNvPr>
        <cdr:cNvGrpSpPr/>
      </cdr:nvGrpSpPr>
      <cdr:grpSpPr>
        <a:xfrm xmlns:a="http://schemas.openxmlformats.org/drawingml/2006/main">
          <a:off x="1713128" y="1828335"/>
          <a:ext cx="6080760" cy="360851"/>
          <a:chOff x="1491031" y="1392544"/>
          <a:chExt cx="5472684" cy="297207"/>
        </a:xfrm>
      </cdr:grpSpPr>
      <cdr:sp macro="" textlink="">
        <cdr:nvSpPr>
          <cdr:cNvPr id="13" name="Pentagon 12"/>
          <cdr:cNvSpPr/>
        </cdr:nvSpPr>
        <cdr:spPr>
          <a:xfrm xmlns:a="http://schemas.openxmlformats.org/drawingml/2006/main" rot="10800000">
            <a:off x="1491031" y="1392544"/>
            <a:ext cx="5472684" cy="297207"/>
          </a:xfrm>
          <a:prstGeom xmlns:a="http://schemas.openxmlformats.org/drawingml/2006/main" prst="homePlate">
            <a:avLst/>
          </a:prstGeom>
        </cdr:spPr>
        <cdr:style>
          <a:lnRef xmlns:a="http://schemas.openxmlformats.org/drawingml/2006/main" idx="2">
            <a:schemeClr val="lt1">
              <a:hueOff val="0"/>
              <a:satOff val="0"/>
              <a:lumOff val="0"/>
              <a:alphaOff val="0"/>
            </a:schemeClr>
          </a:lnRef>
          <a:fillRef xmlns:a="http://schemas.openxmlformats.org/drawingml/2006/main" idx="1">
            <a:schemeClr val="accent1">
              <a:hueOff val="0"/>
              <a:satOff val="0"/>
              <a:lumOff val="0"/>
              <a:alphaOff val="0"/>
            </a:schemeClr>
          </a:fillRef>
          <a:effectRef xmlns:a="http://schemas.openxmlformats.org/drawingml/2006/main" idx="0">
            <a:schemeClr val="accent1">
              <a:hueOff val="0"/>
              <a:satOff val="0"/>
              <a:lumOff val="0"/>
              <a:alphaOff val="0"/>
            </a:schemeClr>
          </a:effectRef>
          <a:fontRef xmlns:a="http://schemas.openxmlformats.org/drawingml/2006/main" idx="minor">
            <a:schemeClr val="lt1"/>
          </a:fontRef>
        </cdr:style>
      </cdr:sp>
      <cdr:sp macro="" textlink="">
        <cdr:nvSpPr>
          <cdr:cNvPr id="14" name="Pentagon 10"/>
          <cdr:cNvSpPr/>
        </cdr:nvSpPr>
        <cdr:spPr>
          <a:xfrm xmlns:a="http://schemas.openxmlformats.org/drawingml/2006/main">
            <a:off x="1565333" y="1392544"/>
            <a:ext cx="5398382" cy="297207"/>
          </a:xfrm>
          <a:prstGeom xmlns:a="http://schemas.openxmlformats.org/drawingml/2006/main" prst="rect">
            <a:avLst/>
          </a:prstGeom>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spcFirstLastPara="0" vert="horz" wrap="square" lIns="266236" tIns="49530" rIns="92456" bIns="49530" numCol="1" spcCol="1270" anchor="ctr" anchorCtr="0">
            <a:noAutofit/>
          </a:bodyPr>
          <a:lstStyle xmlns:a="http://schemas.openxmlformats.org/drawingml/2006/main"/>
          <a:p xmlns:a="http://schemas.openxmlformats.org/drawingml/2006/main">
            <a:pPr lvl="0" algn="ctr" defTabSz="577850" rtl="1">
              <a:lnSpc>
                <a:spcPct val="90000"/>
              </a:lnSpc>
              <a:spcBef>
                <a:spcPct val="0"/>
              </a:spcBef>
              <a:spcAft>
                <a:spcPct val="35000"/>
              </a:spcAft>
            </a:pPr>
            <a:r>
              <a:rPr lang="ar-SA" sz="1300" kern="1200" dirty="0"/>
              <a:t>الغرف </a:t>
            </a:r>
            <a:r>
              <a:rPr lang="en-US" sz="1300" kern="1200" dirty="0"/>
              <a:t>rooms</a:t>
            </a:r>
            <a:endParaRPr lang="ar-SA" sz="1300" kern="1200" dirty="0"/>
          </a:p>
        </cdr:txBody>
      </cdr:sp>
    </cdr:grpSp>
  </cdr:relSizeAnchor>
  <cdr:relSizeAnchor xmlns:cdr="http://schemas.openxmlformats.org/drawingml/2006/chartDrawing">
    <cdr:from>
      <cdr:x>0.18375</cdr:x>
      <cdr:y>0.39775</cdr:y>
    </cdr:from>
    <cdr:to>
      <cdr:x>0.84875</cdr:x>
      <cdr:y>0.46069</cdr:y>
    </cdr:to>
    <cdr:grpSp>
      <cdr:nvGrpSpPr>
        <cdr:cNvPr id="8" name="Group 7">
          <a:extLst xmlns:a="http://schemas.openxmlformats.org/drawingml/2006/main">
            <a:ext uri="{FF2B5EF4-FFF2-40B4-BE49-F238E27FC236}">
              <a16:creationId xmlns:a16="http://schemas.microsoft.com/office/drawing/2014/main" id="{AC9E0AA7-7EF0-4E46-A2DD-7D35C885285A}"/>
            </a:ext>
          </a:extLst>
        </cdr:cNvPr>
        <cdr:cNvGrpSpPr/>
      </cdr:nvGrpSpPr>
      <cdr:grpSpPr>
        <a:xfrm xmlns:a="http://schemas.openxmlformats.org/drawingml/2006/main">
          <a:off x="1680210" y="2280403"/>
          <a:ext cx="6080760" cy="360851"/>
          <a:chOff x="1461403" y="1727250"/>
          <a:chExt cx="5472684" cy="297208"/>
        </a:xfrm>
      </cdr:grpSpPr>
      <cdr:sp macro="" textlink="">
        <cdr:nvSpPr>
          <cdr:cNvPr id="9" name="Pentagon 8"/>
          <cdr:cNvSpPr/>
        </cdr:nvSpPr>
        <cdr:spPr>
          <a:xfrm xmlns:a="http://schemas.openxmlformats.org/drawingml/2006/main" rot="10800000">
            <a:off x="1461403" y="1727250"/>
            <a:ext cx="5472684" cy="297207"/>
          </a:xfrm>
          <a:prstGeom xmlns:a="http://schemas.openxmlformats.org/drawingml/2006/main" prst="homePlate">
            <a:avLst/>
          </a:prstGeom>
        </cdr:spPr>
        <cdr:style>
          <a:lnRef xmlns:a="http://schemas.openxmlformats.org/drawingml/2006/main" idx="2">
            <a:schemeClr val="lt1">
              <a:hueOff val="0"/>
              <a:satOff val="0"/>
              <a:lumOff val="0"/>
              <a:alphaOff val="0"/>
            </a:schemeClr>
          </a:lnRef>
          <a:fillRef xmlns:a="http://schemas.openxmlformats.org/drawingml/2006/main" idx="1">
            <a:schemeClr val="accent1">
              <a:hueOff val="0"/>
              <a:satOff val="0"/>
              <a:lumOff val="0"/>
              <a:alphaOff val="0"/>
            </a:schemeClr>
          </a:fillRef>
          <a:effectRef xmlns:a="http://schemas.openxmlformats.org/drawingml/2006/main" idx="0">
            <a:schemeClr val="accent1">
              <a:hueOff val="0"/>
              <a:satOff val="0"/>
              <a:lumOff val="0"/>
              <a:alphaOff val="0"/>
            </a:schemeClr>
          </a:effectRef>
          <a:fontRef xmlns:a="http://schemas.openxmlformats.org/drawingml/2006/main" idx="minor">
            <a:schemeClr val="lt1"/>
          </a:fontRef>
        </cdr:style>
      </cdr:sp>
      <cdr:sp macro="" textlink="">
        <cdr:nvSpPr>
          <cdr:cNvPr id="10" name="Pentagon 14"/>
          <cdr:cNvSpPr/>
        </cdr:nvSpPr>
        <cdr:spPr>
          <a:xfrm xmlns:a="http://schemas.openxmlformats.org/drawingml/2006/main">
            <a:off x="1461403" y="1727251"/>
            <a:ext cx="5398382" cy="297207"/>
          </a:xfrm>
          <a:prstGeom xmlns:a="http://schemas.openxmlformats.org/drawingml/2006/main" prst="rect">
            <a:avLst/>
          </a:prstGeom>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spcFirstLastPara="0" vert="horz" wrap="square" lIns="266236" tIns="49530" rIns="92456" bIns="49530" numCol="1" spcCol="1270" anchor="ctr" anchorCtr="0">
            <a:noAutofit/>
          </a:bodyPr>
          <a:lstStyle xmlns:a="http://schemas.openxmlformats.org/drawingml/2006/main"/>
          <a:p xmlns:a="http://schemas.openxmlformats.org/drawingml/2006/main">
            <a:pPr lvl="0" algn="ctr" defTabSz="577850" rtl="1">
              <a:lnSpc>
                <a:spcPct val="90000"/>
              </a:lnSpc>
              <a:spcBef>
                <a:spcPct val="0"/>
              </a:spcBef>
              <a:spcAft>
                <a:spcPct val="35000"/>
              </a:spcAft>
            </a:pPr>
            <a:r>
              <a:rPr lang="ar-SA" sz="1300" kern="1200" dirty="0"/>
              <a:t>المركز الصحي</a:t>
            </a:r>
            <a:r>
              <a:rPr lang="en-US" sz="1300" kern="1200" dirty="0"/>
              <a:t>health center</a:t>
            </a:r>
            <a:endParaRPr lang="ar-SA" sz="1300" kern="1200" dirty="0"/>
          </a:p>
        </cdr:txBody>
      </cdr:sp>
    </cdr:grpSp>
  </cdr:relSizeAnchor>
</c:userShapes>
</file>

<file path=ppt/drawings/drawing2.xml><?xml version="1.0" encoding="utf-8"?>
<c:userShapes xmlns:c="http://schemas.openxmlformats.org/drawingml/2006/chart">
  <cdr:relSizeAnchor xmlns:cdr="http://schemas.openxmlformats.org/drawingml/2006/chartDrawing">
    <cdr:from>
      <cdr:x>0.71749</cdr:x>
      <cdr:y>0.01591</cdr:y>
    </cdr:from>
    <cdr:to>
      <cdr:x>0.99749</cdr:x>
      <cdr:y>0.25381</cdr:y>
    </cdr:to>
    <cdr:sp macro="" textlink="">
      <cdr:nvSpPr>
        <cdr:cNvPr id="2" name="Flowchart: Internal Storage 1"/>
        <cdr:cNvSpPr/>
      </cdr:nvSpPr>
      <cdr:spPr>
        <a:xfrm xmlns:a="http://schemas.openxmlformats.org/drawingml/2006/main">
          <a:off x="5904656" y="103819"/>
          <a:ext cx="2304256" cy="1552366"/>
        </a:xfrm>
        <a:prstGeom xmlns:a="http://schemas.openxmlformats.org/drawingml/2006/main" prst="flowChartInternalStorage">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solidFill>
                <a:schemeClr val="bg1"/>
              </a:solidFill>
              <a:effectLst/>
            </a:rPr>
            <a:t>residential unit</a:t>
          </a:r>
          <a:endParaRPr lang="ar-SA" sz="1600" dirty="0">
            <a:solidFill>
              <a:schemeClr val="bg1"/>
            </a:solidFill>
          </a:endParaRPr>
        </a:p>
      </cdr:txBody>
    </cdr:sp>
  </cdr:relSizeAnchor>
  <cdr:relSizeAnchor xmlns:cdr="http://schemas.openxmlformats.org/drawingml/2006/chartDrawing">
    <cdr:from>
      <cdr:x>0.69999</cdr:x>
      <cdr:y>0.63988</cdr:y>
    </cdr:from>
    <cdr:to>
      <cdr:x>0.97999</cdr:x>
      <cdr:y>0.83111</cdr:y>
    </cdr:to>
    <cdr:sp macro="" textlink="">
      <cdr:nvSpPr>
        <cdr:cNvPr id="22" name="Flowchart: Internal Storage 21"/>
        <cdr:cNvSpPr/>
      </cdr:nvSpPr>
      <cdr:spPr>
        <a:xfrm xmlns:a="http://schemas.openxmlformats.org/drawingml/2006/main">
          <a:off x="5760640" y="4175450"/>
          <a:ext cx="2304288" cy="1247841"/>
        </a:xfrm>
        <a:prstGeom xmlns:a="http://schemas.openxmlformats.org/drawingml/2006/main" prst="flowChartInternalStorage">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600" dirty="0">
              <a:solidFill>
                <a:schemeClr val="lt1"/>
              </a:solidFill>
              <a:effectLst/>
            </a:rPr>
            <a:t>moderators</a:t>
          </a:r>
          <a:endParaRPr lang="ar-SA" sz="1600" dirty="0"/>
        </a:p>
      </cdr:txBody>
    </cdr:sp>
  </cdr:relSizeAnchor>
  <cdr:relSizeAnchor xmlns:cdr="http://schemas.openxmlformats.org/drawingml/2006/chartDrawing">
    <cdr:from>
      <cdr:x>0.00875</cdr:x>
      <cdr:y>0.01104</cdr:y>
    </cdr:from>
    <cdr:to>
      <cdr:x>0.28875</cdr:x>
      <cdr:y>0.21583</cdr:y>
    </cdr:to>
    <cdr:sp macro="" textlink="">
      <cdr:nvSpPr>
        <cdr:cNvPr id="23" name="Flowchart: Internal Storage 22"/>
        <cdr:cNvSpPr/>
      </cdr:nvSpPr>
      <cdr:spPr>
        <a:xfrm xmlns:a="http://schemas.openxmlformats.org/drawingml/2006/main">
          <a:off x="72008" y="72008"/>
          <a:ext cx="2304288" cy="1336325"/>
        </a:xfrm>
        <a:prstGeom xmlns:a="http://schemas.openxmlformats.org/drawingml/2006/main" prst="flowChartInternalStorage">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600" dirty="0">
              <a:solidFill>
                <a:schemeClr val="lt1"/>
              </a:solidFill>
              <a:effectLst/>
            </a:rPr>
            <a:t>rooms</a:t>
          </a:r>
          <a:endParaRPr lang="ar-SA" sz="1600" dirty="0"/>
        </a:p>
      </cdr:txBody>
    </cdr:sp>
  </cdr:relSizeAnchor>
  <cdr:relSizeAnchor xmlns:cdr="http://schemas.openxmlformats.org/drawingml/2006/chartDrawing">
    <cdr:from>
      <cdr:x>0.1575</cdr:x>
      <cdr:y>0.39711</cdr:y>
    </cdr:from>
    <cdr:to>
      <cdr:x>0.43749</cdr:x>
      <cdr:y>0.63067</cdr:y>
    </cdr:to>
    <cdr:sp macro="" textlink="">
      <cdr:nvSpPr>
        <cdr:cNvPr id="24" name="Flowchart: Internal Storage 23"/>
        <cdr:cNvSpPr/>
      </cdr:nvSpPr>
      <cdr:spPr>
        <a:xfrm xmlns:a="http://schemas.openxmlformats.org/drawingml/2006/main">
          <a:off x="1296144" y="2591274"/>
          <a:ext cx="2304206" cy="1524060"/>
        </a:xfrm>
        <a:prstGeom xmlns:a="http://schemas.openxmlformats.org/drawingml/2006/main" prst="flowChartInternalStorage">
          <a:avLst/>
        </a:prstGeom>
      </cdr:spPr>
      <cdr:style>
        <a:lnRef xmlns:a="http://schemas.openxmlformats.org/drawingml/2006/main" idx="0">
          <a:schemeClr val="accent5"/>
        </a:lnRef>
        <a:fillRef xmlns:a="http://schemas.openxmlformats.org/drawingml/2006/main" idx="3">
          <a:schemeClr val="accent5"/>
        </a:fillRef>
        <a:effectRef xmlns:a="http://schemas.openxmlformats.org/drawingml/2006/main" idx="3">
          <a:schemeClr val="accent5"/>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2000" dirty="0">
              <a:solidFill>
                <a:schemeClr val="lt1"/>
              </a:solidFill>
              <a:effectLst/>
            </a:rPr>
            <a:t>STUDINT</a:t>
          </a:r>
          <a:endParaRPr lang="ar-SA" sz="2000" dirty="0"/>
        </a:p>
      </cdr:txBody>
    </cdr:sp>
  </cdr:relSizeAnchor>
  <cdr:relSizeAnchor xmlns:cdr="http://schemas.openxmlformats.org/drawingml/2006/chartDrawing">
    <cdr:from>
      <cdr:x>0.28875</cdr:x>
      <cdr:y>0.17501</cdr:y>
    </cdr:from>
    <cdr:to>
      <cdr:x>0.35875</cdr:x>
      <cdr:y>0.39726</cdr:y>
    </cdr:to>
    <cdr:cxnSp macro="">
      <cdr:nvCxnSpPr>
        <cdr:cNvPr id="26" name="Straight Connector 25">
          <a:extLst xmlns:a="http://schemas.openxmlformats.org/drawingml/2006/main">
            <a:ext uri="{FF2B5EF4-FFF2-40B4-BE49-F238E27FC236}">
              <a16:creationId xmlns:a16="http://schemas.microsoft.com/office/drawing/2014/main" id="{06E8E17B-918E-4279-98F7-776A02BE7E42}"/>
            </a:ext>
          </a:extLst>
        </cdr:cNvPr>
        <cdr:cNvCxnSpPr/>
      </cdr:nvCxnSpPr>
      <cdr:spPr>
        <a:xfrm xmlns:a="http://schemas.openxmlformats.org/drawingml/2006/main">
          <a:off x="2376297" y="1142000"/>
          <a:ext cx="576031" cy="1450288"/>
        </a:xfrm>
        <a:prstGeom xmlns:a="http://schemas.openxmlformats.org/drawingml/2006/main" prst="line">
          <a:avLst/>
        </a:prstGeom>
      </cdr:spPr>
      <cdr:style>
        <a:lnRef xmlns:a="http://schemas.openxmlformats.org/drawingml/2006/main" idx="2">
          <a:schemeClr val="accent3"/>
        </a:lnRef>
        <a:fillRef xmlns:a="http://schemas.openxmlformats.org/drawingml/2006/main" idx="0">
          <a:schemeClr val="accent3"/>
        </a:fillRef>
        <a:effectRef xmlns:a="http://schemas.openxmlformats.org/drawingml/2006/main" idx="1">
          <a:schemeClr val="accent3"/>
        </a:effectRef>
        <a:fontRef xmlns:a="http://schemas.openxmlformats.org/drawingml/2006/main" idx="minor">
          <a:schemeClr val="tx1"/>
        </a:fontRef>
      </cdr:style>
    </cdr:cxnSp>
  </cdr:relSizeAnchor>
  <cdr:relSizeAnchor xmlns:cdr="http://schemas.openxmlformats.org/drawingml/2006/chartDrawing">
    <cdr:from>
      <cdr:x>0.43749</cdr:x>
      <cdr:y>0.12123</cdr:y>
    </cdr:from>
    <cdr:to>
      <cdr:x>0.72624</cdr:x>
      <cdr:y>0.44141</cdr:y>
    </cdr:to>
    <cdr:cxnSp macro="">
      <cdr:nvCxnSpPr>
        <cdr:cNvPr id="30" name="Straight Connector 29">
          <a:extLst xmlns:a="http://schemas.openxmlformats.org/drawingml/2006/main">
            <a:ext uri="{FF2B5EF4-FFF2-40B4-BE49-F238E27FC236}">
              <a16:creationId xmlns:a16="http://schemas.microsoft.com/office/drawing/2014/main" id="{A3DEA5CF-882B-411D-91C8-5EFFD3FC4328}"/>
            </a:ext>
          </a:extLst>
        </cdr:cNvPr>
        <cdr:cNvCxnSpPr/>
      </cdr:nvCxnSpPr>
      <cdr:spPr>
        <a:xfrm xmlns:a="http://schemas.openxmlformats.org/drawingml/2006/main" flipV="1">
          <a:off x="3600400" y="791074"/>
          <a:ext cx="2376264" cy="2089246"/>
        </a:xfrm>
        <a:prstGeom xmlns:a="http://schemas.openxmlformats.org/drawingml/2006/main" prst="line">
          <a:avLst/>
        </a:prstGeom>
      </cdr:spPr>
      <cdr:style>
        <a:lnRef xmlns:a="http://schemas.openxmlformats.org/drawingml/2006/main" idx="2">
          <a:schemeClr val="accent2"/>
        </a:lnRef>
        <a:fillRef xmlns:a="http://schemas.openxmlformats.org/drawingml/2006/main" idx="0">
          <a:schemeClr val="accent2"/>
        </a:fillRef>
        <a:effectRef xmlns:a="http://schemas.openxmlformats.org/drawingml/2006/main" idx="1">
          <a:schemeClr val="accent2"/>
        </a:effectRef>
        <a:fontRef xmlns:a="http://schemas.openxmlformats.org/drawingml/2006/main" idx="minor">
          <a:schemeClr val="tx1"/>
        </a:fontRef>
      </cdr:style>
    </cdr:cxnSp>
  </cdr:relSizeAnchor>
  <cdr:relSizeAnchor xmlns:cdr="http://schemas.openxmlformats.org/drawingml/2006/chartDrawing">
    <cdr:from>
      <cdr:x>0.88374</cdr:x>
      <cdr:y>0.24277</cdr:y>
    </cdr:from>
    <cdr:to>
      <cdr:x>0.90124</cdr:x>
      <cdr:y>0.6364</cdr:y>
    </cdr:to>
    <cdr:cxnSp macro="">
      <cdr:nvCxnSpPr>
        <cdr:cNvPr id="34" name="Straight Connector 33">
          <a:extLst xmlns:a="http://schemas.openxmlformats.org/drawingml/2006/main">
            <a:ext uri="{FF2B5EF4-FFF2-40B4-BE49-F238E27FC236}">
              <a16:creationId xmlns:a16="http://schemas.microsoft.com/office/drawing/2014/main" id="{018A3719-D4BC-4A77-8950-37B062EC9A12}"/>
            </a:ext>
          </a:extLst>
        </cdr:cNvPr>
        <cdr:cNvCxnSpPr/>
      </cdr:nvCxnSpPr>
      <cdr:spPr>
        <a:xfrm xmlns:a="http://schemas.openxmlformats.org/drawingml/2006/main">
          <a:off x="7272808" y="1584176"/>
          <a:ext cx="144037" cy="2568553"/>
        </a:xfrm>
        <a:prstGeom xmlns:a="http://schemas.openxmlformats.org/drawingml/2006/main" prst="line">
          <a:avLst/>
        </a:prstGeom>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0.41124</cdr:x>
      <cdr:y>0.75023</cdr:y>
    </cdr:from>
    <cdr:to>
      <cdr:x>0.69123</cdr:x>
      <cdr:y>0.98197</cdr:y>
    </cdr:to>
    <cdr:sp macro="" textlink="">
      <cdr:nvSpPr>
        <cdr:cNvPr id="43" name="Flowchart: Internal Storage 42"/>
        <cdr:cNvSpPr/>
      </cdr:nvSpPr>
      <cdr:spPr>
        <a:xfrm xmlns:a="http://schemas.openxmlformats.org/drawingml/2006/main">
          <a:off x="3384376" y="4895530"/>
          <a:ext cx="2304206" cy="1512183"/>
        </a:xfrm>
        <a:prstGeom xmlns:a="http://schemas.openxmlformats.org/drawingml/2006/main" prst="flowChartInternalStorage">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600" dirty="0">
              <a:solidFill>
                <a:schemeClr val="lt1"/>
              </a:solidFill>
              <a:effectLst/>
            </a:rPr>
            <a:t>health center</a:t>
          </a:r>
          <a:endParaRPr lang="ar-SA" sz="1600" dirty="0"/>
        </a:p>
      </cdr:txBody>
    </cdr:sp>
  </cdr:relSizeAnchor>
  <cdr:relSizeAnchor xmlns:cdr="http://schemas.openxmlformats.org/drawingml/2006/chartDrawing">
    <cdr:from>
      <cdr:x>0.56874</cdr:x>
      <cdr:y>0.24277</cdr:y>
    </cdr:from>
    <cdr:to>
      <cdr:x>0.74374</cdr:x>
      <cdr:y>0.75779</cdr:y>
    </cdr:to>
    <cdr:cxnSp macro="">
      <cdr:nvCxnSpPr>
        <cdr:cNvPr id="16" name="Straight Connector 15">
          <a:extLst xmlns:a="http://schemas.openxmlformats.org/drawingml/2006/main">
            <a:ext uri="{FF2B5EF4-FFF2-40B4-BE49-F238E27FC236}">
              <a16:creationId xmlns:a16="http://schemas.microsoft.com/office/drawing/2014/main" id="{C366D1BF-139E-49D9-9E36-D52CE9C98C49}"/>
            </a:ext>
          </a:extLst>
        </cdr:cNvPr>
        <cdr:cNvCxnSpPr/>
      </cdr:nvCxnSpPr>
      <cdr:spPr>
        <a:xfrm xmlns:a="http://schemas.openxmlformats.org/drawingml/2006/main" flipH="1">
          <a:off x="4680541" y="1584176"/>
          <a:ext cx="1440139" cy="3360641"/>
        </a:xfrm>
        <a:prstGeom xmlns:a="http://schemas.openxmlformats.org/drawingml/2006/main" prst="line">
          <a:avLst/>
        </a:prstGeom>
      </cdr:spPr>
      <cdr:style>
        <a:lnRef xmlns:a="http://schemas.openxmlformats.org/drawingml/2006/main" idx="2">
          <a:schemeClr val="accent4"/>
        </a:lnRef>
        <a:fillRef xmlns:a="http://schemas.openxmlformats.org/drawingml/2006/main" idx="0">
          <a:schemeClr val="accent4"/>
        </a:fillRef>
        <a:effectRef xmlns:a="http://schemas.openxmlformats.org/drawingml/2006/main" idx="1">
          <a:schemeClr val="accent4"/>
        </a:effectRef>
        <a:fontRef xmlns:a="http://schemas.openxmlformats.org/drawingml/2006/main" idx="minor">
          <a:schemeClr val="tx1"/>
        </a:fontRef>
      </cdr:style>
    </cdr:cxnSp>
  </cdr:relSizeAnchor>
  <cdr:relSizeAnchor xmlns:cdr="http://schemas.openxmlformats.org/drawingml/2006/chartDrawing">
    <cdr:from>
      <cdr:x>0.3325</cdr:x>
      <cdr:y>0.35312</cdr:y>
    </cdr:from>
    <cdr:to>
      <cdr:x>0.34125</cdr:x>
      <cdr:y>0.39726</cdr:y>
    </cdr:to>
    <cdr:cxnSp macro="">
      <cdr:nvCxnSpPr>
        <cdr:cNvPr id="9" name="Straight Connector 8">
          <a:extLst xmlns:a="http://schemas.openxmlformats.org/drawingml/2006/main">
            <a:ext uri="{FF2B5EF4-FFF2-40B4-BE49-F238E27FC236}">
              <a16:creationId xmlns:a16="http://schemas.microsoft.com/office/drawing/2014/main" id="{5A504539-2086-4D68-B01F-916747DA686D}"/>
            </a:ext>
          </a:extLst>
        </cdr:cNvPr>
        <cdr:cNvCxnSpPr/>
      </cdr:nvCxnSpPr>
      <cdr:spPr>
        <a:xfrm xmlns:a="http://schemas.openxmlformats.org/drawingml/2006/main" flipH="1">
          <a:off x="2736304" y="2304256"/>
          <a:ext cx="72008" cy="288032"/>
        </a:xfrm>
        <a:prstGeom xmlns:a="http://schemas.openxmlformats.org/drawingml/2006/main" prst="line">
          <a:avLst/>
        </a:prstGeom>
      </cdr:spPr>
      <cdr:style>
        <a:lnRef xmlns:a="http://schemas.openxmlformats.org/drawingml/2006/main" idx="2">
          <a:schemeClr val="accent3"/>
        </a:lnRef>
        <a:fillRef xmlns:a="http://schemas.openxmlformats.org/drawingml/2006/main" idx="0">
          <a:schemeClr val="accent3"/>
        </a:fillRef>
        <a:effectRef xmlns:a="http://schemas.openxmlformats.org/drawingml/2006/main" idx="1">
          <a:schemeClr val="accent3"/>
        </a:effectRef>
        <a:fontRef xmlns:a="http://schemas.openxmlformats.org/drawingml/2006/main" idx="minor">
          <a:schemeClr val="tx1"/>
        </a:fontRef>
      </cdr:style>
    </cdr:cxnSp>
  </cdr:relSizeAnchor>
  <cdr:relSizeAnchor xmlns:cdr="http://schemas.openxmlformats.org/drawingml/2006/chartDrawing">
    <cdr:from>
      <cdr:x>0.34125</cdr:x>
      <cdr:y>0.34209</cdr:y>
    </cdr:from>
    <cdr:to>
      <cdr:x>0.38499</cdr:x>
      <cdr:y>0.39726</cdr:y>
    </cdr:to>
    <cdr:cxnSp macro="">
      <cdr:nvCxnSpPr>
        <cdr:cNvPr id="11" name="Straight Connector 10">
          <a:extLst xmlns:a="http://schemas.openxmlformats.org/drawingml/2006/main">
            <a:ext uri="{FF2B5EF4-FFF2-40B4-BE49-F238E27FC236}">
              <a16:creationId xmlns:a16="http://schemas.microsoft.com/office/drawing/2014/main" id="{307CCE49-9F9D-4164-AE6C-263CCB4EF47F}"/>
            </a:ext>
          </a:extLst>
        </cdr:cNvPr>
        <cdr:cNvCxnSpPr/>
      </cdr:nvCxnSpPr>
      <cdr:spPr>
        <a:xfrm xmlns:a="http://schemas.openxmlformats.org/drawingml/2006/main">
          <a:off x="2808312" y="2232248"/>
          <a:ext cx="360040" cy="360040"/>
        </a:xfrm>
        <a:prstGeom xmlns:a="http://schemas.openxmlformats.org/drawingml/2006/main" prst="line">
          <a:avLst/>
        </a:prstGeom>
      </cdr:spPr>
      <cdr:style>
        <a:lnRef xmlns:a="http://schemas.openxmlformats.org/drawingml/2006/main" idx="2">
          <a:schemeClr val="accent3"/>
        </a:lnRef>
        <a:fillRef xmlns:a="http://schemas.openxmlformats.org/drawingml/2006/main" idx="0">
          <a:schemeClr val="accent3"/>
        </a:fillRef>
        <a:effectRef xmlns:a="http://schemas.openxmlformats.org/drawingml/2006/main" idx="1">
          <a:schemeClr val="accent3"/>
        </a:effectRef>
        <a:fontRef xmlns:a="http://schemas.openxmlformats.org/drawingml/2006/main" idx="minor">
          <a:schemeClr val="tx1"/>
        </a:fontRef>
      </cdr:style>
    </cdr:cxnSp>
  </cdr:relSizeAnchor>
  <cdr:relSizeAnchor xmlns:cdr="http://schemas.openxmlformats.org/drawingml/2006/chartDrawing">
    <cdr:from>
      <cdr:x>0.43749</cdr:x>
      <cdr:y>0.4083</cdr:y>
    </cdr:from>
    <cdr:to>
      <cdr:x>0.46374</cdr:x>
      <cdr:y>0.49658</cdr:y>
    </cdr:to>
    <cdr:cxnSp macro="">
      <cdr:nvCxnSpPr>
        <cdr:cNvPr id="13" name="Straight Connector 12">
          <a:extLst xmlns:a="http://schemas.openxmlformats.org/drawingml/2006/main">
            <a:ext uri="{FF2B5EF4-FFF2-40B4-BE49-F238E27FC236}">
              <a16:creationId xmlns:a16="http://schemas.microsoft.com/office/drawing/2014/main" id="{4C088811-9461-4090-892A-5820DA66E0D3}"/>
            </a:ext>
          </a:extLst>
        </cdr:cNvPr>
        <cdr:cNvCxnSpPr/>
      </cdr:nvCxnSpPr>
      <cdr:spPr>
        <a:xfrm xmlns:a="http://schemas.openxmlformats.org/drawingml/2006/main" flipH="1">
          <a:off x="3600400" y="2664296"/>
          <a:ext cx="216024" cy="576064"/>
        </a:xfrm>
        <a:prstGeom xmlns:a="http://schemas.openxmlformats.org/drawingml/2006/main" prst="line">
          <a:avLst/>
        </a:prstGeom>
      </cdr:spPr>
      <cdr:style>
        <a:lnRef xmlns:a="http://schemas.openxmlformats.org/drawingml/2006/main" idx="2">
          <a:schemeClr val="accent2"/>
        </a:lnRef>
        <a:fillRef xmlns:a="http://schemas.openxmlformats.org/drawingml/2006/main" idx="0">
          <a:schemeClr val="accent2"/>
        </a:fillRef>
        <a:effectRef xmlns:a="http://schemas.openxmlformats.org/drawingml/2006/main" idx="1">
          <a:schemeClr val="accent2"/>
        </a:effectRef>
        <a:fontRef xmlns:a="http://schemas.openxmlformats.org/drawingml/2006/main" idx="minor">
          <a:schemeClr val="tx1"/>
        </a:fontRef>
      </cdr:style>
    </cdr:cxnSp>
  </cdr:relSizeAnchor>
  <cdr:relSizeAnchor xmlns:cdr="http://schemas.openxmlformats.org/drawingml/2006/chartDrawing">
    <cdr:from>
      <cdr:x>0.43749</cdr:x>
      <cdr:y>0.4083</cdr:y>
    </cdr:from>
    <cdr:to>
      <cdr:x>0.47249</cdr:x>
      <cdr:y>0.41933</cdr:y>
    </cdr:to>
    <cdr:cxnSp macro="">
      <cdr:nvCxnSpPr>
        <cdr:cNvPr id="15" name="Straight Connector 14">
          <a:extLst xmlns:a="http://schemas.openxmlformats.org/drawingml/2006/main">
            <a:ext uri="{FF2B5EF4-FFF2-40B4-BE49-F238E27FC236}">
              <a16:creationId xmlns:a16="http://schemas.microsoft.com/office/drawing/2014/main" id="{7CB29569-F08F-41FD-9A57-9BA2F52122EE}"/>
            </a:ext>
          </a:extLst>
        </cdr:cNvPr>
        <cdr:cNvCxnSpPr/>
      </cdr:nvCxnSpPr>
      <cdr:spPr>
        <a:xfrm xmlns:a="http://schemas.openxmlformats.org/drawingml/2006/main" flipH="1">
          <a:off x="3600400" y="2664296"/>
          <a:ext cx="288032" cy="72008"/>
        </a:xfrm>
        <a:prstGeom xmlns:a="http://schemas.openxmlformats.org/drawingml/2006/main" prst="line">
          <a:avLst/>
        </a:prstGeom>
      </cdr:spPr>
      <cdr:style>
        <a:lnRef xmlns:a="http://schemas.openxmlformats.org/drawingml/2006/main" idx="2">
          <a:schemeClr val="accent2"/>
        </a:lnRef>
        <a:fillRef xmlns:a="http://schemas.openxmlformats.org/drawingml/2006/main" idx="0">
          <a:schemeClr val="accent2"/>
        </a:fillRef>
        <a:effectRef xmlns:a="http://schemas.openxmlformats.org/drawingml/2006/main" idx="1">
          <a:schemeClr val="accent2"/>
        </a:effectRef>
        <a:fontRef xmlns:a="http://schemas.openxmlformats.org/drawingml/2006/main" idx="minor">
          <a:schemeClr val="tx1"/>
        </a:fontRef>
      </cdr:style>
    </cdr:cxnSp>
  </cdr:relSizeAnchor>
  <cdr:relSizeAnchor xmlns:cdr="http://schemas.openxmlformats.org/drawingml/2006/chartDrawing">
    <cdr:from>
      <cdr:x>0.72624</cdr:x>
      <cdr:y>0.25381</cdr:y>
    </cdr:from>
    <cdr:to>
      <cdr:x>0.77874</cdr:x>
      <cdr:y>0.28691</cdr:y>
    </cdr:to>
    <cdr:cxnSp macro="">
      <cdr:nvCxnSpPr>
        <cdr:cNvPr id="41" name="Straight Connector 40">
          <a:extLst xmlns:a="http://schemas.openxmlformats.org/drawingml/2006/main">
            <a:ext uri="{FF2B5EF4-FFF2-40B4-BE49-F238E27FC236}">
              <a16:creationId xmlns:a16="http://schemas.microsoft.com/office/drawing/2014/main" id="{68574122-EC2A-40A4-BFB3-6D98CBE35071}"/>
            </a:ext>
          </a:extLst>
        </cdr:cNvPr>
        <cdr:cNvCxnSpPr/>
      </cdr:nvCxnSpPr>
      <cdr:spPr>
        <a:xfrm xmlns:a="http://schemas.openxmlformats.org/drawingml/2006/main" flipV="1">
          <a:off x="5976664" y="1656184"/>
          <a:ext cx="432048" cy="216024"/>
        </a:xfrm>
        <a:prstGeom xmlns:a="http://schemas.openxmlformats.org/drawingml/2006/main" prst="line">
          <a:avLst/>
        </a:prstGeom>
      </cdr:spPr>
      <cdr:style>
        <a:lnRef xmlns:a="http://schemas.openxmlformats.org/drawingml/2006/main" idx="2">
          <a:schemeClr val="accent4"/>
        </a:lnRef>
        <a:fillRef xmlns:a="http://schemas.openxmlformats.org/drawingml/2006/main" idx="0">
          <a:schemeClr val="accent4"/>
        </a:fillRef>
        <a:effectRef xmlns:a="http://schemas.openxmlformats.org/drawingml/2006/main" idx="1">
          <a:schemeClr val="accent4"/>
        </a:effectRef>
        <a:fontRef xmlns:a="http://schemas.openxmlformats.org/drawingml/2006/main" idx="minor">
          <a:schemeClr val="tx1"/>
        </a:fontRef>
      </cdr:style>
    </cdr:cxnSp>
  </cdr:relSizeAnchor>
  <cdr:relSizeAnchor xmlns:cdr="http://schemas.openxmlformats.org/drawingml/2006/chartDrawing">
    <cdr:from>
      <cdr:x>0.72624</cdr:x>
      <cdr:y>0.24277</cdr:y>
    </cdr:from>
    <cdr:to>
      <cdr:x>0.72624</cdr:x>
      <cdr:y>0.28691</cdr:y>
    </cdr:to>
    <cdr:cxnSp macro="">
      <cdr:nvCxnSpPr>
        <cdr:cNvPr id="44" name="Straight Connector 43">
          <a:extLst xmlns:a="http://schemas.openxmlformats.org/drawingml/2006/main">
            <a:ext uri="{FF2B5EF4-FFF2-40B4-BE49-F238E27FC236}">
              <a16:creationId xmlns:a16="http://schemas.microsoft.com/office/drawing/2014/main" id="{034E0AAF-77B8-45DA-8E12-34C4314EBCE5}"/>
            </a:ext>
          </a:extLst>
        </cdr:cNvPr>
        <cdr:cNvCxnSpPr/>
      </cdr:nvCxnSpPr>
      <cdr:spPr>
        <a:xfrm xmlns:a="http://schemas.openxmlformats.org/drawingml/2006/main" flipV="1">
          <a:off x="5976664" y="1584176"/>
          <a:ext cx="0" cy="288032"/>
        </a:xfrm>
        <a:prstGeom xmlns:a="http://schemas.openxmlformats.org/drawingml/2006/main" prst="line">
          <a:avLst/>
        </a:prstGeom>
      </cdr:spPr>
      <cdr:style>
        <a:lnRef xmlns:a="http://schemas.openxmlformats.org/drawingml/2006/main" idx="2">
          <a:schemeClr val="accent4"/>
        </a:lnRef>
        <a:fillRef xmlns:a="http://schemas.openxmlformats.org/drawingml/2006/main" idx="0">
          <a:schemeClr val="accent4"/>
        </a:fillRef>
        <a:effectRef xmlns:a="http://schemas.openxmlformats.org/drawingml/2006/main" idx="1">
          <a:schemeClr val="accent4"/>
        </a:effectRef>
        <a:fontRef xmlns:a="http://schemas.openxmlformats.org/drawingml/2006/main" idx="minor">
          <a:schemeClr val="tx1"/>
        </a:fontRef>
      </cdr:style>
    </cdr:cxnSp>
  </cdr:relSizeAnchor>
  <cdr:relSizeAnchor xmlns:cdr="http://schemas.openxmlformats.org/drawingml/2006/chartDrawing">
    <cdr:from>
      <cdr:x>0.86624</cdr:x>
      <cdr:y>0.27572</cdr:y>
    </cdr:from>
    <cdr:to>
      <cdr:x>0.91874</cdr:x>
      <cdr:y>0.27572</cdr:y>
    </cdr:to>
    <cdr:cxnSp macro="">
      <cdr:nvCxnSpPr>
        <cdr:cNvPr id="4" name="Straight Connector 3">
          <a:extLst xmlns:a="http://schemas.openxmlformats.org/drawingml/2006/main">
            <a:ext uri="{FF2B5EF4-FFF2-40B4-BE49-F238E27FC236}">
              <a16:creationId xmlns:a16="http://schemas.microsoft.com/office/drawing/2014/main" id="{79A3BB61-B783-45B4-93E1-3C97A71FEE83}"/>
            </a:ext>
          </a:extLst>
        </cdr:cNvPr>
        <cdr:cNvCxnSpPr/>
      </cdr:nvCxnSpPr>
      <cdr:spPr>
        <a:xfrm xmlns:a="http://schemas.openxmlformats.org/drawingml/2006/main">
          <a:off x="7128792" y="1799186"/>
          <a:ext cx="432048" cy="0"/>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0.88374</cdr:x>
      <cdr:y>0.61781</cdr:y>
    </cdr:from>
    <cdr:to>
      <cdr:x>0.92749</cdr:x>
      <cdr:y>0.61781</cdr:y>
    </cdr:to>
    <cdr:cxnSp macro="">
      <cdr:nvCxnSpPr>
        <cdr:cNvPr id="6" name="Straight Connector 5">
          <a:extLst xmlns:a="http://schemas.openxmlformats.org/drawingml/2006/main">
            <a:ext uri="{FF2B5EF4-FFF2-40B4-BE49-F238E27FC236}">
              <a16:creationId xmlns:a16="http://schemas.microsoft.com/office/drawing/2014/main" id="{03D38209-75EA-4A91-8FA5-5F3D9788A6E0}"/>
            </a:ext>
          </a:extLst>
        </cdr:cNvPr>
        <cdr:cNvCxnSpPr/>
      </cdr:nvCxnSpPr>
      <cdr:spPr>
        <a:xfrm xmlns:a="http://schemas.openxmlformats.org/drawingml/2006/main">
          <a:off x="7272808" y="4031434"/>
          <a:ext cx="36004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S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SA"/>
          </a:p>
        </p:txBody>
      </p:sp>
      <p:sp>
        <p:nvSpPr>
          <p:cNvPr id="4" name="Date Placeholder 3"/>
          <p:cNvSpPr>
            <a:spLocks noGrp="1"/>
          </p:cNvSpPr>
          <p:nvPr>
            <p:ph type="dt" sz="half" idx="10"/>
          </p:nvPr>
        </p:nvSpPr>
        <p:spPr/>
        <p:txBody>
          <a:bodyPr/>
          <a:lstStyle/>
          <a:p>
            <a:fld id="{E59A6FBA-F2FF-4D01-A8C8-BD9B7C761BFB}" type="datetimeFigureOut">
              <a:rPr lang="ar-SA" smtClean="0"/>
              <a:t>03/05/1442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27338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59A6FBA-F2FF-4D01-A8C8-BD9B7C761BFB}" type="datetimeFigureOut">
              <a:rPr lang="ar-SA" smtClean="0"/>
              <a:t>03/05/1442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325208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59A6FBA-F2FF-4D01-A8C8-BD9B7C761BFB}" type="datetimeFigureOut">
              <a:rPr lang="ar-SA" smtClean="0"/>
              <a:t>03/05/1442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71339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59A6FBA-F2FF-4D01-A8C8-BD9B7C761BFB}" type="datetimeFigureOut">
              <a:rPr lang="ar-SA" smtClean="0"/>
              <a:t>03/05/1442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316485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A6FBA-F2FF-4D01-A8C8-BD9B7C761BFB}" type="datetimeFigureOut">
              <a:rPr lang="ar-SA" smtClean="0"/>
              <a:t>03/05/1442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284527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p:cNvSpPr>
            <a:spLocks noGrp="1"/>
          </p:cNvSpPr>
          <p:nvPr>
            <p:ph type="dt" sz="half" idx="10"/>
          </p:nvPr>
        </p:nvSpPr>
        <p:spPr/>
        <p:txBody>
          <a:bodyPr/>
          <a:lstStyle/>
          <a:p>
            <a:fld id="{E59A6FBA-F2FF-4D01-A8C8-BD9B7C761BFB}" type="datetimeFigureOut">
              <a:rPr lang="ar-SA" smtClean="0"/>
              <a:t>03/05/1442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232898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p:cNvSpPr>
            <a:spLocks noGrp="1"/>
          </p:cNvSpPr>
          <p:nvPr>
            <p:ph type="dt" sz="half" idx="10"/>
          </p:nvPr>
        </p:nvSpPr>
        <p:spPr/>
        <p:txBody>
          <a:bodyPr/>
          <a:lstStyle/>
          <a:p>
            <a:fld id="{E59A6FBA-F2FF-4D01-A8C8-BD9B7C761BFB}" type="datetimeFigureOut">
              <a:rPr lang="ar-SA" smtClean="0"/>
              <a:t>03/05/1442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319699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Date Placeholder 2"/>
          <p:cNvSpPr>
            <a:spLocks noGrp="1"/>
          </p:cNvSpPr>
          <p:nvPr>
            <p:ph type="dt" sz="half" idx="10"/>
          </p:nvPr>
        </p:nvSpPr>
        <p:spPr/>
        <p:txBody>
          <a:bodyPr/>
          <a:lstStyle/>
          <a:p>
            <a:fld id="{E59A6FBA-F2FF-4D01-A8C8-BD9B7C761BFB}" type="datetimeFigureOut">
              <a:rPr lang="ar-SA" smtClean="0"/>
              <a:t>03/05/1442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225377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A6FBA-F2FF-4D01-A8C8-BD9B7C761BFB}" type="datetimeFigureOut">
              <a:rPr lang="ar-SA" smtClean="0"/>
              <a:t>03/05/1442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88079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A6FBA-F2FF-4D01-A8C8-BD9B7C761BFB}" type="datetimeFigureOut">
              <a:rPr lang="ar-SA" smtClean="0"/>
              <a:t>03/05/1442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284120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A6FBA-F2FF-4D01-A8C8-BD9B7C761BFB}" type="datetimeFigureOut">
              <a:rPr lang="ar-SA" smtClean="0"/>
              <a:t>03/05/1442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424A1EA3-97AB-4391-A901-C09839632651}" type="slidenum">
              <a:rPr lang="ar-SA" smtClean="0"/>
              <a:t>‹#›</a:t>
            </a:fld>
            <a:endParaRPr lang="ar-SA"/>
          </a:p>
        </p:txBody>
      </p:sp>
    </p:spTree>
    <p:extLst>
      <p:ext uri="{BB962C8B-B14F-4D97-AF65-F5344CB8AC3E}">
        <p14:creationId xmlns:p14="http://schemas.microsoft.com/office/powerpoint/2010/main" val="129578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59A6FBA-F2FF-4D01-A8C8-BD9B7C761BFB}" type="datetimeFigureOut">
              <a:rPr lang="ar-SA" smtClean="0"/>
              <a:t>03/05/1442</a:t>
            </a:fld>
            <a:endParaRPr lang="ar-S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24A1EA3-97AB-4391-A901-C09839632651}" type="slidenum">
              <a:rPr lang="ar-SA" smtClean="0"/>
              <a:t>‹#›</a:t>
            </a:fld>
            <a:endParaRPr lang="ar-SA"/>
          </a:p>
        </p:txBody>
      </p:sp>
    </p:spTree>
    <p:extLst>
      <p:ext uri="{BB962C8B-B14F-4D97-AF65-F5344CB8AC3E}">
        <p14:creationId xmlns:p14="http://schemas.microsoft.com/office/powerpoint/2010/main" val="407357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077" y="500089"/>
            <a:ext cx="4392488" cy="1143000"/>
          </a:xfrm>
        </p:spPr>
        <p:txBody>
          <a:bodyPr>
            <a:normAutofit fontScale="90000"/>
          </a:bodyPr>
          <a:lstStyle/>
          <a:p>
            <a:r>
              <a:rPr lang="ar-SA" dirty="0"/>
              <a:t>كليه الهندسه الميكانيكيه والكهربائيه</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9" y="-24959"/>
            <a:ext cx="3752850" cy="3771900"/>
          </a:xfrm>
        </p:spPr>
      </p:pic>
      <p:sp>
        <p:nvSpPr>
          <p:cNvPr id="5" name="Rectangle 4"/>
          <p:cNvSpPr/>
          <p:nvPr/>
        </p:nvSpPr>
        <p:spPr>
          <a:xfrm>
            <a:off x="1529120" y="3861049"/>
            <a:ext cx="5995208" cy="70788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ar-SA" sz="4000" dirty="0"/>
              <a:t>قسم هندسه الحاسبات و التحكم الالي</a:t>
            </a:r>
          </a:p>
        </p:txBody>
      </p:sp>
      <p:sp>
        <p:nvSpPr>
          <p:cNvPr id="6" name="Rectangle 5"/>
          <p:cNvSpPr/>
          <p:nvPr/>
        </p:nvSpPr>
        <p:spPr>
          <a:xfrm>
            <a:off x="1529120" y="4797152"/>
            <a:ext cx="5407249" cy="193899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ar-SA" sz="4000" dirty="0"/>
              <a:t>السنه: الثالثه</a:t>
            </a:r>
            <a:endParaRPr lang="en-US" sz="4000" dirty="0"/>
          </a:p>
          <a:p>
            <a:r>
              <a:rPr lang="ar-SY" sz="4000" dirty="0"/>
              <a:t>مقرر: قواعد البيانات</a:t>
            </a:r>
          </a:p>
          <a:p>
            <a:r>
              <a:rPr lang="ar-SY" sz="4000" dirty="0"/>
              <a:t>اشراف الدكتوره :  كندا ابو قاسم</a:t>
            </a:r>
          </a:p>
        </p:txBody>
      </p:sp>
    </p:spTree>
    <p:extLst>
      <p:ext uri="{BB962C8B-B14F-4D97-AF65-F5344CB8AC3E}">
        <p14:creationId xmlns:p14="http://schemas.microsoft.com/office/powerpoint/2010/main" val="316589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ar-SY" dirty="0"/>
              <a:t>الجداول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0960689"/>
              </p:ext>
            </p:extLst>
          </p:nvPr>
        </p:nvGraphicFramePr>
        <p:xfrm>
          <a:off x="1866263" y="2348880"/>
          <a:ext cx="6234128" cy="1778716"/>
        </p:xfrm>
        <a:graphic>
          <a:graphicData uri="http://schemas.openxmlformats.org/drawingml/2006/table">
            <a:tbl>
              <a:tblPr rtl="1" firstRow="1" firstCol="1" bandRow="1">
                <a:tableStyleId>{5C22544A-7EE6-4342-B048-85BDC9FD1C3A}</a:tableStyleId>
              </a:tblPr>
              <a:tblGrid>
                <a:gridCol w="3117064">
                  <a:extLst>
                    <a:ext uri="{9D8B030D-6E8A-4147-A177-3AD203B41FA5}">
                      <a16:colId xmlns:a16="http://schemas.microsoft.com/office/drawing/2014/main" val="20000"/>
                    </a:ext>
                  </a:extLst>
                </a:gridCol>
                <a:gridCol w="3117064">
                  <a:extLst>
                    <a:ext uri="{9D8B030D-6E8A-4147-A177-3AD203B41FA5}">
                      <a16:colId xmlns:a16="http://schemas.microsoft.com/office/drawing/2014/main" val="20001"/>
                    </a:ext>
                  </a:extLst>
                </a:gridCol>
              </a:tblGrid>
              <a:tr h="1199072">
                <a:tc>
                  <a:txBody>
                    <a:bodyPr/>
                    <a:lstStyle/>
                    <a:p>
                      <a:pPr algn="ctr" rtl="1">
                        <a:lnSpc>
                          <a:spcPct val="115000"/>
                        </a:lnSpc>
                        <a:spcAft>
                          <a:spcPts val="0"/>
                        </a:spcAft>
                      </a:pPr>
                      <a:r>
                        <a:rPr lang="ar-SA" sz="2000" dirty="0">
                          <a:effectLst/>
                        </a:rPr>
                        <a:t>الرقم</a:t>
                      </a:r>
                      <a:r>
                        <a:rPr lang="en-US" sz="2000" dirty="0">
                          <a:effectLst/>
                        </a:rPr>
                        <a:t>PK</a:t>
                      </a: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2000" dirty="0">
                          <a:effectLst/>
                        </a:rPr>
                        <a:t>اوقات العمل</a:t>
                      </a:r>
                      <a:endParaRPr lang="en-US" sz="2000" dirty="0">
                        <a:effectLst/>
                      </a:endParaRPr>
                    </a:p>
                    <a:p>
                      <a:pPr algn="r" rtl="1">
                        <a:lnSpc>
                          <a:spcPct val="115000"/>
                        </a:lnSpc>
                        <a:spcAft>
                          <a:spcPts val="0"/>
                        </a:spcAft>
                      </a:pPr>
                      <a:r>
                        <a:rPr lang="ar-SY" sz="2000" cap="all" dirty="0">
                          <a:ln w="4496" cap="flat" cmpd="sng" algn="ctr">
                            <a:solidFill>
                              <a:srgbClr val="5C437A"/>
                            </a:solidFill>
                            <a:prstDash val="solid"/>
                            <a:round/>
                          </a:ln>
                          <a:effectLst>
                            <a:reflection blurRad="12700" stA="28000" endPos="45000" dist="1003" dir="5400000" sy="-100000" algn="bl"/>
                          </a:effectLst>
                        </a:rPr>
                        <a:t> </a:t>
                      </a:r>
                      <a:endParaRPr lang="en-US" sz="20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579644">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4"/>
          <p:cNvSpPr/>
          <p:nvPr/>
        </p:nvSpPr>
        <p:spPr>
          <a:xfrm>
            <a:off x="4131809" y="1700808"/>
            <a:ext cx="1440010" cy="36933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r>
              <a:rPr lang="en-US" dirty="0">
                <a:solidFill>
                  <a:schemeClr val="lt1"/>
                </a:solidFill>
              </a:rPr>
              <a:t>health center</a:t>
            </a:r>
            <a:endParaRPr lang="ar-SA" dirty="0"/>
          </a:p>
        </p:txBody>
      </p:sp>
    </p:spTree>
    <p:extLst>
      <p:ext uri="{BB962C8B-B14F-4D97-AF65-F5344CB8AC3E}">
        <p14:creationId xmlns:p14="http://schemas.microsoft.com/office/powerpoint/2010/main" val="130293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1">
            <a:schemeClr val="accent1"/>
          </a:lnRef>
          <a:fillRef idx="2">
            <a:schemeClr val="accent1"/>
          </a:fillRef>
          <a:effectRef idx="1">
            <a:schemeClr val="accent1"/>
          </a:effectRef>
          <a:fontRef idx="minor">
            <a:schemeClr val="dk1"/>
          </a:fontRef>
        </p:style>
        <p:txBody>
          <a:bodyPr/>
          <a:lstStyle/>
          <a:p>
            <a:r>
              <a:rPr lang="ar-SY" dirty="0"/>
              <a:t>الواجهه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12776"/>
            <a:ext cx="9143999" cy="6696744"/>
          </a:xfrm>
        </p:spPr>
      </p:pic>
    </p:spTree>
    <p:extLst>
      <p:ext uri="{BB962C8B-B14F-4D97-AF65-F5344CB8AC3E}">
        <p14:creationId xmlns:p14="http://schemas.microsoft.com/office/powerpoint/2010/main" val="175228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ar-SA" dirty="0"/>
              <a:t>مشروع:</a:t>
            </a:r>
            <a:br>
              <a:rPr lang="ar-SA" dirty="0"/>
            </a:br>
            <a:r>
              <a:rPr lang="ar-SA" dirty="0"/>
              <a:t>قاعده بيانات السكن جامعي</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3" y="1196752"/>
            <a:ext cx="3562350" cy="5661248"/>
          </a:xfrm>
        </p:spPr>
      </p:pic>
      <p:graphicFrame>
        <p:nvGraphicFramePr>
          <p:cNvPr id="4" name="Diagram 3"/>
          <p:cNvGraphicFramePr/>
          <p:nvPr>
            <p:extLst>
              <p:ext uri="{D42A27DB-BD31-4B8C-83A1-F6EECF244321}">
                <p14:modId xmlns:p14="http://schemas.microsoft.com/office/powerpoint/2010/main" val="3267682673"/>
              </p:ext>
            </p:extLst>
          </p:nvPr>
        </p:nvGraphicFramePr>
        <p:xfrm>
          <a:off x="4139952" y="1556792"/>
          <a:ext cx="4248472"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5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6"/>
          </a:lnRef>
          <a:fillRef idx="3">
            <a:schemeClr val="accent6"/>
          </a:fillRef>
          <a:effectRef idx="3">
            <a:schemeClr val="accent6"/>
          </a:effectRef>
          <a:fontRef idx="minor">
            <a:schemeClr val="lt1"/>
          </a:fontRef>
        </p:style>
        <p:txBody>
          <a:bodyPr/>
          <a:lstStyle/>
          <a:p>
            <a:r>
              <a:rPr lang="ar-SA" dirty="0"/>
              <a:t>معلومات عن المشروع:</a:t>
            </a:r>
          </a:p>
        </p:txBody>
      </p:sp>
      <p:sp>
        <p:nvSpPr>
          <p:cNvPr id="3" name="Content Placeholder 2"/>
          <p:cNvSpPr>
            <a:spLocks noGrp="1"/>
          </p:cNvSpPr>
          <p:nvPr>
            <p:ph sz="half" idx="1"/>
          </p:nvPr>
        </p:nvSpPr>
        <p:spPr>
          <a:xfrm>
            <a:off x="0" y="1412776"/>
            <a:ext cx="4716016" cy="5445224"/>
          </a:xfrm>
        </p:spPr>
        <p:style>
          <a:lnRef idx="0">
            <a:schemeClr val="accent5"/>
          </a:lnRef>
          <a:fillRef idx="3">
            <a:schemeClr val="accent5"/>
          </a:fillRef>
          <a:effectRef idx="3">
            <a:schemeClr val="accent5"/>
          </a:effectRef>
          <a:fontRef idx="minor">
            <a:schemeClr val="lt1"/>
          </a:fontRef>
        </p:style>
        <p:txBody>
          <a:bodyPr>
            <a:normAutofit/>
          </a:bodyPr>
          <a:lstStyle/>
          <a:p>
            <a:r>
              <a:rPr lang="ar-SA" dirty="0"/>
              <a:t>المشروع عباره عن قاعده بيانات للسكن الجامعي الجديد بحيث نقوم بتسجيل كل ما يتعلق بمعلومات الطلاب الساكنين ضمن وحدات السكن لكي نؤمن سهوله استخراج هذه المعلومات عند الحاجه اليها وايضا تسهل قاعده البيانات هذه من اجرائات التسجيل للطلاب وتقوم بتعريفنا على العديد من التفاصيل الاخرى.</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628800"/>
            <a:ext cx="396044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9993" y="1412776"/>
            <a:ext cx="4644008" cy="5445224"/>
          </a:xfrm>
        </p:spPr>
      </p:pic>
    </p:spTree>
    <p:extLst>
      <p:ext uri="{BB962C8B-B14F-4D97-AF65-F5344CB8AC3E}">
        <p14:creationId xmlns:p14="http://schemas.microsoft.com/office/powerpoint/2010/main" val="387121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4"/>
          </a:lnRef>
          <a:fillRef idx="3">
            <a:schemeClr val="accent4"/>
          </a:fillRef>
          <a:effectRef idx="3">
            <a:schemeClr val="accent4"/>
          </a:effectRef>
          <a:fontRef idx="minor">
            <a:schemeClr val="lt1"/>
          </a:fontRef>
        </p:style>
        <p:txBody>
          <a:bodyPr/>
          <a:lstStyle/>
          <a:p>
            <a:r>
              <a:rPr lang="ar-SA" dirty="0"/>
              <a:t>الكيانات الاساسيه:</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359751"/>
              </p:ext>
            </p:extLst>
          </p:nvPr>
        </p:nvGraphicFramePr>
        <p:xfrm>
          <a:off x="0" y="1124744"/>
          <a:ext cx="9144000" cy="5733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763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255064"/>
              </p:ext>
            </p:extLst>
          </p:nvPr>
        </p:nvGraphicFramePr>
        <p:xfrm>
          <a:off x="755576" y="333670"/>
          <a:ext cx="8229600" cy="65253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783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style>
          <a:lnRef idx="1">
            <a:schemeClr val="accent6"/>
          </a:lnRef>
          <a:fillRef idx="3">
            <a:schemeClr val="accent6"/>
          </a:fillRef>
          <a:effectRef idx="2">
            <a:schemeClr val="accent6"/>
          </a:effectRef>
          <a:fontRef idx="minor">
            <a:schemeClr val="lt1"/>
          </a:fontRef>
        </p:style>
        <p:txBody>
          <a:bodyPr/>
          <a:lstStyle/>
          <a:p>
            <a:r>
              <a:rPr lang="ar-SY" dirty="0"/>
              <a:t>الجداول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554595"/>
              </p:ext>
            </p:extLst>
          </p:nvPr>
        </p:nvGraphicFramePr>
        <p:xfrm>
          <a:off x="395536" y="2276872"/>
          <a:ext cx="8229600" cy="2194560"/>
        </p:xfrm>
        <a:graphic>
          <a:graphicData uri="http://schemas.openxmlformats.org/drawingml/2006/table">
            <a:tbl>
              <a:tblPr rtl="1" firstRow="1" bandRow="1">
                <a:tableStyleId>{5C22544A-7EE6-4342-B048-85BDC9FD1C3A}</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30884">
                  <a:extLst>
                    <a:ext uri="{9D8B030D-6E8A-4147-A177-3AD203B41FA5}">
                      <a16:colId xmlns:a16="http://schemas.microsoft.com/office/drawing/2014/main" val="20002"/>
                    </a:ext>
                  </a:extLst>
                </a:gridCol>
                <a:gridCol w="815036">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1296144">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رقم الطالب الجامعي</a:t>
                      </a:r>
                      <a:r>
                        <a:rPr lang="en-US" sz="1800" b="1" kern="1200" dirty="0" err="1">
                          <a:solidFill>
                            <a:schemeClr val="lt1"/>
                          </a:solidFill>
                          <a:effectLst/>
                          <a:latin typeface="+mn-lt"/>
                          <a:ea typeface="+mn-ea"/>
                          <a:cs typeface="+mn-cs"/>
                        </a:rPr>
                        <a:t>pk</a:t>
                      </a:r>
                      <a:endParaRPr lang="en-US" sz="1800" b="1" kern="1200" dirty="0">
                        <a:solidFill>
                          <a:schemeClr val="lt1"/>
                        </a:solidFill>
                        <a:effectLst/>
                        <a:latin typeface="+mn-lt"/>
                        <a:ea typeface="+mn-ea"/>
                        <a:cs typeface="+mn-cs"/>
                      </a:endParaRP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كليه الطالب</a:t>
                      </a:r>
                      <a:r>
                        <a:rPr lang="en-US" sz="1800" b="1" kern="1200" dirty="0">
                          <a:solidFill>
                            <a:schemeClr val="lt1"/>
                          </a:solidFill>
                          <a:effectLst/>
                          <a:latin typeface="+mn-lt"/>
                          <a:ea typeface="+mn-ea"/>
                          <a:cs typeface="+mn-cs"/>
                        </a:rPr>
                        <a:t>PK</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ختصاص الطالب</a:t>
                      </a:r>
                      <a:r>
                        <a:rPr lang="en-US" sz="1800" b="1" kern="1200" dirty="0">
                          <a:solidFill>
                            <a:schemeClr val="lt1"/>
                          </a:solidFill>
                          <a:effectLst/>
                          <a:latin typeface="+mn-lt"/>
                          <a:ea typeface="+mn-ea"/>
                          <a:cs typeface="+mn-cs"/>
                        </a:rPr>
                        <a:t>PK</a:t>
                      </a:r>
                    </a:p>
                    <a:p>
                      <a:pPr rtl="1"/>
                      <a:endParaRPr lang="ar-SY" dirty="0"/>
                    </a:p>
                  </a:txBody>
                  <a:tcPr/>
                </a:tc>
                <a:tc>
                  <a:txBody>
                    <a:bodyPr/>
                    <a:lstStyle/>
                    <a:p>
                      <a:pPr rtl="1"/>
                      <a:r>
                        <a:rPr lang="ar-SA" sz="1800" b="1" kern="1200" dirty="0">
                          <a:solidFill>
                            <a:schemeClr val="lt1"/>
                          </a:solidFill>
                          <a:effectLst/>
                          <a:latin typeface="+mn-lt"/>
                          <a:ea typeface="+mn-ea"/>
                          <a:cs typeface="+mn-cs"/>
                        </a:rPr>
                        <a:t>اسم الطالب</a:t>
                      </a:r>
                      <a:endParaRPr lang="en-US" sz="1800" b="1" kern="1200" dirty="0">
                        <a:solidFill>
                          <a:schemeClr val="lt1"/>
                        </a:solidFill>
                        <a:effectLst/>
                        <a:latin typeface="+mn-lt"/>
                        <a:ea typeface="+mn-ea"/>
                        <a:cs typeface="+mn-cs"/>
                      </a:endParaRP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رقم هاتف الطالب</a:t>
                      </a:r>
                      <a:endParaRPr lang="en-US" sz="1800" b="1" kern="1200" dirty="0">
                        <a:solidFill>
                          <a:schemeClr val="lt1"/>
                        </a:solidFill>
                        <a:effectLst/>
                        <a:latin typeface="+mn-lt"/>
                        <a:ea typeface="+mn-ea"/>
                        <a:cs typeface="+mn-cs"/>
                      </a:endParaRPr>
                    </a:p>
                    <a:p>
                      <a:pPr rtl="1"/>
                      <a:endParaRPr lang="ar-SY"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عنوان الطالب</a:t>
                      </a:r>
                      <a:endParaRPr lang="en-US" sz="1800" b="1" kern="1200" dirty="0">
                        <a:solidFill>
                          <a:schemeClr val="lt1"/>
                        </a:solidFill>
                        <a:effectLst/>
                        <a:latin typeface="+mn-lt"/>
                        <a:ea typeface="+mn-ea"/>
                        <a:cs typeface="+mn-cs"/>
                      </a:endParaRPr>
                    </a:p>
                    <a:p>
                      <a:pPr rtl="1"/>
                      <a:endParaRPr lang="ar-SY"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تاريخ التسجيل ب السكن</a:t>
                      </a:r>
                      <a:endParaRPr lang="en-US" sz="1800" b="1" kern="1200" dirty="0">
                        <a:solidFill>
                          <a:schemeClr val="lt1"/>
                        </a:solidFill>
                        <a:effectLst/>
                        <a:latin typeface="+mn-lt"/>
                        <a:ea typeface="+mn-ea"/>
                        <a:cs typeface="+mn-cs"/>
                      </a:endParaRPr>
                    </a:p>
                    <a:p>
                      <a:pPr rtl="1"/>
                      <a:endParaRPr lang="ar-SY"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رقم الوحده</a:t>
                      </a:r>
                      <a:r>
                        <a:rPr lang="en-US" sz="1800" b="1" kern="1200" dirty="0">
                          <a:solidFill>
                            <a:schemeClr val="lt1"/>
                          </a:solidFill>
                          <a:effectLst/>
                          <a:latin typeface="+mn-lt"/>
                          <a:ea typeface="+mn-ea"/>
                          <a:cs typeface="+mn-cs"/>
                        </a:rPr>
                        <a:t>FK</a:t>
                      </a:r>
                    </a:p>
                    <a:p>
                      <a:pPr rtl="1"/>
                      <a:endParaRPr lang="ar-SY"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800" b="1" kern="1200" dirty="0">
                          <a:solidFill>
                            <a:schemeClr val="lt1"/>
                          </a:solidFill>
                          <a:effectLst/>
                          <a:latin typeface="+mn-lt"/>
                          <a:ea typeface="+mn-ea"/>
                          <a:cs typeface="+mn-cs"/>
                        </a:rPr>
                        <a:t>رقم الغرفه</a:t>
                      </a:r>
                      <a:r>
                        <a:rPr lang="en-US" sz="1800" b="1" kern="1200" dirty="0">
                          <a:solidFill>
                            <a:schemeClr val="lt1"/>
                          </a:solidFill>
                          <a:effectLst/>
                          <a:latin typeface="+mn-lt"/>
                          <a:ea typeface="+mn-ea"/>
                          <a:cs typeface="+mn-cs"/>
                        </a:rPr>
                        <a:t>FK</a:t>
                      </a:r>
                    </a:p>
                    <a:p>
                      <a:pPr rtl="1"/>
                      <a:endParaRPr lang="ar-SY" dirty="0"/>
                    </a:p>
                  </a:txBody>
                  <a:tcPr/>
                </a:tc>
                <a:tc>
                  <a:txBody>
                    <a:bodyPr/>
                    <a:lstStyle/>
                    <a:p>
                      <a:pPr rtl="1"/>
                      <a:r>
                        <a:rPr lang="ar-SA" sz="1800" b="1" kern="1200" dirty="0">
                          <a:solidFill>
                            <a:schemeClr val="lt1"/>
                          </a:solidFill>
                          <a:effectLst/>
                          <a:latin typeface="+mn-lt"/>
                          <a:ea typeface="+mn-ea"/>
                          <a:cs typeface="+mn-cs"/>
                        </a:rPr>
                        <a:t>الطابق</a:t>
                      </a:r>
                      <a:r>
                        <a:rPr lang="en-US" sz="1800" b="1" kern="1200" dirty="0">
                          <a:solidFill>
                            <a:schemeClr val="lt1"/>
                          </a:solidFill>
                          <a:effectLst/>
                          <a:latin typeface="+mn-lt"/>
                          <a:ea typeface="+mn-ea"/>
                          <a:cs typeface="+mn-cs"/>
                        </a:rPr>
                        <a:t>FK</a:t>
                      </a:r>
                    </a:p>
                  </a:txBody>
                  <a:tcPr/>
                </a:tc>
                <a:extLst>
                  <a:ext uri="{0D108BD9-81ED-4DB2-BD59-A6C34878D82A}">
                    <a16:rowId xmlns:a16="http://schemas.microsoft.com/office/drawing/2014/main" val="10000"/>
                  </a:ext>
                </a:extLst>
              </a:tr>
              <a:tr h="324036">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extLst>
                  <a:ext uri="{0D108BD9-81ED-4DB2-BD59-A6C34878D82A}">
                    <a16:rowId xmlns:a16="http://schemas.microsoft.com/office/drawing/2014/main" val="10001"/>
                  </a:ext>
                </a:extLst>
              </a:tr>
              <a:tr h="324036">
                <a:tc>
                  <a:txBody>
                    <a:bodyPr/>
                    <a:lstStyle/>
                    <a:p>
                      <a:pPr rtl="1"/>
                      <a:endParaRPr lang="ar-SY"/>
                    </a:p>
                  </a:txBody>
                  <a:tcPr/>
                </a:tc>
                <a:tc>
                  <a:txBody>
                    <a:bodyPr/>
                    <a:lstStyle/>
                    <a:p>
                      <a:pPr rtl="1"/>
                      <a:endParaRPr lang="ar-SY" dirty="0"/>
                    </a:p>
                  </a:txBody>
                  <a:tcPr/>
                </a:tc>
                <a:tc>
                  <a:txBody>
                    <a:bodyPr/>
                    <a:lstStyle/>
                    <a:p>
                      <a:pPr rtl="1"/>
                      <a:endParaRPr lang="ar-SY"/>
                    </a:p>
                  </a:txBody>
                  <a:tcPr/>
                </a:tc>
                <a:tc>
                  <a:txBody>
                    <a:bodyPr/>
                    <a:lstStyle/>
                    <a:p>
                      <a:pPr rtl="1"/>
                      <a:endParaRPr lang="ar-SY" dirty="0"/>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a:p>
                  </a:txBody>
                  <a:tcPr/>
                </a:tc>
                <a:tc>
                  <a:txBody>
                    <a:bodyPr/>
                    <a:lstStyle/>
                    <a:p>
                      <a:pPr rtl="1"/>
                      <a:endParaRPr lang="ar-SY"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39952" y="1700808"/>
            <a:ext cx="10102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solidFill>
                  <a:schemeClr val="lt1"/>
                </a:solidFill>
              </a:rPr>
              <a:t>STUDINT</a:t>
            </a:r>
            <a:endParaRPr lang="ar-SA" dirty="0"/>
          </a:p>
        </p:txBody>
      </p:sp>
    </p:spTree>
    <p:extLst>
      <p:ext uri="{BB962C8B-B14F-4D97-AF65-F5344CB8AC3E}">
        <p14:creationId xmlns:p14="http://schemas.microsoft.com/office/powerpoint/2010/main" val="205690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ar-SY" dirty="0"/>
              <a:t>الجداول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9780442"/>
              </p:ext>
            </p:extLst>
          </p:nvPr>
        </p:nvGraphicFramePr>
        <p:xfrm>
          <a:off x="1115617" y="2276872"/>
          <a:ext cx="7056782" cy="2127521"/>
        </p:xfrm>
        <a:graphic>
          <a:graphicData uri="http://schemas.openxmlformats.org/drawingml/2006/table">
            <a:tbl>
              <a:tblPr rtl="1" firstRow="1" firstCol="1" bandRow="1">
                <a:tableStyleId>{5C22544A-7EE6-4342-B048-85BDC9FD1C3A}</a:tableStyleId>
              </a:tblPr>
              <a:tblGrid>
                <a:gridCol w="1175854">
                  <a:extLst>
                    <a:ext uri="{9D8B030D-6E8A-4147-A177-3AD203B41FA5}">
                      <a16:colId xmlns:a16="http://schemas.microsoft.com/office/drawing/2014/main" val="20000"/>
                    </a:ext>
                  </a:extLst>
                </a:gridCol>
                <a:gridCol w="1175854">
                  <a:extLst>
                    <a:ext uri="{9D8B030D-6E8A-4147-A177-3AD203B41FA5}">
                      <a16:colId xmlns:a16="http://schemas.microsoft.com/office/drawing/2014/main" val="20001"/>
                    </a:ext>
                  </a:extLst>
                </a:gridCol>
                <a:gridCol w="1175854">
                  <a:extLst>
                    <a:ext uri="{9D8B030D-6E8A-4147-A177-3AD203B41FA5}">
                      <a16:colId xmlns:a16="http://schemas.microsoft.com/office/drawing/2014/main" val="20002"/>
                    </a:ext>
                  </a:extLst>
                </a:gridCol>
                <a:gridCol w="1175854">
                  <a:extLst>
                    <a:ext uri="{9D8B030D-6E8A-4147-A177-3AD203B41FA5}">
                      <a16:colId xmlns:a16="http://schemas.microsoft.com/office/drawing/2014/main" val="20003"/>
                    </a:ext>
                  </a:extLst>
                </a:gridCol>
                <a:gridCol w="1176683">
                  <a:extLst>
                    <a:ext uri="{9D8B030D-6E8A-4147-A177-3AD203B41FA5}">
                      <a16:colId xmlns:a16="http://schemas.microsoft.com/office/drawing/2014/main" val="20004"/>
                    </a:ext>
                  </a:extLst>
                </a:gridCol>
                <a:gridCol w="1176683">
                  <a:extLst>
                    <a:ext uri="{9D8B030D-6E8A-4147-A177-3AD203B41FA5}">
                      <a16:colId xmlns:a16="http://schemas.microsoft.com/office/drawing/2014/main" val="20005"/>
                    </a:ext>
                  </a:extLst>
                </a:gridCol>
              </a:tblGrid>
              <a:tr h="1441877">
                <a:tc>
                  <a:txBody>
                    <a:bodyPr/>
                    <a:lstStyle/>
                    <a:p>
                      <a:pPr algn="ctr" rtl="1">
                        <a:lnSpc>
                          <a:spcPct val="115000"/>
                        </a:lnSpc>
                        <a:spcAft>
                          <a:spcPts val="0"/>
                        </a:spcAft>
                      </a:pPr>
                      <a:r>
                        <a:rPr lang="ar-SA" sz="1600" dirty="0">
                          <a:effectLst/>
                        </a:rPr>
                        <a:t>رقم الوحده</a:t>
                      </a:r>
                      <a:r>
                        <a:rPr lang="en-US" sz="1600" dirty="0">
                          <a:effectLst/>
                        </a:rPr>
                        <a:t>PK</a:t>
                      </a: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نوع الوحده(اناث_ذكور)</a:t>
                      </a:r>
                      <a:endParaRPr lang="en-US" sz="1600" dirty="0">
                        <a:effectLst/>
                      </a:endParaRP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اوقات اغلاق الوحده</a:t>
                      </a:r>
                      <a:endParaRPr lang="en-US" sz="1600" dirty="0">
                        <a:effectLst/>
                      </a:endParaRP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عدد الموظفين</a:t>
                      </a:r>
                      <a:endParaRPr lang="en-US" sz="1600" dirty="0">
                        <a:effectLst/>
                      </a:endParaRP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رقم المشرف</a:t>
                      </a:r>
                      <a:r>
                        <a:rPr lang="en-US" sz="1600" dirty="0">
                          <a:effectLst/>
                        </a:rPr>
                        <a:t>FK</a:t>
                      </a: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رقم المركز الصحي</a:t>
                      </a:r>
                      <a:r>
                        <a:rPr lang="en-US" sz="1600" dirty="0">
                          <a:effectLst/>
                        </a:rPr>
                        <a:t>FK</a:t>
                      </a:r>
                    </a:p>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342822">
                <a:tc>
                  <a:txBody>
                    <a:bodyPr/>
                    <a:lstStyle/>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extLst>
                  <a:ext uri="{0D108BD9-81ED-4DB2-BD59-A6C34878D82A}">
                    <a16:rowId xmlns:a16="http://schemas.microsoft.com/office/drawing/2014/main" val="10001"/>
                  </a:ext>
                </a:extLst>
              </a:tr>
              <a:tr h="342822">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Y"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866900" y="3284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Y"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5"/>
          <p:cNvSpPr/>
          <p:nvPr/>
        </p:nvSpPr>
        <p:spPr>
          <a:xfrm>
            <a:off x="3773703" y="1772816"/>
            <a:ext cx="1596591" cy="34163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defTabSz="577850">
              <a:lnSpc>
                <a:spcPct val="90000"/>
              </a:lnSpc>
              <a:spcBef>
                <a:spcPct val="0"/>
              </a:spcBef>
              <a:spcAft>
                <a:spcPct val="35000"/>
              </a:spcAft>
            </a:pPr>
            <a:r>
              <a:rPr lang="en-US" dirty="0"/>
              <a:t>residential unit</a:t>
            </a:r>
            <a:endParaRPr lang="ar-SA" dirty="0"/>
          </a:p>
        </p:txBody>
      </p:sp>
    </p:spTree>
    <p:extLst>
      <p:ext uri="{BB962C8B-B14F-4D97-AF65-F5344CB8AC3E}">
        <p14:creationId xmlns:p14="http://schemas.microsoft.com/office/powerpoint/2010/main" val="406083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ar-SY" dirty="0"/>
              <a:t>الجداول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7710851"/>
              </p:ext>
            </p:extLst>
          </p:nvPr>
        </p:nvGraphicFramePr>
        <p:xfrm>
          <a:off x="1403648" y="2564904"/>
          <a:ext cx="6768752" cy="1944217"/>
        </p:xfrm>
        <a:graphic>
          <a:graphicData uri="http://schemas.openxmlformats.org/drawingml/2006/table">
            <a:tbl>
              <a:tblPr rtl="1" firstRow="1" firstCol="1" bandRow="1">
                <a:tableStyleId>{5C22544A-7EE6-4342-B048-85BDC9FD1C3A}</a:tableStyleId>
              </a:tblPr>
              <a:tblGrid>
                <a:gridCol w="1905780">
                  <a:extLst>
                    <a:ext uri="{9D8B030D-6E8A-4147-A177-3AD203B41FA5}">
                      <a16:colId xmlns:a16="http://schemas.microsoft.com/office/drawing/2014/main" val="20000"/>
                    </a:ext>
                  </a:extLst>
                </a:gridCol>
                <a:gridCol w="1620484">
                  <a:extLst>
                    <a:ext uri="{9D8B030D-6E8A-4147-A177-3AD203B41FA5}">
                      <a16:colId xmlns:a16="http://schemas.microsoft.com/office/drawing/2014/main" val="20001"/>
                    </a:ext>
                  </a:extLst>
                </a:gridCol>
                <a:gridCol w="1621244">
                  <a:extLst>
                    <a:ext uri="{9D8B030D-6E8A-4147-A177-3AD203B41FA5}">
                      <a16:colId xmlns:a16="http://schemas.microsoft.com/office/drawing/2014/main" val="20002"/>
                    </a:ext>
                  </a:extLst>
                </a:gridCol>
                <a:gridCol w="1621244">
                  <a:extLst>
                    <a:ext uri="{9D8B030D-6E8A-4147-A177-3AD203B41FA5}">
                      <a16:colId xmlns:a16="http://schemas.microsoft.com/office/drawing/2014/main" val="20003"/>
                    </a:ext>
                  </a:extLst>
                </a:gridCol>
              </a:tblGrid>
              <a:tr h="988507">
                <a:tc>
                  <a:txBody>
                    <a:bodyPr/>
                    <a:lstStyle/>
                    <a:p>
                      <a:pPr algn="ctr" rtl="1">
                        <a:lnSpc>
                          <a:spcPct val="115000"/>
                        </a:lnSpc>
                        <a:spcAft>
                          <a:spcPts val="0"/>
                        </a:spcAft>
                      </a:pPr>
                      <a:r>
                        <a:rPr lang="ar-SA" sz="1600" dirty="0">
                          <a:effectLst/>
                        </a:rPr>
                        <a:t>رقم الغرفه</a:t>
                      </a:r>
                      <a:r>
                        <a:rPr lang="en-US" sz="1600" dirty="0">
                          <a:effectLst/>
                        </a:rPr>
                        <a:t>PK</a:t>
                      </a: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الطابق</a:t>
                      </a:r>
                      <a:r>
                        <a:rPr lang="en-US" sz="1600" dirty="0">
                          <a:effectLst/>
                        </a:rPr>
                        <a:t>PK</a:t>
                      </a: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السعه العظمى</a:t>
                      </a:r>
                      <a:endParaRPr lang="en-US" sz="1600" dirty="0">
                        <a:effectLst/>
                      </a:endParaRPr>
                    </a:p>
                    <a:p>
                      <a:pPr algn="r" rtl="1">
                        <a:lnSpc>
                          <a:spcPct val="115000"/>
                        </a:lnSpc>
                        <a:spcAft>
                          <a:spcPts val="0"/>
                        </a:spcAft>
                      </a:pPr>
                      <a:r>
                        <a:rPr lang="ar-SA" sz="1600" cap="all" dirty="0">
                          <a:ln w="4496" cap="flat" cmpd="sng" algn="ctr">
                            <a:solidFill>
                              <a:srgbClr val="5C437A"/>
                            </a:solidFill>
                            <a:prstDash val="solid"/>
                            <a:round/>
                          </a:ln>
                          <a:effectLst>
                            <a:reflection blurRad="12700" stA="28000" endPos="45000" dist="1003" dir="5400000" sy="-100000" algn="bl"/>
                          </a:effectLst>
                        </a:rPr>
                        <a:t> </a:t>
                      </a:r>
                      <a:endParaRPr lang="en-US" sz="16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عدد الطلاب الموجودين</a:t>
                      </a:r>
                      <a:endParaRPr lang="en-US" sz="1600" dirty="0">
                        <a:effectLst/>
                      </a:endParaRP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477855">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extLst>
                  <a:ext uri="{0D108BD9-81ED-4DB2-BD59-A6C34878D82A}">
                    <a16:rowId xmlns:a16="http://schemas.microsoft.com/office/drawing/2014/main" val="10001"/>
                  </a:ext>
                </a:extLst>
              </a:tr>
              <a:tr h="477855">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bl>
          </a:graphicData>
        </a:graphic>
      </p:graphicFrame>
      <p:sp>
        <p:nvSpPr>
          <p:cNvPr id="5" name="Rectangle 2"/>
          <p:cNvSpPr>
            <a:spLocks noChangeArrowheads="1"/>
          </p:cNvSpPr>
          <p:nvPr/>
        </p:nvSpPr>
        <p:spPr bwMode="auto">
          <a:xfrm>
            <a:off x="1747838" y="3478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Y" sz="1800" b="0" i="0" u="none" strike="noStrike" cap="none" normalizeH="0" baseline="0">
              <a:ln>
                <a:noFill/>
              </a:ln>
              <a:solidFill>
                <a:schemeClr val="tx1"/>
              </a:solidFill>
              <a:effectLst/>
              <a:latin typeface="Arial" pitchFamily="34" charset="0"/>
              <a:cs typeface="Arial" pitchFamily="34" charset="0"/>
            </a:endParaRPr>
          </a:p>
        </p:txBody>
      </p:sp>
      <p:cxnSp>
        <p:nvCxnSpPr>
          <p:cNvPr id="6" name="Straight Arrow Connector 5"/>
          <p:cNvCxnSpPr/>
          <p:nvPr/>
        </p:nvCxnSpPr>
        <p:spPr>
          <a:xfrm flipH="1">
            <a:off x="6624638" y="8364538"/>
            <a:ext cx="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283968" y="1844824"/>
            <a:ext cx="864096" cy="369332"/>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dirty="0">
                <a:solidFill>
                  <a:schemeClr val="lt1"/>
                </a:solidFill>
              </a:rPr>
              <a:t>rooms</a:t>
            </a:r>
            <a:endParaRPr lang="ar-SA" dirty="0"/>
          </a:p>
        </p:txBody>
      </p:sp>
    </p:spTree>
    <p:extLst>
      <p:ext uri="{BB962C8B-B14F-4D97-AF65-F5344CB8AC3E}">
        <p14:creationId xmlns:p14="http://schemas.microsoft.com/office/powerpoint/2010/main" val="71469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ar-SY" dirty="0"/>
              <a:t>الجداول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9151965"/>
              </p:ext>
            </p:extLst>
          </p:nvPr>
        </p:nvGraphicFramePr>
        <p:xfrm>
          <a:off x="971600" y="2420888"/>
          <a:ext cx="6912767" cy="1800200"/>
        </p:xfrm>
        <a:graphic>
          <a:graphicData uri="http://schemas.openxmlformats.org/drawingml/2006/table">
            <a:tbl>
              <a:tblPr rtl="1" firstRow="1" firstCol="1" bandRow="1">
                <a:tableStyleId>{5C22544A-7EE6-4342-B048-85BDC9FD1C3A}</a:tableStyleId>
              </a:tblPr>
              <a:tblGrid>
                <a:gridCol w="2303715">
                  <a:extLst>
                    <a:ext uri="{9D8B030D-6E8A-4147-A177-3AD203B41FA5}">
                      <a16:colId xmlns:a16="http://schemas.microsoft.com/office/drawing/2014/main" val="20000"/>
                    </a:ext>
                  </a:extLst>
                </a:gridCol>
                <a:gridCol w="2304526">
                  <a:extLst>
                    <a:ext uri="{9D8B030D-6E8A-4147-A177-3AD203B41FA5}">
                      <a16:colId xmlns:a16="http://schemas.microsoft.com/office/drawing/2014/main" val="20001"/>
                    </a:ext>
                  </a:extLst>
                </a:gridCol>
                <a:gridCol w="2304526">
                  <a:extLst>
                    <a:ext uri="{9D8B030D-6E8A-4147-A177-3AD203B41FA5}">
                      <a16:colId xmlns:a16="http://schemas.microsoft.com/office/drawing/2014/main" val="20002"/>
                    </a:ext>
                  </a:extLst>
                </a:gridCol>
              </a:tblGrid>
              <a:tr h="1213555">
                <a:tc>
                  <a:txBody>
                    <a:bodyPr/>
                    <a:lstStyle/>
                    <a:p>
                      <a:pPr algn="ctr" rtl="1">
                        <a:lnSpc>
                          <a:spcPct val="115000"/>
                        </a:lnSpc>
                        <a:spcAft>
                          <a:spcPts val="0"/>
                        </a:spcAft>
                      </a:pPr>
                      <a:r>
                        <a:rPr lang="ar-SA" sz="1600" dirty="0">
                          <a:effectLst/>
                        </a:rPr>
                        <a:t>رقم المشرف</a:t>
                      </a:r>
                      <a:r>
                        <a:rPr lang="en-US" sz="1600" dirty="0">
                          <a:effectLst/>
                        </a:rPr>
                        <a:t>PK</a:t>
                      </a: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الاسم</a:t>
                      </a:r>
                      <a:endParaRPr lang="en-US" sz="1600" dirty="0">
                        <a:effectLst/>
                      </a:endParaRP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ctr" rtl="1">
                        <a:lnSpc>
                          <a:spcPct val="115000"/>
                        </a:lnSpc>
                        <a:spcAft>
                          <a:spcPts val="0"/>
                        </a:spcAft>
                      </a:pPr>
                      <a:r>
                        <a:rPr lang="ar-SA" sz="1600" dirty="0">
                          <a:effectLst/>
                        </a:rPr>
                        <a:t>اوقات الدوام</a:t>
                      </a:r>
                      <a:endParaRPr lang="en-US" sz="1600" dirty="0">
                        <a:effectLst/>
                      </a:endParaRPr>
                    </a:p>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586645">
                <a:tc>
                  <a:txBody>
                    <a:bodyPr/>
                    <a:lstStyle/>
                    <a:p>
                      <a:pPr algn="r" rtl="1">
                        <a:lnSpc>
                          <a:spcPct val="115000"/>
                        </a:lnSpc>
                        <a:spcAft>
                          <a:spcPts val="0"/>
                        </a:spcAft>
                      </a:pPr>
                      <a:r>
                        <a:rPr lang="ar-SA" sz="1100" cap="all">
                          <a:ln w="4496" cap="flat" cmpd="sng" algn="ctr">
                            <a:solidFill>
                              <a:srgbClr val="5C437A"/>
                            </a:solidFill>
                            <a:prstDash val="solid"/>
                            <a:round/>
                          </a:ln>
                          <a:effectLst>
                            <a:reflection blurRad="12700" stA="28000" endPos="45000" dist="1003" dir="5400000" sy="-100000" algn="bl"/>
                          </a:effectLst>
                        </a:rPr>
                        <a:t> </a:t>
                      </a:r>
                      <a:endParaRPr lang="en-US" sz="110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tc>
                  <a:txBody>
                    <a:bodyPr/>
                    <a:lstStyle/>
                    <a:p>
                      <a:pPr algn="r" rtl="1">
                        <a:lnSpc>
                          <a:spcPct val="115000"/>
                        </a:lnSpc>
                        <a:spcAft>
                          <a:spcPts val="0"/>
                        </a:spcAft>
                      </a:pPr>
                      <a:r>
                        <a:rPr lang="ar-SA" sz="1100" cap="all" dirty="0">
                          <a:ln w="4496" cap="flat" cmpd="sng" algn="ctr">
                            <a:solidFill>
                              <a:srgbClr val="5C437A"/>
                            </a:solidFill>
                            <a:prstDash val="solid"/>
                            <a:round/>
                          </a:ln>
                          <a:effectLst>
                            <a:reflection blurRad="12700" stA="28000" endPos="45000" dist="1003" dir="5400000" sy="-100000" algn="bl"/>
                          </a:effectLst>
                        </a:rPr>
                        <a:t> </a:t>
                      </a: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4"/>
          <p:cNvSpPr/>
          <p:nvPr/>
        </p:nvSpPr>
        <p:spPr>
          <a:xfrm>
            <a:off x="3934774" y="1916832"/>
            <a:ext cx="1274451" cy="34163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defTabSz="577850">
              <a:lnSpc>
                <a:spcPct val="90000"/>
              </a:lnSpc>
              <a:spcBef>
                <a:spcPct val="0"/>
              </a:spcBef>
              <a:spcAft>
                <a:spcPct val="35000"/>
              </a:spcAft>
            </a:pPr>
            <a:r>
              <a:rPr lang="en-US" dirty="0"/>
              <a:t>moderators</a:t>
            </a:r>
            <a:endParaRPr lang="ar-SA" dirty="0"/>
          </a:p>
        </p:txBody>
      </p:sp>
    </p:spTree>
    <p:extLst>
      <p:ext uri="{BB962C8B-B14F-4D97-AF65-F5344CB8AC3E}">
        <p14:creationId xmlns:p14="http://schemas.microsoft.com/office/powerpoint/2010/main" val="3788855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4207912</TotalTime>
  <Words>248</Words>
  <Application>Microsoft Office PowerPoint</Application>
  <PresentationFormat>On-screen Show (4:3)</PresentationFormat>
  <Paragraphs>100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كليه الهندسه الميكانيكيه والكهربائيه</vt:lpstr>
      <vt:lpstr>مشروع: قاعده بيانات السكن جامعي</vt:lpstr>
      <vt:lpstr>معلومات عن المشروع:</vt:lpstr>
      <vt:lpstr>الكيانات الاساسيه:</vt:lpstr>
      <vt:lpstr>PowerPoint Presentation</vt:lpstr>
      <vt:lpstr>الجداول</vt:lpstr>
      <vt:lpstr>الجداول</vt:lpstr>
      <vt:lpstr>الجداول</vt:lpstr>
      <vt:lpstr>الجداول</vt:lpstr>
      <vt:lpstr>الجداول</vt:lpstr>
      <vt:lpstr>الواجهه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مشروع: قاعده بيانات السكن جامعي</dc:title>
  <dc:creator>majd</dc:creator>
  <cp:lastModifiedBy>goopstoot@gmail.com</cp:lastModifiedBy>
  <cp:revision>24</cp:revision>
  <dcterms:created xsi:type="dcterms:W3CDTF">2010-10-31T23:24:14Z</dcterms:created>
  <dcterms:modified xsi:type="dcterms:W3CDTF">2020-12-17T18:52:54Z</dcterms:modified>
</cp:coreProperties>
</file>