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0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BE61F192-1972-4F16-9002-F98A5B0574BA}">
          <p14:sldIdLst>
            <p14:sldId id="256"/>
            <p14:sldId id="262"/>
            <p14:sldId id="257"/>
            <p14:sldId id="258"/>
            <p14:sldId id="260"/>
            <p14:sldId id="263"/>
            <p14:sldId id="261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211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8CD3924-F355-4F7B-B01B-ED139ECC2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D042C137-5994-4E5C-8795-D4B2EC1E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78F12028-01EF-47AC-848B-F84CC129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9EF9523-2E09-4643-BA52-0955D82E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9A922B6-2FA1-4801-8618-624F5DA6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08531686"/>
      </p:ext>
    </p:extLst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ACE03C9-DEA0-430C-8BC6-F1860FB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5F9F8C28-FBCB-401F-AA6D-D9B604070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26CDB09-5D92-4B66-8581-24969512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3846478D-C8CF-44AB-931A-E209F766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A78144C-132E-4D03-92A6-DC41EFBF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24075531"/>
      </p:ext>
    </p:extLst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45558F8E-49F6-413C-9A7C-A5930F69D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F15A129B-AA2D-4AF1-840B-506A31841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52A44402-2EDF-40AB-8245-87F51710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6F62FC0B-684A-4E34-A6A8-0CA3B87D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E289E1B0-5158-4245-B288-9E2B92D4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14954666"/>
      </p:ext>
    </p:extLst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BA16481-9789-4BF1-A49B-AC47B02D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4EBCB55E-A472-4FD9-A7FC-6FBE1786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B7E314A2-13BF-4DCA-8BF5-97079DB7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38F4E5D-19E7-41E3-9579-2501B36B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0B4F3825-E515-45FD-B895-A338718C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66986938"/>
      </p:ext>
    </p:extLst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E26EF08-738E-48DC-A3B2-B759C292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2711A687-5924-4650-901E-36A136770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F8CA321D-BC17-4954-9562-243DD182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19B9D26-9AC4-40D5-9362-2CABF19F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508757A-1D3F-43E7-8B25-6AD5B41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673278075"/>
      </p:ext>
    </p:extLst>
  </p:cSld>
  <p:clrMapOvr>
    <a:masterClrMapping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48E8746D-6168-4B14-A6E0-3D462224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C2A82B5D-7E47-46A7-A223-5A34570E4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831E7BEE-7E53-43B7-8AA3-8C189F43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B5AB8262-052D-4D78-8D79-A15C6200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6A2A13D6-1761-4912-BD1F-321BE817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8A4D4CA-D0AA-49AF-9B6E-98A45DB0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93494467"/>
      </p:ext>
    </p:extLst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A4B6AF7-F0A5-4C1E-B73F-D1C3008C6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0BF3BE94-955A-4D68-81E5-09B67A4F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796BAC1A-B6F3-47C7-945B-D1A59B1C2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67F03A7B-7567-4D06-BF71-D0E6A23C8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9604BDCF-9EA8-4D59-8385-FC2876A1B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2EE7D8BA-CEB0-4C53-B798-E8A0E58D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4EA0DA91-C6FF-4A8E-B03D-0AB07EBA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5CF2B89C-3C26-4931-9589-03D59E91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82619876"/>
      </p:ext>
    </p:extLst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DAB4AF4-115D-49E2-9F8F-C13A8C47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86BD0E20-6430-4733-A933-E921F9F1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8C30BF23-0A90-4E20-8DE0-FD370C6D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0F072E2E-0C50-4729-BC99-84990740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72205990"/>
      </p:ext>
    </p:extLst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B5EB1C6E-A78F-489A-B6C1-BCAC4F76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DE730034-C499-4826-BA67-1866FA31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37B49099-68C9-44A8-B3FE-6601092A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04396899"/>
      </p:ext>
    </p:extLst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49AE646-7FDF-4F3C-8D66-91A6B823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76C38C8-60BB-4E20-B94A-38677BB22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194168BD-34F6-4B81-A392-9F79F8B8B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8C5EA2D-6E2D-4DA9-B0A0-900A0276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71F6510-F6F4-446C-9183-F5621410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93AFD83C-92D9-4526-A30A-B65FADE7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143660054"/>
      </p:ext>
    </p:extLst>
  </p:cSld>
  <p:clrMapOvr>
    <a:masterClrMapping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83E3697-FF4D-42C3-8FBA-FCAF50CD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01131DA2-BB0A-47AC-BDA9-CDEDBE01B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0400C4E5-F3E3-4490-BEC7-16B9A17D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E4392002-FC31-4399-90DA-026251FD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CF5C869-C39D-4080-86D0-917D2E68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343D9FC3-E741-4ED6-9924-D1E0FBA4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09365556"/>
      </p:ext>
    </p:extLst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57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E7B74A89-F1F0-45F1-8C8F-AEBCB71C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59AB43A-0598-4EF4-B7B1-82629F1B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3F05BE6B-0F9D-44CD-B8EF-570BFDD95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2CAB-986D-4F8F-A545-5E1472C6C1EE}" type="datetimeFigureOut">
              <a:rPr lang="fr-FR" smtClean="0"/>
              <a:pPr/>
              <a:t>03/05/2023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EED1E846-520C-4BF1-9485-06E79765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9524651-E776-43B3-88E3-D6DBFFD78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D430-8A0D-422C-8E48-C2CC3F5F53A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6596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ircl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066E8-41A7-4EA9-9021-325B7B3E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06" y="190279"/>
            <a:ext cx="6879103" cy="121649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fr-FR" sz="6600" dirty="0" err="1">
                <a:solidFill>
                  <a:srgbClr val="7030A0"/>
                </a:solidFill>
                <a:latin typeface="Arial Rounded MT Bold" panose="020F0704030504030204" pitchFamily="34" charset="0"/>
                <a:ea typeface="+mn-ea"/>
                <a:cs typeface="+mn-cs"/>
              </a:rPr>
              <a:t>PLan</a:t>
            </a:r>
            <a:endParaRPr lang="fr-TN" sz="6600" dirty="0">
              <a:solidFill>
                <a:srgbClr val="7030A0"/>
              </a:solidFill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200F67-6C39-421E-BACE-D8D7640F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81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sz="3200" b="0" i="0" dirty="0" err="1">
                <a:effectLst/>
                <a:latin typeface="Bahnschrift" panose="020B0502040204020203" pitchFamily="34" charset="0"/>
              </a:rPr>
              <a:t>DataBase</a:t>
            </a:r>
            <a:r>
              <a:rPr lang="fr-FR" sz="3200" b="0" i="0" dirty="0">
                <a:effectLst/>
                <a:latin typeface="Bahnschrift" panose="020B0502040204020203" pitchFamily="34" charset="0"/>
              </a:rPr>
              <a:t> </a:t>
            </a:r>
            <a:r>
              <a:rPr lang="fr-FR" sz="3200" b="0" i="0" dirty="0" err="1">
                <a:effectLst/>
                <a:latin typeface="Bahnschrift" panose="020B0502040204020203" pitchFamily="34" charset="0"/>
              </a:rPr>
              <a:t>definition</a:t>
            </a:r>
            <a:endParaRPr lang="fr-FR" sz="3200" b="0" i="0" dirty="0">
              <a:effectLst/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0" i="0" dirty="0">
                <a:effectLst/>
                <a:latin typeface="Bahnschrift" panose="020B0502040204020203" pitchFamily="34" charset="0"/>
              </a:rPr>
              <a:t>What is a database management system?</a:t>
            </a:r>
            <a:endParaRPr lang="fr-FR" sz="3200" b="0" i="0" dirty="0">
              <a:effectLst/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3200" b="0" i="0" dirty="0" err="1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What</a:t>
            </a: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fr-FR" sz="3200" b="0" i="0" dirty="0" err="1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is</a:t>
            </a: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 NoSQL ?</a:t>
            </a:r>
          </a:p>
          <a:p>
            <a:pPr>
              <a:lnSpc>
                <a:spcPct val="150000"/>
              </a:lnSpc>
            </a:pP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NoSQL: MongoDB</a:t>
            </a:r>
          </a:p>
          <a:p>
            <a:pPr>
              <a:lnSpc>
                <a:spcPct val="150000"/>
              </a:lnSpc>
            </a:pPr>
            <a:r>
              <a:rPr lang="fr-FR" sz="3200" b="0" i="0" dirty="0" err="1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What</a:t>
            </a: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 </a:t>
            </a:r>
            <a:r>
              <a:rPr lang="fr-FR" sz="3200" b="0" i="0" dirty="0" err="1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is</a:t>
            </a: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 SQL ?</a:t>
            </a:r>
          </a:p>
          <a:p>
            <a:pPr>
              <a:lnSpc>
                <a:spcPct val="150000"/>
              </a:lnSpc>
            </a:pPr>
            <a:r>
              <a:rPr lang="fr-FR" sz="3200" b="0" i="0" dirty="0">
                <a:solidFill>
                  <a:srgbClr val="0F0F19"/>
                </a:solidFill>
                <a:effectLst/>
                <a:latin typeface="Bahnschrift" panose="020B0502040204020203" pitchFamily="34" charset="0"/>
              </a:rPr>
              <a:t>NoSQL VS SQL.</a:t>
            </a:r>
            <a:endParaRPr lang="fr-TN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693105"/>
      </p:ext>
    </p:extLst>
  </p:cSld>
  <p:clrMapOvr>
    <a:masterClrMapping/>
  </p:clrMapOvr>
  <p:transition spd="med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1E401B-D110-4D93-8994-F52F13AB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411" y="365125"/>
            <a:ext cx="6884963" cy="1325563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b="1" i="0" dirty="0" err="1">
                <a:solidFill>
                  <a:srgbClr val="00B0F0"/>
                </a:solidFill>
                <a:effectLst/>
                <a:latin typeface="Quicksand"/>
              </a:rPr>
              <a:t>DataBase</a:t>
            </a:r>
            <a:r>
              <a:rPr lang="en-US" b="1" i="0" dirty="0">
                <a:solidFill>
                  <a:srgbClr val="00B0F0"/>
                </a:solidFill>
                <a:effectLst/>
                <a:latin typeface="Quicksand"/>
              </a:rPr>
              <a:t> definition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2AC5C8C1-B829-400E-85A9-376852F2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6"/>
            <a:ext cx="10515600" cy="3435693"/>
          </a:xfrm>
        </p:spPr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endParaRPr lang="en-US" sz="1800" b="0" i="0" dirty="0">
              <a:solidFill>
                <a:srgbClr val="292524"/>
              </a:solidFill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18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sz="1800" b="0" i="0" dirty="0">
              <a:solidFill>
                <a:srgbClr val="292524"/>
              </a:solidFill>
              <a:effectLst/>
              <a:latin typeface="Trebuchet MS" panose="020B0603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 b="1" i="0" dirty="0">
                <a:solidFill>
                  <a:srgbClr val="292524"/>
                </a:solidFill>
                <a:effectLst/>
                <a:latin typeface="Trebuchet MS" panose="020B0603020202020204" pitchFamily="34" charset="0"/>
              </a:rPr>
              <a:t>A database is a systematic collection of data. They support electronic storage and manipulation of data. Databases make data management easy.</a:t>
            </a:r>
          </a:p>
          <a:p>
            <a:pPr marL="0" indent="0" algn="l">
              <a:lnSpc>
                <a:spcPct val="200000"/>
              </a:lnSpc>
              <a:buNone/>
            </a:pPr>
            <a:endParaRPr lang="en-US" b="0" i="0" dirty="0">
              <a:solidFill>
                <a:srgbClr val="292524"/>
              </a:solidFill>
              <a:effectLst/>
              <a:latin typeface="Quicksan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BA93F6-4CBD-4CD9-B321-F95FA9ED0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68" y="1895963"/>
            <a:ext cx="6049106" cy="28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3701376"/>
      </p:ext>
    </p:extLst>
  </p:cSld>
  <p:clrMapOvr>
    <a:masterClrMapping/>
  </p:clrMapOvr>
  <p:transition spd="med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75B6DE9-7F1A-4BDC-968B-D7EBF3DA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11" y="90198"/>
            <a:ext cx="8102991" cy="1234732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Quicksand"/>
                <a:ea typeface="+mn-ea"/>
                <a:cs typeface="+mn-cs"/>
              </a:rPr>
              <a:t>What is a database management system?</a:t>
            </a:r>
            <a:endParaRPr lang="fr-FR" b="1" dirty="0">
              <a:solidFill>
                <a:srgbClr val="00B0F0"/>
              </a:solidFill>
              <a:latin typeface="Quicksand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37BA212-0EE0-419B-842C-BBA654E3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1139484"/>
            <a:ext cx="11648049" cy="5718516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22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22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5600" dirty="0">
              <a:solidFill>
                <a:srgbClr val="292524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5500" dirty="0">
                <a:solidFill>
                  <a:srgbClr val="292524"/>
                </a:solidFill>
                <a:latin typeface="Bahnschrift" panose="020B0502040204020203" pitchFamily="34" charset="0"/>
              </a:rPr>
              <a:t>A DBMS enables users to create and manage a database. It also helps users create, read, update and delete data in a database, and it assists with logging and auditing functions.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500" dirty="0">
                <a:solidFill>
                  <a:srgbClr val="292524"/>
                </a:solidFill>
                <a:latin typeface="Bahnschrift" panose="020B0502040204020203" pitchFamily="34" charset="0"/>
              </a:rPr>
              <a:t>The DBMS provides physical and logical independence from data. Users and applications do not need to know either the physical or logical locations of data. A DBMS can also limit and control access to the database and provide different views of the same database schema to multiple users.</a:t>
            </a:r>
            <a:endParaRPr lang="fr-FR" sz="55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AFFECA-9E42-42E4-8392-6938C9C5C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111" y="1338998"/>
            <a:ext cx="4726744" cy="28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0314082"/>
      </p:ext>
    </p:extLst>
  </p:cSld>
  <p:clrMapOvr>
    <a:masterClrMapping/>
  </p:clrMapOvr>
  <p:transition spd="med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ECB726-3A19-4CBF-802B-75B00FE4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3" y="69701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Quicksand"/>
                <a:ea typeface="+mn-ea"/>
                <a:cs typeface="+mn-cs"/>
              </a:rPr>
              <a:t>What is NoSQL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30440AC-1348-4AC0-B42C-AFFE1294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931" y="1589649"/>
            <a:ext cx="10515600" cy="4726745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</a:t>
            </a:r>
            <a:r>
              <a:rPr lang="en-US" sz="20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stands for “Not Only SQL” or “Not SQL.”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20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Database is a non-relational Data Management System, that does not require a fixed schema. It avoids joins, and is easy to scale. The major purpose of using a NoSQL database is for distributed data stores with humongous data storage needs. NoSQL is used for Big data and real-time web apps. For example, companies like Twitter, Facebook and Google collect terabytes of user data every single day.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0801214"/>
      </p:ext>
    </p:extLst>
  </p:cSld>
  <p:clrMapOvr>
    <a:masterClrMapping/>
  </p:clrMapOvr>
  <p:transition spd="med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42221AC-31CB-46C1-8F6E-7E773E126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468" y="618978"/>
            <a:ext cx="10396024" cy="530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9054584"/>
      </p:ext>
    </p:extLst>
  </p:cSld>
  <p:clrMapOvr>
    <a:masterClrMapping/>
  </p:clrMapOvr>
  <p:transition spd="med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B23428-5C4A-4284-A8DD-DCA60E88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515" y="365126"/>
            <a:ext cx="6364458" cy="1154186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Quicksand"/>
                <a:ea typeface="+mn-ea"/>
                <a:cs typeface="+mn-cs"/>
              </a:rPr>
              <a:t>NoSQL: MongoDB</a:t>
            </a:r>
            <a:endParaRPr lang="fr-FR" b="1" dirty="0">
              <a:solidFill>
                <a:srgbClr val="00B0F0"/>
              </a:solidFill>
              <a:latin typeface="Quicksand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F48D076-BF34-4829-82EF-4969C9BB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853760"/>
            <a:ext cx="8187397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 database based on a non-relational document model. Thus, as a so-called NoSQL database (NoSQL = Not-only-SQL), it differs fundamentally from conventional relational databases such as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or the 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name MongoDB is derived from the English word “humongous”, which roughly means “gigantic”. MongoDB was released in 2009 by founder and developer Eliot Horowitz, </a:t>
            </a:r>
          </a:p>
        </p:txBody>
      </p:sp>
      <p:pic>
        <p:nvPicPr>
          <p:cNvPr id="1026" name="Picture 2" descr="MongoDB Icon">
            <a:extLst>
              <a:ext uri="{FF2B5EF4-FFF2-40B4-BE49-F238E27FC236}">
                <a16:creationId xmlns:a16="http://schemas.microsoft.com/office/drawing/2014/main" xmlns="" id="{361358E2-FE45-4667-9A0E-EFAD81D6D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21973" y="2025748"/>
            <a:ext cx="2996415" cy="38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04587036"/>
      </p:ext>
    </p:extLst>
  </p:cSld>
  <p:clrMapOvr>
    <a:masterClrMapping/>
  </p:clrMapOvr>
  <p:transition spd="med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B23428-5C4A-4284-A8DD-DCA60E88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719" y="154108"/>
            <a:ext cx="6364458" cy="1154186"/>
          </a:xfr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Quicksand"/>
                <a:ea typeface="+mn-ea"/>
                <a:cs typeface="+mn-cs"/>
              </a:rPr>
              <a:t>What Is SQL?</a:t>
            </a:r>
            <a:endParaRPr lang="fr-FR" b="1" dirty="0">
              <a:solidFill>
                <a:srgbClr val="00B0F0"/>
              </a:solidFill>
              <a:latin typeface="Quicksand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F48D076-BF34-4829-82EF-4969C9BB4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08294"/>
            <a:ext cx="7779434" cy="509250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 (SQL) refers to a standard programming language utilized to extract, organize, manage, and manipulate data stored in relational databases. SQL is thereby referred to as a database language that can execute activities on databases that consist of tables made up of rows and columns.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plays a crucial role in retrieving relevant data from databases, which can later be used by various platforms such as Python or R for analysis purposes. SQL can manage several data transactions simultaneously where large volumes of data are written concurrently.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616BAFE-D4F3-485F-83FE-37798D08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130" y="1337065"/>
            <a:ext cx="4046806" cy="53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3447601"/>
      </p:ext>
    </p:extLst>
  </p:cSld>
  <p:clrMapOvr>
    <a:masterClrMapping/>
  </p:clrMapOvr>
  <p:transition spd="med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F214EEE-FCFA-4D3C-88A8-E08E2E445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83" y="379829"/>
            <a:ext cx="11619913" cy="610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2101167"/>
      </p:ext>
    </p:extLst>
  </p:cSld>
  <p:clrMapOvr>
    <a:masterClrMapping/>
  </p:clrMapOvr>
  <p:transition spd="med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9204B523-3C05-41FC-AF9B-C33732041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10" y="253218"/>
            <a:ext cx="11859064" cy="631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3154575"/>
      </p:ext>
    </p:extLst>
  </p:cSld>
  <p:clrMapOvr>
    <a:masterClrMapping/>
  </p:clrMapOvr>
  <p:transition spd="med">
    <p:circl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260</Words>
  <Application>Microsoft Office PowerPoint</Application>
  <PresentationFormat>Personnalisé</PresentationFormat>
  <Paragraphs>29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PLan</vt:lpstr>
      <vt:lpstr>DataBase definition</vt:lpstr>
      <vt:lpstr>What is a database management system?</vt:lpstr>
      <vt:lpstr>What is NoSQL ?</vt:lpstr>
      <vt:lpstr>Diapositive 5</vt:lpstr>
      <vt:lpstr>NoSQL: MongoDB</vt:lpstr>
      <vt:lpstr>What Is SQL?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Mnasri Amara Gomycode</dc:title>
  <dc:creator>khaled</dc:creator>
  <cp:lastModifiedBy>MAJDI</cp:lastModifiedBy>
  <cp:revision>36</cp:revision>
  <dcterms:created xsi:type="dcterms:W3CDTF">2022-08-02T04:56:25Z</dcterms:created>
  <dcterms:modified xsi:type="dcterms:W3CDTF">2023-05-03T16:04:48Z</dcterms:modified>
</cp:coreProperties>
</file>