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 Bold" charset="1" panose="000008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" charset="1" panose="020B0606030504020204"/>
      <p:regular r:id="rId20"/>
    </p:embeddedFont>
    <p:embeddedFont>
      <p:font typeface="Nunito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7259" y="6482520"/>
            <a:ext cx="6663878" cy="66638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74240" y="-3891704"/>
            <a:ext cx="12148871" cy="12148871"/>
            <a:chOff x="0" y="0"/>
            <a:chExt cx="16198495" cy="161984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21000"/>
                    </a:srgbClr>
                  </a:gs>
                  <a:gs pos="100000">
                    <a:srgbClr val="2932FF">
                      <a:alpha val="21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65000"/>
                    </a:srgbClr>
                  </a:gs>
                  <a:gs pos="100000">
                    <a:srgbClr val="2932FF">
                      <a:alpha val="65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7000"/>
                    </a:srgbClr>
                  </a:gs>
                  <a:gs pos="100000">
                    <a:srgbClr val="2932FF">
                      <a:alpha val="57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-413246" y="-1677475"/>
            <a:ext cx="7426882" cy="74268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4078584" y="8831583"/>
            <a:ext cx="916071" cy="91607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-946253" y="7235236"/>
            <a:ext cx="5024836" cy="5024836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8516318" y="5880946"/>
            <a:ext cx="601574" cy="601574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427126" y="8230010"/>
            <a:ext cx="601574" cy="601574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9374631" y="3215120"/>
            <a:ext cx="8560612" cy="2665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5"/>
              </a:lnSpc>
            </a:pPr>
            <a:r>
              <a:rPr lang="en-US" sz="48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Developpement d’un chatbot intelligent  pour le site officiel de IHEC Carthage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74631" y="6780845"/>
            <a:ext cx="5184220" cy="813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09"/>
              </a:lnSpc>
              <a:spcBef>
                <a:spcPct val="0"/>
              </a:spcBef>
            </a:pPr>
            <a:r>
              <a:rPr lang="en-US" b="true" sz="472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Microsefter’s TUF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18268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5975955" y="787929"/>
            <a:ext cx="6572551" cy="8310061"/>
          </a:xfrm>
          <a:custGeom>
            <a:avLst/>
            <a:gdLst/>
            <a:ahLst/>
            <a:cxnLst/>
            <a:rect r="r" b="b" t="t" l="l"/>
            <a:pathLst>
              <a:path h="8310061" w="6572551">
                <a:moveTo>
                  <a:pt x="0" y="0"/>
                </a:moveTo>
                <a:lnTo>
                  <a:pt x="6572551" y="0"/>
                </a:lnTo>
                <a:lnTo>
                  <a:pt x="6572551" y="8310061"/>
                </a:lnTo>
                <a:lnTo>
                  <a:pt x="0" y="83100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91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480482"/>
            <a:ext cx="3868111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Navigation dirigé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063" y="4076022"/>
            <a:ext cx="17441875" cy="15265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Alors, prêt à révolutionner votre entreprise ?</a:t>
            </a: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Contactez-nous dès aujourd'hui pour une démonstration gratuite et découvrez comment notre chatbot peut vous aider à atteindre vos objectifs commerciaux.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85166" y="6955061"/>
            <a:ext cx="6663878" cy="66638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774240" y="-3891704"/>
            <a:ext cx="12148871" cy="12148871"/>
            <a:chOff x="0" y="0"/>
            <a:chExt cx="16198495" cy="161984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6198495" cy="16198495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21000"/>
                    </a:srgbClr>
                  </a:gs>
                  <a:gs pos="100000">
                    <a:srgbClr val="2932FF">
                      <a:alpha val="21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56236" y="656236"/>
              <a:ext cx="14886024" cy="14886024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65000"/>
                    </a:srgbClr>
                  </a:gs>
                  <a:gs pos="100000">
                    <a:srgbClr val="2932FF">
                      <a:alpha val="65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1589197" y="1589197"/>
              <a:ext cx="13020101" cy="13020101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7000"/>
                    </a:srgbClr>
                  </a:gs>
                  <a:gs pos="100000">
                    <a:srgbClr val="2932FF">
                      <a:alpha val="57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482626" y="2482626"/>
              <a:ext cx="11233242" cy="11233242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" id="18"/>
          <p:cNvGrpSpPr/>
          <p:nvPr/>
        </p:nvGrpSpPr>
        <p:grpSpPr>
          <a:xfrm rot="0">
            <a:off x="-413246" y="-1677475"/>
            <a:ext cx="7426882" cy="742688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097270" y="1403596"/>
            <a:ext cx="1141032" cy="471175"/>
            <a:chOff x="0" y="0"/>
            <a:chExt cx="1521375" cy="628233"/>
          </a:xfrm>
        </p:grpSpPr>
        <p:grpSp>
          <p:nvGrpSpPr>
            <p:cNvPr name="Group 21" id="21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4078584" y="8831583"/>
            <a:ext cx="916071" cy="916071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304687" y="7691073"/>
            <a:ext cx="5024836" cy="5024836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46" t="0" r="-25046" b="0"/>
              </a:stretch>
            </a:blip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8516318" y="5880946"/>
            <a:ext cx="601574" cy="601574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27126" y="8230010"/>
            <a:ext cx="601574" cy="601574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0097270" y="2547957"/>
            <a:ext cx="7896952" cy="213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2"/>
              </a:lnSpc>
            </a:pPr>
            <a:r>
              <a:rPr lang="en-US" sz="76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Merci pour</a:t>
            </a:r>
          </a:p>
          <a:p>
            <a:pPr algn="l">
              <a:lnSpc>
                <a:spcPts val="8312"/>
              </a:lnSpc>
            </a:pPr>
            <a:r>
              <a:rPr lang="en-US" sz="769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votre attention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72193" y="-928307"/>
            <a:ext cx="12143613" cy="1214361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gradFill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727395" y="-273105"/>
            <a:ext cx="10833209" cy="1083320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614158" y="8342229"/>
            <a:ext cx="916071" cy="91607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975411" y="443506"/>
            <a:ext cx="585194" cy="58519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004527" y="4465564"/>
            <a:ext cx="11478477" cy="1581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6"/>
              </a:lnSpc>
            </a:pPr>
            <a:r>
              <a:rPr lang="en-US" sz="4540" spc="127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Pourquoi Choisir Notre Chatbot ?</a:t>
            </a:r>
          </a:p>
          <a:p>
            <a:pPr algn="l">
              <a:lnSpc>
                <a:spcPts val="635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58193" y="7096988"/>
            <a:ext cx="916071" cy="9160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6759" y="1650775"/>
            <a:ext cx="15812541" cy="7451660"/>
          </a:xfrm>
          <a:custGeom>
            <a:avLst/>
            <a:gdLst/>
            <a:ahLst/>
            <a:cxnLst/>
            <a:rect r="r" b="b" t="t" l="l"/>
            <a:pathLst>
              <a:path h="7451660" w="15812541">
                <a:moveTo>
                  <a:pt x="0" y="0"/>
                </a:moveTo>
                <a:lnTo>
                  <a:pt x="15812541" y="0"/>
                </a:lnTo>
                <a:lnTo>
                  <a:pt x="15812541" y="7451660"/>
                </a:lnTo>
                <a:lnTo>
                  <a:pt x="0" y="74516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80482"/>
            <a:ext cx="3868111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Tout d’abord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53697" y="7680492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Lou Huet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10485" y="7680492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Thomas Garcia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66192" y="7685610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Hector Rey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658193" y="7096988"/>
            <a:ext cx="916071" cy="9160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53697" y="7680492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Lou Huet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10485" y="7680492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Thomas Garcia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766192" y="7685610"/>
            <a:ext cx="3868111" cy="588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3"/>
              </a:lnSpc>
            </a:pPr>
            <a:r>
              <a:rPr lang="en-US" b="true" sz="3466" spc="9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Hector Rey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37767" y="2105936"/>
            <a:ext cx="5596609" cy="582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15"/>
              </a:lnSpc>
              <a:spcBef>
                <a:spcPct val="0"/>
              </a:spcBef>
            </a:pPr>
            <a:r>
              <a:rPr lang="en-US" sz="343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Disponibilité 24h/24 et 7j/7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37767" y="3593682"/>
            <a:ext cx="5887870" cy="578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  <a:spcBef>
                <a:spcPct val="0"/>
              </a:spcBef>
            </a:pPr>
            <a:r>
              <a:rPr lang="en-US" sz="340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Personnalisation sur Mesure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83397" y="4842151"/>
            <a:ext cx="1861798" cy="63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  <a:spcBef>
                <a:spcPct val="0"/>
              </a:spcBef>
            </a:pPr>
            <a:r>
              <a:rPr lang="en-US" sz="37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Sécurisé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83397" y="6027282"/>
            <a:ext cx="3276821" cy="63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  <a:spcBef>
                <a:spcPct val="0"/>
              </a:spcBef>
            </a:pPr>
            <a:r>
              <a:rPr lang="en-US" sz="37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Facile à utiliser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83397" y="7212414"/>
            <a:ext cx="2572491" cy="630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4"/>
              </a:lnSpc>
              <a:spcBef>
                <a:spcPct val="0"/>
              </a:spcBef>
            </a:pPr>
            <a:r>
              <a:rPr lang="en-US" sz="37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clair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6460" y="2373571"/>
            <a:ext cx="15555081" cy="486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5"/>
              </a:lnSpc>
              <a:spcBef>
                <a:spcPct val="0"/>
              </a:spcBef>
            </a:pPr>
            <a:r>
              <a:rPr lang="en-US" b="true" sz="306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Concrètement, que peut-il faire pour vous ?</a:t>
            </a:r>
          </a:p>
          <a:p>
            <a:pPr algn="l" marL="660920" indent="-330460" lvl="1">
              <a:lnSpc>
                <a:spcPts val="4285"/>
              </a:lnSpc>
              <a:buFont typeface="Arial"/>
              <a:buChar char="•"/>
            </a:pPr>
            <a:r>
              <a:rPr lang="en-US" sz="30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Gérer les demandes clients : Répondre aux questions fréquentes, guider les utilisateurs, et même traiter les pré-inscriptions en ligne, comme dans l'exemple de l'IHEC.</a:t>
            </a:r>
          </a:p>
          <a:p>
            <a:pPr algn="l" marL="660920" indent="-330460" lvl="1">
              <a:lnSpc>
                <a:spcPts val="4285"/>
              </a:lnSpc>
              <a:buFont typeface="Arial"/>
              <a:buChar char="•"/>
            </a:pPr>
            <a:r>
              <a:rPr lang="en-US" sz="30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Promouvoir vos services : Mettez en avant vos licences, masters, programmes doctoraux ou tout autre produit/service, comme le montre notre exemple avec l'IHEC.</a:t>
            </a:r>
          </a:p>
          <a:p>
            <a:pPr algn="l" marL="660920" indent="-330460" lvl="1">
              <a:lnSpc>
                <a:spcPts val="4285"/>
              </a:lnSpc>
              <a:buFont typeface="Arial"/>
              <a:buChar char="•"/>
            </a:pPr>
            <a:r>
              <a:rPr lang="en-US" sz="306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Améliorer l'engagement : Avec des réponses rapides et personnalisées, votre chatbot renforce la relation client et augmente la fidélisation.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72667" y="3474140"/>
            <a:ext cx="5191393" cy="5133063"/>
          </a:xfrm>
          <a:custGeom>
            <a:avLst/>
            <a:gdLst/>
            <a:ahLst/>
            <a:cxnLst/>
            <a:rect r="r" b="b" t="t" l="l"/>
            <a:pathLst>
              <a:path h="5133063" w="5191393">
                <a:moveTo>
                  <a:pt x="0" y="0"/>
                </a:moveTo>
                <a:lnTo>
                  <a:pt x="5191393" y="0"/>
                </a:lnTo>
                <a:lnTo>
                  <a:pt x="5191393" y="5133063"/>
                </a:lnTo>
                <a:lnTo>
                  <a:pt x="0" y="513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589" y="2434217"/>
            <a:ext cx="7242808" cy="5038093"/>
          </a:xfrm>
          <a:custGeom>
            <a:avLst/>
            <a:gdLst/>
            <a:ahLst/>
            <a:cxnLst/>
            <a:rect r="r" b="b" t="t" l="l"/>
            <a:pathLst>
              <a:path h="5038093" w="7242808">
                <a:moveTo>
                  <a:pt x="0" y="0"/>
                </a:moveTo>
                <a:lnTo>
                  <a:pt x="7242808" y="0"/>
                </a:lnTo>
                <a:lnTo>
                  <a:pt x="7242808" y="5038093"/>
                </a:lnTo>
                <a:lnTo>
                  <a:pt x="0" y="5038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1532" t="-10000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31089" y="1195264"/>
            <a:ext cx="12948047" cy="43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3"/>
              </a:lnSpc>
              <a:spcBef>
                <a:spcPct val="0"/>
              </a:spcBef>
            </a:pPr>
            <a:r>
              <a:rPr lang="en-US" sz="2545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Icone Présentable , dynamique et compatible avec le design et la charte graphique du site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3191" y="8800265"/>
            <a:ext cx="916071" cy="91607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60605" y="869922"/>
            <a:ext cx="585194" cy="5851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119C2">
                    <a:alpha val="100000"/>
                  </a:srgbClr>
                </a:gs>
                <a:gs pos="100000">
                  <a:srgbClr val="2932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661084" y="524206"/>
            <a:ext cx="7437698" cy="8734094"/>
          </a:xfrm>
          <a:custGeom>
            <a:avLst/>
            <a:gdLst/>
            <a:ahLst/>
            <a:cxnLst/>
            <a:rect r="r" b="b" t="t" l="l"/>
            <a:pathLst>
              <a:path h="8734094" w="7437698">
                <a:moveTo>
                  <a:pt x="0" y="0"/>
                </a:moveTo>
                <a:lnTo>
                  <a:pt x="7437698" y="0"/>
                </a:lnTo>
                <a:lnTo>
                  <a:pt x="7437698" y="8734094"/>
                </a:lnTo>
                <a:lnTo>
                  <a:pt x="0" y="8734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91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12212" y="2702794"/>
            <a:ext cx="6213628" cy="7288916"/>
          </a:xfrm>
          <a:custGeom>
            <a:avLst/>
            <a:gdLst/>
            <a:ahLst/>
            <a:cxnLst/>
            <a:rect r="r" b="b" t="t" l="l"/>
            <a:pathLst>
              <a:path h="7288916" w="6213628">
                <a:moveTo>
                  <a:pt x="0" y="0"/>
                </a:moveTo>
                <a:lnTo>
                  <a:pt x="6213628" y="0"/>
                </a:lnTo>
                <a:lnTo>
                  <a:pt x="6213628" y="7288917"/>
                </a:lnTo>
                <a:lnTo>
                  <a:pt x="0" y="72889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76" t="-12905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716415" y="6172200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1FD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anglais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32575" y="6172200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1FD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Francais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11516667" y="4639651"/>
            <a:ext cx="1902973" cy="135569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4918675" y="1339840"/>
            <a:ext cx="7298254" cy="750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0"/>
              </a:lnSpc>
              <a:spcBef>
                <a:spcPct val="0"/>
              </a:spcBef>
            </a:pPr>
            <a:r>
              <a:rPr lang="en-US" sz="44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Translate</a:t>
            </a:r>
          </a:p>
        </p:txBody>
      </p:sp>
      <p:sp>
        <p:nvSpPr>
          <p:cNvPr name="AutoShape 11" id="11"/>
          <p:cNvSpPr/>
          <p:nvPr/>
        </p:nvSpPr>
        <p:spPr>
          <a:xfrm flipV="true">
            <a:off x="4505289" y="4693114"/>
            <a:ext cx="1329221" cy="19215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2" id="12"/>
          <p:cNvSpPr txBox="true"/>
          <p:nvPr/>
        </p:nvSpPr>
        <p:spPr>
          <a:xfrm rot="0">
            <a:off x="1202961" y="656028"/>
            <a:ext cx="4631548" cy="66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1"/>
              </a:lnSpc>
              <a:spcBef>
                <a:spcPct val="0"/>
              </a:spcBef>
            </a:pPr>
            <a:r>
              <a:rPr lang="en-US" sz="39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Multilingue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18268" y="557525"/>
            <a:ext cx="1141032" cy="471175"/>
            <a:chOff x="0" y="0"/>
            <a:chExt cx="1521375" cy="62823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628233" cy="628233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5000"/>
                    </a:srgbClr>
                  </a:gs>
                  <a:gs pos="100000">
                    <a:srgbClr val="2932FF">
                      <a:alpha val="15000"/>
                    </a:srgbClr>
                  </a:gs>
                </a:gsLst>
                <a:lin ang="0"/>
              </a:gra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7714" y="0"/>
              <a:ext cx="628233" cy="628233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50000"/>
                    </a:srgbClr>
                  </a:gs>
                  <a:gs pos="100000">
                    <a:srgbClr val="2932FF">
                      <a:alpha val="50000"/>
                    </a:srgbClr>
                  </a:gs>
                </a:gsLst>
                <a:lin ang="0"/>
              </a:gra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595428" y="0"/>
              <a:ext cx="628233" cy="628233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75000"/>
                    </a:srgbClr>
                  </a:gs>
                  <a:gs pos="100000">
                    <a:srgbClr val="2932FF">
                      <a:alpha val="75000"/>
                    </a:srgbClr>
                  </a:gs>
                </a:gsLst>
                <a:lin ang="0"/>
              </a:gra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893143" y="0"/>
              <a:ext cx="628233" cy="628233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1119C2">
                      <a:alpha val="100000"/>
                    </a:srgbClr>
                  </a:gs>
                  <a:gs pos="100000">
                    <a:srgbClr val="2932FF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5" id="15"/>
          <p:cNvSpPr/>
          <p:nvPr/>
        </p:nvSpPr>
        <p:spPr>
          <a:xfrm flipH="false" flipV="false" rot="0">
            <a:off x="5127695" y="1028700"/>
            <a:ext cx="6860136" cy="8433801"/>
          </a:xfrm>
          <a:custGeom>
            <a:avLst/>
            <a:gdLst/>
            <a:ahLst/>
            <a:cxnLst/>
            <a:rect r="r" b="b" t="t" l="l"/>
            <a:pathLst>
              <a:path h="8433801" w="6860136">
                <a:moveTo>
                  <a:pt x="0" y="0"/>
                </a:moveTo>
                <a:lnTo>
                  <a:pt x="6860136" y="0"/>
                </a:lnTo>
                <a:lnTo>
                  <a:pt x="6860136" y="8433801"/>
                </a:lnTo>
                <a:lnTo>
                  <a:pt x="0" y="84338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98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28700" y="480482"/>
            <a:ext cx="7648290" cy="548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33"/>
              </a:lnSpc>
            </a:pPr>
            <a:r>
              <a:rPr lang="en-US" sz="3166" spc="88" b="true">
                <a:solidFill>
                  <a:srgbClr val="171FD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 recherches avancés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DAGdRxWmBnY</dc:identifier>
  <dcterms:modified xsi:type="dcterms:W3CDTF">2011-08-01T06:04:30Z</dcterms:modified>
  <cp:revision>1</cp:revision>
  <dc:title>Présentation de projet entreprise moderne dégradé bleu </dc:title>
</cp:coreProperties>
</file>