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8" r:id="rId4"/>
    <p:sldId id="270" r:id="rId5"/>
    <p:sldId id="269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50AAE6" mc:Ignorable=""/>
    <a:srgbClr xmlns:mc="http://schemas.openxmlformats.org/markup-compatibility/2006" xmlns:a14="http://schemas.microsoft.com/office/drawing/2010/main" val="5A6EB4" mc:Ignorable=""/>
    <a:srgbClr xmlns:mc="http://schemas.openxmlformats.org/markup-compatibility/2006" xmlns:a14="http://schemas.microsoft.com/office/drawing/2010/main" val="A00078" mc:Ignorable=""/>
    <a:srgbClr xmlns:mc="http://schemas.openxmlformats.org/markup-compatibility/2006" xmlns:a14="http://schemas.microsoft.com/office/drawing/2010/main" val="A01E28" mc:Ignorable=""/>
    <a:srgbClr xmlns:mc="http://schemas.openxmlformats.org/markup-compatibility/2006" xmlns:a14="http://schemas.microsoft.com/office/drawing/2010/main" val="A08232" mc:Ignorable=""/>
    <a:srgbClr xmlns:mc="http://schemas.openxmlformats.org/markup-compatibility/2006" xmlns:a14="http://schemas.microsoft.com/office/drawing/2010/main" val="DCA01E" mc:Ignorable=""/>
    <a:srgbClr xmlns:mc="http://schemas.openxmlformats.org/markup-compatibility/2006" xmlns:a14="http://schemas.microsoft.com/office/drawing/2010/main" val="FA8214" mc:Ignorable=""/>
    <a:srgbClr xmlns:mc="http://schemas.openxmlformats.org/markup-compatibility/2006" xmlns:a14="http://schemas.microsoft.com/office/drawing/2010/main" val="82BE3C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 snapToGrid="0">
      <p:cViewPr varScale="1">
        <p:scale>
          <a:sx n="78" d="100"/>
          <a:sy n="78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379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840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INSTITUTE FOR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PROGRAM 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STRUCTURES AND DATA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ORGANIZATION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FACULTY OF INFORMATICS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432000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1000" dirty="0">
                <a:latin typeface="Arial" pitchFamily="34" charset="0"/>
              </a:rPr>
              <a:t>Software Design and Quality </a:t>
            </a:r>
            <a:r>
              <a:rPr lang="en-US" sz="1000" dirty="0" smtClean="0">
                <a:latin typeface="Arial" pitchFamily="34" charset="0"/>
              </a:rPr>
              <a:t>Group</a:t>
            </a:r>
            <a:br>
              <a:rPr lang="en-US" sz="1000" dirty="0" smtClean="0">
                <a:latin typeface="Arial" pitchFamily="34" charset="0"/>
              </a:rPr>
            </a:br>
            <a:r>
              <a:rPr lang="en-US" sz="1000" dirty="0" smtClean="0">
                <a:latin typeface="Arial" pitchFamily="34" charset="0"/>
              </a:rPr>
              <a:t>Institute </a:t>
            </a:r>
            <a:r>
              <a:rPr lang="en-US" sz="1000" dirty="0">
                <a:latin typeface="Arial" pitchFamily="34" charset="0"/>
              </a:rPr>
              <a:t>for </a:t>
            </a:r>
            <a:r>
              <a:rPr lang="en-US" sz="1000" dirty="0" smtClean="0">
                <a:latin typeface="Arial" pitchFamily="34" charset="0"/>
              </a:rPr>
              <a:t>Program </a:t>
            </a:r>
            <a:r>
              <a:rPr lang="en-US" sz="1000" dirty="0">
                <a:latin typeface="Arial" pitchFamily="34" charset="0"/>
              </a:rPr>
              <a:t>Structures and Data </a:t>
            </a:r>
            <a:r>
              <a:rPr lang="en-US" sz="1000" dirty="0" smtClean="0">
                <a:latin typeface="Arial" pitchFamily="34" charset="0"/>
              </a:rPr>
              <a:t>Organization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05.05.2010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Prof. Max </a:t>
            </a:r>
            <a:r>
              <a:rPr lang="en-US" dirty="0" err="1" smtClean="0"/>
              <a:t>Mustermann</a:t>
            </a:r>
            <a:r>
              <a:rPr lang="en-US" dirty="0" smtClean="0"/>
              <a:t> - Title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 err="1" smtClean="0">
                <a:solidFill>
                  <a:schemeClr val="tx2"/>
                </a:solidFill>
              </a:rPr>
              <a:t>Zwischenpräsentation</a:t>
            </a:r>
            <a:r>
              <a:rPr lang="en-US" sz="2600" b="1" dirty="0" smtClean="0">
                <a:solidFill>
                  <a:schemeClr val="tx2"/>
                </a:solidFill>
              </a:rPr>
              <a:t> – Data Mining Cup 2010</a:t>
            </a:r>
            <a:br>
              <a:rPr lang="en-US" sz="2600" b="1" dirty="0" smtClean="0">
                <a:solidFill>
                  <a:schemeClr val="tx2"/>
                </a:solidFill>
              </a:rPr>
            </a:br>
            <a:r>
              <a:rPr lang="en-US" sz="2200" b="1" dirty="0" err="1" smtClean="0">
                <a:solidFill>
                  <a:schemeClr val="tx2"/>
                </a:solidFill>
              </a:rPr>
              <a:t>Gruppe</a:t>
            </a:r>
            <a:r>
              <a:rPr lang="en-US" sz="2200" b="1" dirty="0" smtClean="0">
                <a:solidFill>
                  <a:schemeClr val="tx2"/>
                </a:solidFill>
              </a:rPr>
              <a:t> 1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David, Philippe, </a:t>
            </a:r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Michael, </a:t>
            </a:r>
          </a:p>
          <a:p>
            <a:r>
              <a:rPr lang="en-US" sz="1600" b="1" dirty="0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Alexander, Thomas M, </a:t>
            </a:r>
            <a:r>
              <a:rPr lang="en-US" sz="1600" b="1" dirty="0" err="1" smtClean="0">
                <a:solidFill>
                  <a:srgbClr xmlns:mc="http://schemas.openxmlformats.org/markup-compatibility/2006" xmlns:a14="http://schemas.microsoft.com/office/drawing/2010/main" val="000000" mc:Ignorable=""/>
                </a:solidFill>
              </a:rPr>
              <a:t>Elvi</a:t>
            </a:r>
            <a:endParaRPr lang="en-US" sz="1600" b="1" dirty="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  <a:p>
            <a:endParaRPr lang="en-US" sz="1600" b="1" dirty="0">
              <a:solidFill>
                <a:srgbClr xmlns:mc="http://schemas.openxmlformats.org/markup-compatibility/2006" xmlns:a14="http://schemas.microsoft.com/office/drawing/2010/main" val="000000" mc:Ignorable="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</a:rPr>
              <a:t>Prof. Max Mustermann - Title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Gliederung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198563"/>
            <a:ext cx="8356600" cy="4894229"/>
          </a:xfrm>
        </p:spPr>
        <p:txBody>
          <a:bodyPr/>
          <a:lstStyle/>
          <a:p>
            <a:r>
              <a:rPr lang="de-DE" dirty="0"/>
              <a:t>Vorverarbeitung</a:t>
            </a:r>
          </a:p>
          <a:p>
            <a:pPr lvl="1"/>
            <a:r>
              <a:rPr lang="de-DE" dirty="0" smtClean="0"/>
              <a:t>Typänderungen</a:t>
            </a:r>
            <a:endParaRPr lang="de-DE" dirty="0"/>
          </a:p>
          <a:p>
            <a:pPr lvl="1"/>
            <a:r>
              <a:rPr lang="de-DE" dirty="0" smtClean="0"/>
              <a:t>Bereinigung / Ableitung</a:t>
            </a:r>
          </a:p>
          <a:p>
            <a:pPr marL="394575" lvl="1" indent="0">
              <a:buNone/>
            </a:pPr>
            <a:endParaRPr lang="de-DE" dirty="0"/>
          </a:p>
          <a:p>
            <a:r>
              <a:rPr lang="de-DE" dirty="0"/>
              <a:t>Getestete </a:t>
            </a:r>
            <a:r>
              <a:rPr lang="de-DE" dirty="0" err="1"/>
              <a:t>Klassifizierer</a:t>
            </a:r>
            <a:endParaRPr lang="de-DE" dirty="0"/>
          </a:p>
          <a:p>
            <a:pPr lvl="1"/>
            <a:r>
              <a:rPr lang="de-DE" dirty="0" smtClean="0"/>
              <a:t>Zahlen</a:t>
            </a:r>
          </a:p>
          <a:p>
            <a:pPr marL="394575" lvl="1" indent="0">
              <a:buNone/>
            </a:pPr>
            <a:endParaRPr lang="de-DE" dirty="0" smtClean="0"/>
          </a:p>
          <a:p>
            <a:r>
              <a:rPr lang="de-DE" dirty="0" smtClean="0"/>
              <a:t>Ausblick</a:t>
            </a:r>
            <a:endParaRPr lang="de-DE" dirty="0"/>
          </a:p>
          <a:p>
            <a:pPr marL="0" indent="0" eaLnBrk="1" hangingPunct="1">
              <a:buNone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Vorverarbeitung - Typen</a:t>
            </a:r>
          </a:p>
        </p:txBody>
      </p:sp>
      <p:sp>
        <p:nvSpPr>
          <p:cNvPr id="48131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/>
              <a:t>Flag:</a:t>
            </a:r>
          </a:p>
          <a:p>
            <a:pPr lvl="1"/>
            <a:r>
              <a:rPr lang="de-DE" sz="2400"/>
              <a:t>title</a:t>
            </a:r>
          </a:p>
          <a:p>
            <a:pPr lvl="1"/>
            <a:r>
              <a:rPr lang="de-DE" sz="2400"/>
              <a:t>newsletter</a:t>
            </a:r>
          </a:p>
          <a:p>
            <a:pPr lvl="1"/>
            <a:r>
              <a:rPr lang="de-DE" sz="2400"/>
              <a:t>delivertype</a:t>
            </a:r>
          </a:p>
          <a:p>
            <a:pPr lvl="1"/>
            <a:r>
              <a:rPr lang="de-DE" sz="2400"/>
              <a:t>voucher</a:t>
            </a:r>
          </a:p>
          <a:p>
            <a:pPr lvl="1"/>
            <a:r>
              <a:rPr lang="de-DE" sz="2400"/>
              <a:t>gift</a:t>
            </a:r>
          </a:p>
          <a:p>
            <a:pPr lvl="1"/>
            <a:r>
              <a:rPr lang="de-DE" sz="2400"/>
              <a:t>entry</a:t>
            </a:r>
          </a:p>
          <a:p>
            <a:pPr lvl="1"/>
            <a:r>
              <a:rPr lang="de-DE" sz="2400"/>
              <a:t>points</a:t>
            </a:r>
          </a:p>
          <a:p>
            <a:pPr lvl="1"/>
            <a:r>
              <a:rPr lang="de-DE" sz="2400"/>
              <a:t>shippingcosts</a:t>
            </a:r>
          </a:p>
          <a:p>
            <a:pPr lvl="1"/>
            <a:r>
              <a:rPr lang="de-DE" sz="2400"/>
              <a:t>target90</a:t>
            </a:r>
          </a:p>
        </p:txBody>
      </p:sp>
    </p:spTree>
    <p:extLst>
      <p:ext uri="{BB962C8B-B14F-4D97-AF65-F5344CB8AC3E}">
        <p14:creationId xmlns:p14="http://schemas.microsoft.com/office/powerpoint/2010/main" val="409211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Vorverarbeitung - Attributfilter</a:t>
            </a:r>
          </a:p>
        </p:txBody>
      </p:sp>
      <p:sp>
        <p:nvSpPr>
          <p:cNvPr id="46083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customernumber </a:t>
            </a:r>
          </a:p>
          <a:p>
            <a:r>
              <a:rPr lang="de-DE"/>
              <a:t>deliverytype</a:t>
            </a:r>
          </a:p>
          <a:p>
            <a:r>
              <a:rPr lang="de-DE"/>
              <a:t>invoicepostcode</a:t>
            </a:r>
          </a:p>
          <a:p>
            <a:r>
              <a:rPr lang="de-DE"/>
              <a:t>delivpostcode</a:t>
            </a:r>
          </a:p>
          <a:p>
            <a:r>
              <a:rPr lang="de-DE"/>
              <a:t>points</a:t>
            </a:r>
          </a:p>
          <a:p>
            <a:r>
              <a:rPr lang="de-DE"/>
              <a:t>cancel</a:t>
            </a:r>
          </a:p>
          <a:p>
            <a:r>
              <a:rPr lang="de-DE"/>
              <a:t>w0…w10</a:t>
            </a:r>
          </a:p>
        </p:txBody>
      </p:sp>
    </p:spTree>
    <p:extLst>
      <p:ext uri="{BB962C8B-B14F-4D97-AF65-F5344CB8AC3E}">
        <p14:creationId xmlns:p14="http://schemas.microsoft.com/office/powerpoint/2010/main" val="251540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 </a:t>
            </a:r>
            <a:r>
              <a:rPr lang="de-DE" dirty="0" smtClean="0"/>
              <a:t>– Ableitungen I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Datumsfelder zu Integer in Tagen nach 01-01-2008</a:t>
            </a:r>
          </a:p>
          <a:p>
            <a:r>
              <a:rPr lang="en-US" dirty="0" err="1"/>
              <a:t>deliverydatepromised</a:t>
            </a:r>
            <a:r>
              <a:rPr lang="de-DE" dirty="0"/>
              <a:t> zu groß (</a:t>
            </a:r>
            <a:r>
              <a:rPr lang="de-DE" dirty="0" err="1"/>
              <a:t>z.b.</a:t>
            </a:r>
            <a:r>
              <a:rPr lang="de-DE" dirty="0"/>
              <a:t> </a:t>
            </a:r>
            <a:r>
              <a:rPr lang="de-DE" dirty="0" smtClean="0"/>
              <a:t>4746), </a:t>
            </a:r>
            <a:r>
              <a:rPr lang="de-DE" dirty="0"/>
              <a:t>dann </a:t>
            </a:r>
            <a:r>
              <a:rPr lang="de-DE" dirty="0" smtClean="0"/>
              <a:t>auf </a:t>
            </a:r>
            <a:r>
              <a:rPr lang="en-US" dirty="0" err="1" smtClean="0"/>
              <a:t>deliverydatereal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eliverydatereal</a:t>
            </a:r>
            <a:r>
              <a:rPr lang="en-US" dirty="0" smtClean="0"/>
              <a:t> == null:</a:t>
            </a:r>
            <a:r>
              <a:rPr lang="en-US" dirty="0" smtClean="0">
                <a:sym typeface="Wingdings" pitchFamily="2" charset="2"/>
              </a:rPr>
              <a:t> “download </a:t>
            </a:r>
            <a:r>
              <a:rPr lang="en-US" dirty="0" err="1" smtClean="0">
                <a:sym typeface="Wingdings" pitchFamily="2" charset="2"/>
              </a:rPr>
              <a:t>oder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Waren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storniert</a:t>
            </a:r>
            <a:r>
              <a:rPr lang="en-US" dirty="0" smtClean="0">
                <a:sym typeface="Wingdings" pitchFamily="2" charset="2"/>
              </a:rPr>
              <a:t>”, </a:t>
            </a:r>
            <a:r>
              <a:rPr lang="en-US" dirty="0" err="1" smtClean="0">
                <a:sym typeface="Wingdings" pitchFamily="2" charset="2"/>
              </a:rPr>
              <a:t>dann</a:t>
            </a:r>
            <a:r>
              <a:rPr lang="en-US" dirty="0" smtClean="0">
                <a:sym typeface="Wingdings" pitchFamily="2" charset="2"/>
              </a:rPr>
              <a:t> auf </a:t>
            </a:r>
            <a:r>
              <a:rPr lang="en-US" dirty="0" err="1" smtClean="0">
                <a:sym typeface="Wingdings" pitchFamily="2" charset="2"/>
              </a:rPr>
              <a:t>deliverydatepromised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Verspätung</a:t>
            </a:r>
            <a:r>
              <a:rPr lang="en-US" dirty="0" smtClean="0">
                <a:sym typeface="Wingdings" pitchFamily="2" charset="2"/>
              </a:rPr>
              <a:t> in </a:t>
            </a:r>
            <a:r>
              <a:rPr lang="en-US" dirty="0" err="1" smtClean="0">
                <a:sym typeface="Wingdings" pitchFamily="2" charset="2"/>
              </a:rPr>
              <a:t>Tagen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neues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Attribut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Anzahl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Tage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Feiertagen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Ostern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Weihnachten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Flag, </a:t>
            </a:r>
            <a:r>
              <a:rPr lang="en-US" dirty="0" err="1" smtClean="0">
                <a:sym typeface="Wingdings" pitchFamily="2" charset="2"/>
              </a:rPr>
              <a:t>ob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deliverpostcode</a:t>
            </a:r>
            <a:r>
              <a:rPr lang="en-US" dirty="0" smtClean="0">
                <a:sym typeface="Wingdings" pitchFamily="2" charset="2"/>
              </a:rPr>
              <a:t> == </a:t>
            </a:r>
            <a:r>
              <a:rPr lang="en-US" dirty="0" err="1" smtClean="0">
                <a:sym typeface="Wingdings" pitchFamily="2" charset="2"/>
              </a:rPr>
              <a:t>invoicepostcode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Flag, </a:t>
            </a:r>
            <a:r>
              <a:rPr lang="en-US" dirty="0" err="1" smtClean="0">
                <a:sym typeface="Wingdings" pitchFamily="2" charset="2"/>
              </a:rPr>
              <a:t>ob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alle</a:t>
            </a:r>
            <a:r>
              <a:rPr lang="en-US" dirty="0" smtClean="0">
                <a:sym typeface="Wingdings" pitchFamily="2" charset="2"/>
              </a:rPr>
              <a:t> Items </a:t>
            </a:r>
            <a:r>
              <a:rPr lang="en-US" dirty="0" err="1" smtClean="0">
                <a:sym typeface="Wingdings" pitchFamily="2" charset="2"/>
              </a:rPr>
              <a:t>einer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Bestellung</a:t>
            </a:r>
            <a:r>
              <a:rPr lang="en-US" dirty="0" smtClean="0">
                <a:sym typeface="Wingdings" pitchFamily="2" charset="2"/>
              </a:rPr>
              <a:t> “</a:t>
            </a:r>
            <a:r>
              <a:rPr lang="en-US" dirty="0" err="1" smtClean="0">
                <a:sym typeface="Wingdings" pitchFamily="2" charset="2"/>
              </a:rPr>
              <a:t>gecancelled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32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 </a:t>
            </a:r>
            <a:r>
              <a:rPr lang="de-DE" dirty="0" smtClean="0"/>
              <a:t>– Ableitungen II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ym typeface="Wingdings" pitchFamily="2" charset="2"/>
              </a:rPr>
              <a:t>Wenn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deliverydate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früh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z.B</a:t>
            </a:r>
            <a:r>
              <a:rPr lang="en-US" dirty="0" smtClean="0">
                <a:sym typeface="Wingdings" pitchFamily="2" charset="2"/>
              </a:rPr>
              <a:t>. 250 </a:t>
            </a:r>
            <a:r>
              <a:rPr lang="en-US" dirty="0" err="1" smtClean="0">
                <a:sym typeface="Wingdings" pitchFamily="2" charset="2"/>
              </a:rPr>
              <a:t>Tage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dann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reduziere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deliverydatepromised</a:t>
            </a:r>
            <a:r>
              <a:rPr lang="en-US" dirty="0" smtClean="0">
                <a:sym typeface="Wingdings" pitchFamily="2" charset="2"/>
              </a:rPr>
              <a:t> um 365 </a:t>
            </a:r>
            <a:r>
              <a:rPr lang="en-US" dirty="0" err="1" smtClean="0">
                <a:sym typeface="Wingdings" pitchFamily="2" charset="2"/>
              </a:rPr>
              <a:t>Tage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 smtClean="0">
                <a:sym typeface="Wingdings" pitchFamily="2" charset="2"/>
              </a:rPr>
              <a:t>Annahme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Tippfehler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deliverydatepromised</a:t>
            </a:r>
            <a:r>
              <a:rPr lang="en-US" dirty="0" smtClean="0">
                <a:sym typeface="Wingdings" pitchFamily="2" charset="2"/>
              </a:rPr>
              <a:t> um </a:t>
            </a:r>
            <a:r>
              <a:rPr lang="en-US" dirty="0" err="1" smtClean="0">
                <a:sym typeface="Wingdings" pitchFamily="2" charset="2"/>
              </a:rPr>
              <a:t>ein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Jahr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zu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groß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Verspätungsklassen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Kategorisieren</a:t>
            </a:r>
            <a:r>
              <a:rPr lang="en-US" dirty="0" smtClean="0">
                <a:sym typeface="Wingdings" pitchFamily="2" charset="2"/>
              </a:rPr>
              <a:t> der </a:t>
            </a:r>
            <a:r>
              <a:rPr lang="en-US" dirty="0" err="1" smtClean="0">
                <a:sym typeface="Wingdings" pitchFamily="2" charset="2"/>
              </a:rPr>
              <a:t>Verspätungen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Verfrühungen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5 </a:t>
            </a:r>
            <a:r>
              <a:rPr lang="en-US" dirty="0" err="1" smtClean="0">
                <a:sym typeface="Wingdings" pitchFamily="2" charset="2"/>
              </a:rPr>
              <a:t>ordinale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Klassen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>
                <a:sym typeface="Wingdings" pitchFamily="2" charset="2"/>
              </a:rPr>
              <a:t>Kategorisieren</a:t>
            </a:r>
            <a:r>
              <a:rPr lang="en-US" dirty="0" smtClean="0">
                <a:sym typeface="Wingdings" pitchFamily="2" charset="2"/>
              </a:rPr>
              <a:t> der Mail-Domains in 3 </a:t>
            </a:r>
            <a:r>
              <a:rPr lang="en-US" dirty="0" err="1" smtClean="0">
                <a:sym typeface="Wingdings" pitchFamily="2" charset="2"/>
              </a:rPr>
              <a:t>Klassen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488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Klassifizierer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 5.0</a:t>
            </a:r>
          </a:p>
          <a:p>
            <a:pPr lvl="1"/>
            <a:r>
              <a:rPr lang="de-DE" dirty="0"/>
              <a:t>Testdaten == Trainingsdaten</a:t>
            </a:r>
          </a:p>
          <a:p>
            <a:pPr lvl="2"/>
            <a:r>
              <a:rPr lang="de-DE" dirty="0"/>
              <a:t>Score: ca.11000</a:t>
            </a:r>
          </a:p>
          <a:p>
            <a:pPr lvl="1"/>
            <a:r>
              <a:rPr lang="de-DE" dirty="0"/>
              <a:t>Partitionierung der Daten 90/10 in Trainings-/</a:t>
            </a:r>
            <a:r>
              <a:rPr lang="de-DE" dirty="0" smtClean="0"/>
              <a:t>Testdaten</a:t>
            </a:r>
          </a:p>
          <a:p>
            <a:pPr lvl="2"/>
            <a:r>
              <a:rPr lang="de-DE" dirty="0" smtClean="0"/>
              <a:t>Score: ca. 13500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76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hteck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9155" name="Rechteck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Zusammenführen der Einzelprojekte</a:t>
            </a:r>
          </a:p>
          <a:p>
            <a:r>
              <a:rPr lang="de-DE" dirty="0" smtClean="0"/>
              <a:t>Weitere </a:t>
            </a:r>
            <a:r>
              <a:rPr lang="de-DE" dirty="0" err="1" smtClean="0"/>
              <a:t>Klassifizierer</a:t>
            </a:r>
            <a:r>
              <a:rPr lang="de-DE" smtClean="0"/>
              <a:t> testen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D9D9D9" mc:Ignorable=""/>
      </a:lt2>
      <a:accent1>
        <a:srgbClr xmlns:mc="http://schemas.openxmlformats.org/markup-compatibility/2006" xmlns:a14="http://schemas.microsoft.com/office/drawing/2010/main" val="009682" mc:Ignorable=""/>
      </a:accent1>
      <a:accent2>
        <a:srgbClr xmlns:mc="http://schemas.openxmlformats.org/markup-compatibility/2006" xmlns:a14="http://schemas.microsoft.com/office/drawing/2010/main" val="4664AA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AAC9C1" mc:Ignorable=""/>
      </a:accent5>
      <a:accent6>
        <a:srgbClr xmlns:mc="http://schemas.openxmlformats.org/markup-compatibility/2006" xmlns:a14="http://schemas.microsoft.com/office/drawing/2010/main" val="3F5A9A" mc:Ignorable=""/>
      </a:accent6>
      <a:hlink>
        <a:srgbClr xmlns:mc="http://schemas.openxmlformats.org/markup-compatibility/2006" xmlns:a14="http://schemas.microsoft.com/office/drawing/2010/main" val="808080" mc:Ignorable=""/>
      </a:hlink>
      <a:folHlink>
        <a:srgbClr xmlns:mc="http://schemas.openxmlformats.org/markup-compatibility/2006" xmlns:a14="http://schemas.microsoft.com/office/drawing/2010/main" val="7D92C3" mc:Ignorable="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D9D9D9" mc:Ignorable=""/>
        </a:lt2>
        <a:accent1>
          <a:srgbClr xmlns:mc="http://schemas.openxmlformats.org/markup-compatibility/2006" xmlns:a14="http://schemas.microsoft.com/office/drawing/2010/main" val="009682" mc:Ignorable=""/>
        </a:accent1>
        <a:accent2>
          <a:srgbClr xmlns:mc="http://schemas.openxmlformats.org/markup-compatibility/2006" xmlns:a14="http://schemas.microsoft.com/office/drawing/2010/main" val="4664AA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AAC9C1" mc:Ignorable=""/>
        </a:accent5>
        <a:accent6>
          <a:srgbClr xmlns:mc="http://schemas.openxmlformats.org/markup-compatibility/2006" xmlns:a14="http://schemas.microsoft.com/office/drawing/2010/main" val="3F5A9A" mc:Ignorable=""/>
        </a:accent6>
        <a:hlink>
          <a:srgbClr xmlns:mc="http://schemas.openxmlformats.org/markup-compatibility/2006" xmlns:a14="http://schemas.microsoft.com/office/drawing/2010/main" val="808080" mc:Ignorable=""/>
        </a:hlink>
        <a:folHlink>
          <a:srgbClr xmlns:mc="http://schemas.openxmlformats.org/markup-compatibility/2006" xmlns:a14="http://schemas.microsoft.com/office/drawing/2010/main" val="7D92C3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000000" mc:Ignorable=""/>
      </a:dk2>
      <a:lt2>
        <a:srgbClr xmlns:mc="http://schemas.openxmlformats.org/markup-compatibility/2006" xmlns:a14="http://schemas.microsoft.com/office/drawing/2010/main" val="808080" mc:Ignorable=""/>
      </a:lt2>
      <a:accent1>
        <a:srgbClr xmlns:mc="http://schemas.openxmlformats.org/markup-compatibility/2006" xmlns:a14="http://schemas.microsoft.com/office/drawing/2010/main" val="BBE0E3" mc:Ignorable=""/>
      </a:accent1>
      <a:accent2>
        <a:srgbClr xmlns:mc="http://schemas.openxmlformats.org/markup-compatibility/2006" xmlns:a14="http://schemas.microsoft.com/office/drawing/2010/main" val="333399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DAEDEF" mc:Ignorable=""/>
      </a:accent5>
      <a:accent6>
        <a:srgbClr xmlns:mc="http://schemas.openxmlformats.org/markup-compatibility/2006" xmlns:a14="http://schemas.microsoft.com/office/drawing/2010/main" val="2D2D8A" mc:Ignorable=""/>
      </a:accent6>
      <a:hlink>
        <a:srgbClr xmlns:mc="http://schemas.openxmlformats.org/markup-compatibility/2006" xmlns:a14="http://schemas.microsoft.com/office/drawing/2010/main" val="009999" mc:Ignorable=""/>
      </a:hlink>
      <a:folHlink>
        <a:srgbClr xmlns:mc="http://schemas.openxmlformats.org/markup-compatibility/2006" xmlns:a14="http://schemas.microsoft.com/office/drawing/2010/main" val="99CC0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194</Words>
  <Application>Microsoft Office PowerPoint</Application>
  <PresentationFormat>Bildschirmpräsentation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KIT-Masterslides-EN-SDQ</vt:lpstr>
      <vt:lpstr>PowerPoint-Präsentation</vt:lpstr>
      <vt:lpstr>Gliederung</vt:lpstr>
      <vt:lpstr>Vorverarbeitung - Typen</vt:lpstr>
      <vt:lpstr>Vorverarbeitung - Attributfilter</vt:lpstr>
      <vt:lpstr>Vorverarbeitung – Ableitungen I</vt:lpstr>
      <vt:lpstr>Vorverarbeitung – Ableitungen II</vt:lpstr>
      <vt:lpstr>Klassifizierer</vt:lpstr>
      <vt:lpstr>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Schowalter</dc:creator>
  <cp:lastModifiedBy>David Schowalter</cp:lastModifiedBy>
  <cp:revision>16</cp:revision>
  <dcterms:created xsi:type="dcterms:W3CDTF">2010-05-05T08:06:58Z</dcterms:created>
  <dcterms:modified xsi:type="dcterms:W3CDTF">2010-05-05T09:15:29Z</dcterms:modified>
</cp:coreProperties>
</file>