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7" r:id="rId1"/>
  </p:sldMasterIdLst>
  <p:notesMasterIdLst>
    <p:notesMasterId r:id="rId19"/>
  </p:notesMasterIdLst>
  <p:sldIdLst>
    <p:sldId id="256" r:id="rId2"/>
    <p:sldId id="266" r:id="rId3"/>
    <p:sldId id="257" r:id="rId4"/>
    <p:sldId id="258" r:id="rId5"/>
    <p:sldId id="259" r:id="rId6"/>
    <p:sldId id="260" r:id="rId7"/>
    <p:sldId id="261" r:id="rId8"/>
    <p:sldId id="262" r:id="rId9"/>
    <p:sldId id="272" r:id="rId10"/>
    <p:sldId id="263" r:id="rId11"/>
    <p:sldId id="267" r:id="rId12"/>
    <p:sldId id="268" r:id="rId13"/>
    <p:sldId id="269" r:id="rId14"/>
    <p:sldId id="270" r:id="rId15"/>
    <p:sldId id="264" r:id="rId16"/>
    <p:sldId id="265" r:id="rId17"/>
    <p:sldId id="271"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nto, Kimberly" initials="GK" lastIdx="1" clrIdx="0">
    <p:extLst>
      <p:ext uri="{19B8F6BF-5375-455C-9EA6-DF929625EA0E}">
        <p15:presenceInfo xmlns:p15="http://schemas.microsoft.com/office/powerpoint/2012/main" userId="S-1-5-21-1844237615-1801674531-682003330-265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124" autoAdjust="0"/>
  </p:normalViewPr>
  <p:slideViewPr>
    <p:cSldViewPr snapToGrid="0">
      <p:cViewPr varScale="1">
        <p:scale>
          <a:sx n="60" d="100"/>
          <a:sy n="60" d="100"/>
        </p:scale>
        <p:origin x="50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5-08-25T18:14:41.570" idx="1">
    <p:pos x="10" y="10"/>
    <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37F07-0947-43E9-9B34-5191954A2CE8}" type="datetimeFigureOut">
              <a:rPr lang="en-US" smtClean="0"/>
              <a:t>8/27/2015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3676-49CF-44B9-96F2-F1F8E5F3A990}" type="slidenum">
              <a:rPr lang="en-US" smtClean="0"/>
              <a:t>‹#›</a:t>
            </a:fld>
            <a:endParaRPr lang="en-US"/>
          </a:p>
        </p:txBody>
      </p:sp>
    </p:spTree>
    <p:extLst>
      <p:ext uri="{BB962C8B-B14F-4D97-AF65-F5344CB8AC3E}">
        <p14:creationId xmlns:p14="http://schemas.microsoft.com/office/powerpoint/2010/main" val="40537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Data is</a:t>
            </a:r>
            <a:r>
              <a:rPr lang="en-US" baseline="0" dirty="0" smtClean="0"/>
              <a:t> the most important part of a database.</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3</a:t>
            </a:fld>
            <a:endParaRPr lang="en-US"/>
          </a:p>
        </p:txBody>
      </p:sp>
    </p:spTree>
    <p:extLst>
      <p:ext uri="{BB962C8B-B14F-4D97-AF65-F5344CB8AC3E}">
        <p14:creationId xmlns:p14="http://schemas.microsoft.com/office/powerpoint/2010/main" val="143833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Every table is broken up into smaller entities called fields.  The fields</a:t>
            </a:r>
            <a:r>
              <a:rPr lang="en-US" baseline="0" dirty="0" smtClean="0"/>
              <a:t> in the table are:  name, email, </a:t>
            </a:r>
            <a:r>
              <a:rPr lang="en-US" baseline="0" dirty="0" err="1" smtClean="0"/>
              <a:t>created_at</a:t>
            </a:r>
            <a:r>
              <a:rPr lang="en-US" baseline="0" dirty="0" smtClean="0"/>
              <a:t>, </a:t>
            </a:r>
            <a:r>
              <a:rPr lang="en-US" baseline="0" dirty="0" err="1" smtClean="0"/>
              <a:t>updated_at</a:t>
            </a:r>
            <a:r>
              <a:rPr lang="en-US" baseline="0" dirty="0" smtClean="0"/>
              <a:t>.</a:t>
            </a:r>
          </a:p>
          <a:p>
            <a:r>
              <a:rPr lang="en-US" baseline="0" dirty="0" smtClean="0"/>
              <a:t>A field is a column in a table that is designed to maintain specific information about every record in the table.</a:t>
            </a:r>
          </a:p>
          <a:p>
            <a:r>
              <a:rPr lang="en-US" baseline="0" dirty="0" smtClean="0"/>
              <a:t>A record, also called a row of data, is each individual entry that exists in a table.  For example there are (2) records in the table.</a:t>
            </a:r>
          </a:p>
          <a:p>
            <a:r>
              <a:rPr lang="en-US" baseline="0" dirty="0" smtClean="0"/>
              <a:t>A column is a vertical entity in a table that contains all information associated with a specific field in a table.  For example, Name represents the name of the user.</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4</a:t>
            </a:fld>
            <a:endParaRPr lang="en-US"/>
          </a:p>
        </p:txBody>
      </p:sp>
    </p:spTree>
    <p:extLst>
      <p:ext uri="{BB962C8B-B14F-4D97-AF65-F5344CB8AC3E}">
        <p14:creationId xmlns:p14="http://schemas.microsoft.com/office/powerpoint/2010/main" val="3379101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6</a:t>
            </a:fld>
            <a:endParaRPr lang="en-US"/>
          </a:p>
        </p:txBody>
      </p:sp>
    </p:spTree>
    <p:extLst>
      <p:ext uri="{BB962C8B-B14F-4D97-AF65-F5344CB8AC3E}">
        <p14:creationId xmlns:p14="http://schemas.microsoft.com/office/powerpoint/2010/main" val="112075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Today’s advanced RDBMS is actually much more than data, they also manage data</a:t>
            </a:r>
            <a:r>
              <a:rPr lang="en-US" baseline="0" dirty="0" smtClean="0"/>
              <a:t>, restricting the kind of data that can go into the system, and facilitating getting data out of the system.</a:t>
            </a:r>
            <a:endParaRPr lang="en-US" dirty="0"/>
          </a:p>
        </p:txBody>
      </p:sp>
      <p:sp>
        <p:nvSpPr>
          <p:cNvPr id="4" name="Slide Number Placeholder 3"/>
          <p:cNvSpPr>
            <a:spLocks noGrp="1"/>
          </p:cNvSpPr>
          <p:nvPr>
            <p:ph type="sldNum" sz="quarter" idx="10"/>
          </p:nvPr>
        </p:nvSpPr>
        <p:spPr/>
        <p:txBody>
          <a:bodyPr/>
          <a:lstStyle/>
          <a:p>
            <a:fld id="{81AA3676-49CF-44B9-96F2-F1F8E5F3A990}" type="slidenum">
              <a:rPr lang="en-US" smtClean="0"/>
              <a:t>8</a:t>
            </a:fld>
            <a:endParaRPr lang="en-US"/>
          </a:p>
        </p:txBody>
      </p:sp>
    </p:spTree>
    <p:extLst>
      <p:ext uri="{BB962C8B-B14F-4D97-AF65-F5344CB8AC3E}">
        <p14:creationId xmlns:p14="http://schemas.microsoft.com/office/powerpoint/2010/main" val="1694583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96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smtClean="0"/>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smtClean="0"/>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8/27/2015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645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1202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smtClean="0"/>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smtClean="0"/>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8/27/2015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22535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50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8908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074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smtClean="0"/>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8/27/2015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22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8/27/2015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13226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8/27/2015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04032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8/27/2015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235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8/27/2015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2053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8/27/2015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599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smtClean="0"/>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smtClean="0"/>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8/27/2015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878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8/27/2015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04209265"/>
      </p:ext>
    </p:extLst>
  </p:cSld>
  <p:clrMap bg1="dk1" tx1="lt1" bg2="dk2" tx2="lt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Core Database Concepts</a:t>
            </a:r>
            <a:endParaRPr lang="en-US" dirty="0"/>
          </a:p>
        </p:txBody>
      </p:sp>
      <p:sp>
        <p:nvSpPr>
          <p:cNvPr id="3" name="Subtitle 2"/>
          <p:cNvSpPr>
            <a:spLocks noGrp="1"/>
          </p:cNvSpPr>
          <p:nvPr>
            <p:ph type="subTitle" idx="1"/>
          </p:nvPr>
        </p:nvSpPr>
        <p:spPr/>
        <p:txBody>
          <a:bodyPr/>
          <a:lstStyle/>
          <a:p>
            <a:r>
              <a:rPr lang="en-US" dirty="0" smtClean="0"/>
              <a:t>Getting started with Databases and Structure Query Language (SQL)</a:t>
            </a:r>
            <a:endParaRPr lang="en-US" dirty="0"/>
          </a:p>
        </p:txBody>
      </p:sp>
    </p:spTree>
    <p:extLst>
      <p:ext uri="{BB962C8B-B14F-4D97-AF65-F5344CB8AC3E}">
        <p14:creationId xmlns:p14="http://schemas.microsoft.com/office/powerpoint/2010/main" val="1326009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lstStyle/>
          <a:p>
            <a:r>
              <a:rPr lang="en-US" dirty="0" smtClean="0"/>
              <a:t>The main differences between </a:t>
            </a:r>
            <a:r>
              <a:rPr lang="en-US" b="1" dirty="0" smtClean="0"/>
              <a:t>DBMS</a:t>
            </a:r>
            <a:r>
              <a:rPr lang="en-US" dirty="0" smtClean="0"/>
              <a:t> and </a:t>
            </a:r>
            <a:r>
              <a:rPr lang="en-US" b="1" dirty="0" smtClean="0"/>
              <a:t>RDBMS</a:t>
            </a:r>
            <a:r>
              <a:rPr lang="en-US" dirty="0" smtClean="0"/>
              <a:t> are:</a:t>
            </a:r>
          </a:p>
          <a:p>
            <a:pPr lvl="1"/>
            <a:r>
              <a:rPr lang="en-US" dirty="0" smtClean="0"/>
              <a:t>A DBMS has to provide some uniform methods independent of a specific application accessing the information that is stored in the tables.</a:t>
            </a:r>
          </a:p>
          <a:p>
            <a:pPr lvl="1"/>
            <a:r>
              <a:rPr lang="en-US" dirty="0" smtClean="0"/>
              <a:t>RDBMS adds the additional condition that the system supports a tabular structure for the data, with enforced relationships between the tables.</a:t>
            </a:r>
          </a:p>
          <a:p>
            <a:pPr lvl="1"/>
            <a:r>
              <a:rPr lang="en-US" dirty="0" smtClean="0"/>
              <a:t>DBMS does not impose any constraints or security with regard to data manipulation, while RDBMS does utilize an internal security model.</a:t>
            </a:r>
          </a:p>
          <a:p>
            <a:pPr lvl="1"/>
            <a:r>
              <a:rPr lang="en-US" dirty="0" smtClean="0"/>
              <a:t>RDBMS is the basis for Structured Query Language (SQL).</a:t>
            </a:r>
          </a:p>
          <a:p>
            <a:endParaRPr lang="en-US" dirty="0"/>
          </a:p>
        </p:txBody>
      </p:sp>
    </p:spTree>
    <p:extLst>
      <p:ext uri="{BB962C8B-B14F-4D97-AF65-F5344CB8AC3E}">
        <p14:creationId xmlns:p14="http://schemas.microsoft.com/office/powerpoint/2010/main" val="23927734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SQL?</a:t>
            </a:r>
            <a:endParaRPr lang="en-US" dirty="0"/>
          </a:p>
        </p:txBody>
      </p:sp>
      <p:sp>
        <p:nvSpPr>
          <p:cNvPr id="3" name="Content Placeholder 2"/>
          <p:cNvSpPr>
            <a:spLocks noGrp="1"/>
          </p:cNvSpPr>
          <p:nvPr>
            <p:ph idx="1"/>
          </p:nvPr>
        </p:nvSpPr>
        <p:spPr/>
        <p:txBody>
          <a:bodyPr/>
          <a:lstStyle/>
          <a:p>
            <a:r>
              <a:rPr lang="en-US" dirty="0" smtClean="0"/>
              <a:t>Structure Query Language (SQL)</a:t>
            </a:r>
          </a:p>
          <a:p>
            <a:pPr lvl="1"/>
            <a:r>
              <a:rPr lang="en-US" dirty="0" smtClean="0"/>
              <a:t>Used to insert, retrieve, modify and delete data in a relational database.</a:t>
            </a:r>
          </a:p>
          <a:p>
            <a:pPr lvl="1"/>
            <a:r>
              <a:rPr lang="en-US" dirty="0" smtClean="0"/>
              <a:t>The language is supported by most relational databases with slight variations.</a:t>
            </a:r>
          </a:p>
          <a:p>
            <a:pPr lvl="1"/>
            <a:r>
              <a:rPr lang="en-US" dirty="0" smtClean="0"/>
              <a:t>Originally developed by IBM in mid 1970s.</a:t>
            </a:r>
          </a:p>
          <a:p>
            <a:pPr lvl="1"/>
            <a:endParaRPr lang="en-US" dirty="0"/>
          </a:p>
          <a:p>
            <a:r>
              <a:rPr lang="en-US" dirty="0" smtClean="0"/>
              <a:t>Transact-SQL (T-SQL)</a:t>
            </a:r>
          </a:p>
          <a:p>
            <a:pPr lvl="1"/>
            <a:r>
              <a:rPr lang="en-US" dirty="0" smtClean="0"/>
              <a:t>Used in Microsoft database management systems.</a:t>
            </a:r>
          </a:p>
        </p:txBody>
      </p:sp>
    </p:spTree>
    <p:extLst>
      <p:ext uri="{BB962C8B-B14F-4D97-AF65-F5344CB8AC3E}">
        <p14:creationId xmlns:p14="http://schemas.microsoft.com/office/powerpoint/2010/main" val="3542278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Microsoft SQL Server 2012?</a:t>
            </a:r>
            <a:endParaRPr lang="en-US" dirty="0"/>
          </a:p>
        </p:txBody>
      </p:sp>
      <p:sp>
        <p:nvSpPr>
          <p:cNvPr id="3" name="Content Placeholder 2"/>
          <p:cNvSpPr>
            <a:spLocks noGrp="1"/>
          </p:cNvSpPr>
          <p:nvPr>
            <p:ph idx="1"/>
          </p:nvPr>
        </p:nvSpPr>
        <p:spPr/>
        <p:txBody>
          <a:bodyPr/>
          <a:lstStyle/>
          <a:p>
            <a:r>
              <a:rPr lang="en-US" dirty="0" smtClean="0"/>
              <a:t>Robust, feature laden Relational Database Management System.</a:t>
            </a:r>
          </a:p>
          <a:p>
            <a:r>
              <a:rPr lang="en-US" dirty="0" smtClean="0"/>
              <a:t>Can support the most demanding applications.</a:t>
            </a:r>
          </a:p>
          <a:p>
            <a:r>
              <a:rPr lang="en-US" dirty="0" smtClean="0"/>
              <a:t>The administrative tools and simple installation make it one of the easiest database servers to configure and deploy.</a:t>
            </a:r>
          </a:p>
        </p:txBody>
      </p:sp>
    </p:spTree>
    <p:extLst>
      <p:ext uri="{BB962C8B-B14F-4D97-AF65-F5344CB8AC3E}">
        <p14:creationId xmlns:p14="http://schemas.microsoft.com/office/powerpoint/2010/main" val="411955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Scalability and Availability</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Ability of a system to be constantly accessible by it’s users.</a:t>
            </a:r>
          </a:p>
          <a:p>
            <a:pPr lvl="1"/>
            <a:r>
              <a:rPr lang="en-US" dirty="0" smtClean="0"/>
              <a:t>Provides reliability through features like online backups, failover clustering and log shipping.</a:t>
            </a:r>
          </a:p>
          <a:p>
            <a:endParaRPr lang="en-US" dirty="0"/>
          </a:p>
          <a:p>
            <a:r>
              <a:rPr lang="en-US" dirty="0" smtClean="0"/>
              <a:t>Scalability</a:t>
            </a:r>
          </a:p>
          <a:p>
            <a:pPr lvl="1"/>
            <a:r>
              <a:rPr lang="en-US" dirty="0" smtClean="0"/>
              <a:t>Ability to easily grow in size to support a growing user base.</a:t>
            </a:r>
          </a:p>
          <a:p>
            <a:pPr lvl="2"/>
            <a:r>
              <a:rPr lang="en-US" dirty="0"/>
              <a:t>Distributed partition view which is a single </a:t>
            </a:r>
            <a:r>
              <a:rPr lang="en-US" dirty="0" err="1" smtClean="0"/>
              <a:t>queriable</a:t>
            </a:r>
            <a:r>
              <a:rPr lang="en-US" dirty="0" smtClean="0"/>
              <a:t> </a:t>
            </a:r>
            <a:r>
              <a:rPr lang="en-US" dirty="0"/>
              <a:t>entity that is </a:t>
            </a:r>
            <a:r>
              <a:rPr lang="en-US" dirty="0" smtClean="0"/>
              <a:t>horizontally </a:t>
            </a:r>
            <a:r>
              <a:rPr lang="en-US" dirty="0"/>
              <a:t>partitioned and housed on multiple physical computers.</a:t>
            </a:r>
          </a:p>
          <a:p>
            <a:pPr lvl="2"/>
            <a:endParaRPr lang="en-US" dirty="0" smtClean="0"/>
          </a:p>
          <a:p>
            <a:pPr lvl="1"/>
            <a:endParaRPr lang="en-US" dirty="0" smtClean="0"/>
          </a:p>
        </p:txBody>
      </p:sp>
    </p:spTree>
    <p:extLst>
      <p:ext uri="{BB962C8B-B14F-4D97-AF65-F5344CB8AC3E}">
        <p14:creationId xmlns:p14="http://schemas.microsoft.com/office/powerpoint/2010/main" val="31303363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Administrative Features</a:t>
            </a:r>
            <a:endParaRPr lang="en-US" dirty="0"/>
          </a:p>
        </p:txBody>
      </p:sp>
      <p:sp>
        <p:nvSpPr>
          <p:cNvPr id="3" name="Content Placeholder 2"/>
          <p:cNvSpPr>
            <a:spLocks noGrp="1"/>
          </p:cNvSpPr>
          <p:nvPr>
            <p:ph idx="1"/>
          </p:nvPr>
        </p:nvSpPr>
        <p:spPr/>
        <p:txBody>
          <a:bodyPr/>
          <a:lstStyle/>
          <a:p>
            <a:r>
              <a:rPr lang="en-US" dirty="0" smtClean="0"/>
              <a:t>Important administrative tools included with SQL Server:</a:t>
            </a:r>
          </a:p>
          <a:p>
            <a:pPr lvl="1"/>
            <a:r>
              <a:rPr lang="en-US" dirty="0" smtClean="0"/>
              <a:t>Enterprise Manager</a:t>
            </a:r>
          </a:p>
          <a:p>
            <a:pPr lvl="1"/>
            <a:r>
              <a:rPr lang="en-US" dirty="0" smtClean="0"/>
              <a:t>SQL Query Analyzer</a:t>
            </a:r>
          </a:p>
          <a:p>
            <a:pPr lvl="1"/>
            <a:r>
              <a:rPr lang="en-US" dirty="0" smtClean="0"/>
              <a:t>SQL Profiler</a:t>
            </a:r>
          </a:p>
          <a:p>
            <a:pPr lvl="1"/>
            <a:r>
              <a:rPr lang="en-US" dirty="0" smtClean="0"/>
              <a:t>Import/Export Data (DTS)</a:t>
            </a:r>
          </a:p>
          <a:p>
            <a:pPr lvl="1"/>
            <a:r>
              <a:rPr lang="en-US" dirty="0" smtClean="0"/>
              <a:t>Internet enabled features – XML</a:t>
            </a:r>
          </a:p>
          <a:p>
            <a:pPr lvl="1"/>
            <a:r>
              <a:rPr lang="en-US" dirty="0" smtClean="0"/>
              <a:t>Data Warehousing Features</a:t>
            </a:r>
          </a:p>
          <a:p>
            <a:pPr lvl="1"/>
            <a:endParaRPr lang="en-US" dirty="0" smtClean="0"/>
          </a:p>
        </p:txBody>
      </p:sp>
    </p:spTree>
    <p:extLst>
      <p:ext uri="{BB962C8B-B14F-4D97-AF65-F5344CB8AC3E}">
        <p14:creationId xmlns:p14="http://schemas.microsoft.com/office/powerpoint/2010/main" val="4156366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Bicycle Database (</a:t>
            </a:r>
            <a:r>
              <a:rPr lang="en-US" dirty="0" err="1" smtClean="0"/>
              <a:t>db</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954" y="2158999"/>
            <a:ext cx="3354484" cy="215106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828700"/>
            <a:ext cx="3612481" cy="286740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595" y="1943099"/>
            <a:ext cx="4114447" cy="288011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79038" y="4362835"/>
            <a:ext cx="4214549" cy="2378811"/>
          </a:xfrm>
          <a:prstGeom prst="rect">
            <a:avLst/>
          </a:prstGeom>
        </p:spPr>
      </p:pic>
    </p:spTree>
    <p:extLst>
      <p:ext uri="{BB962C8B-B14F-4D97-AF65-F5344CB8AC3E}">
        <p14:creationId xmlns:p14="http://schemas.microsoft.com/office/powerpoint/2010/main" val="2193559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A database (</a:t>
            </a:r>
            <a:r>
              <a:rPr lang="en-US" dirty="0" err="1"/>
              <a:t>db</a:t>
            </a:r>
            <a:r>
              <a:rPr lang="en-US" dirty="0"/>
              <a:t>) is an organized collection of data, typically stored in electronic format.</a:t>
            </a:r>
          </a:p>
          <a:p>
            <a:r>
              <a:rPr lang="en-US" dirty="0"/>
              <a:t>Microsoft SQL Server and MySQL are examples of relational databases.</a:t>
            </a:r>
          </a:p>
          <a:p>
            <a:r>
              <a:rPr lang="en-US" dirty="0"/>
              <a:t>DBMS is an application used to perform administrative tasks on database and used to interact with data stored in databases.</a:t>
            </a:r>
          </a:p>
          <a:p>
            <a:r>
              <a:rPr lang="en-US" dirty="0"/>
              <a:t>Database server hosts DBMS system and one or more instances of SQL Server.</a:t>
            </a:r>
          </a:p>
          <a:p>
            <a:r>
              <a:rPr lang="en-US" dirty="0"/>
              <a:t>SQL Server Management </a:t>
            </a:r>
            <a:r>
              <a:rPr lang="en-US" dirty="0" smtClean="0"/>
              <a:t>Studio </a:t>
            </a:r>
            <a:r>
              <a:rPr lang="en-US" dirty="0"/>
              <a:t>(SSMS) is the GUI used to manage SQL Server, its databases, and the content contained within the database</a:t>
            </a:r>
            <a:r>
              <a:rPr lang="en-US" dirty="0" smtClean="0"/>
              <a:t>.</a:t>
            </a:r>
          </a:p>
          <a:p>
            <a:r>
              <a:rPr lang="en-US" dirty="0" smtClean="0"/>
              <a:t>Relational databases allow data entities to be defined in tables.</a:t>
            </a:r>
          </a:p>
          <a:p>
            <a:r>
              <a:rPr lang="en-US" dirty="0" smtClean="0"/>
              <a:t>A set of attributes for a given entity is defined as a row in a table (a collection of column values).</a:t>
            </a:r>
          </a:p>
        </p:txBody>
      </p:sp>
    </p:spTree>
    <p:extLst>
      <p:ext uri="{BB962C8B-B14F-4D97-AF65-F5344CB8AC3E}">
        <p14:creationId xmlns:p14="http://schemas.microsoft.com/office/powerpoint/2010/main" val="21617904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smtClean="0"/>
              <a:t>Relational databases perform the following functions:</a:t>
            </a:r>
          </a:p>
          <a:p>
            <a:pPr lvl="1"/>
            <a:r>
              <a:rPr lang="en-US" dirty="0" smtClean="0"/>
              <a:t>Ensure data is stored properly and that rules for defining data are not violated.</a:t>
            </a:r>
          </a:p>
          <a:p>
            <a:pPr lvl="1"/>
            <a:r>
              <a:rPr lang="en-US" dirty="0" smtClean="0"/>
              <a:t>Providing some level of disaster recover.</a:t>
            </a:r>
          </a:p>
          <a:p>
            <a:pPr lvl="1"/>
            <a:r>
              <a:rPr lang="en-US" dirty="0" smtClean="0"/>
              <a:t>Maintaining relationships between data entities residing in the database.</a:t>
            </a:r>
          </a:p>
          <a:p>
            <a:r>
              <a:rPr lang="en-US" dirty="0" smtClean="0"/>
              <a:t>SQL Server is capable of high availability and scalability through clustering and improved backup functionality.</a:t>
            </a:r>
          </a:p>
        </p:txBody>
      </p:sp>
    </p:spTree>
    <p:extLst>
      <p:ext uri="{BB962C8B-B14F-4D97-AF65-F5344CB8AC3E}">
        <p14:creationId xmlns:p14="http://schemas.microsoft.com/office/powerpoint/2010/main" val="28476003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a:t>Define Databases</a:t>
            </a:r>
          </a:p>
          <a:p>
            <a:r>
              <a:rPr lang="en-US" dirty="0" smtClean="0"/>
              <a:t>Discuss the functionality of relational database management systems.</a:t>
            </a:r>
          </a:p>
          <a:p>
            <a:r>
              <a:rPr lang="en-US" dirty="0" smtClean="0"/>
              <a:t>Define SQL</a:t>
            </a:r>
          </a:p>
          <a:p>
            <a:endParaRPr lang="en-US" dirty="0"/>
          </a:p>
        </p:txBody>
      </p:sp>
    </p:spTree>
    <p:extLst>
      <p:ext uri="{BB962C8B-B14F-4D97-AF65-F5344CB8AC3E}">
        <p14:creationId xmlns:p14="http://schemas.microsoft.com/office/powerpoint/2010/main" val="246866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A </a:t>
            </a:r>
            <a:r>
              <a:rPr lang="en-US" b="1" u="sng" dirty="0" smtClean="0"/>
              <a:t>Database (</a:t>
            </a:r>
            <a:r>
              <a:rPr lang="en-US" b="1" u="sng" dirty="0" err="1" smtClean="0"/>
              <a:t>db</a:t>
            </a:r>
            <a:r>
              <a:rPr lang="en-US" b="1" u="sng" dirty="0" smtClean="0"/>
              <a:t>) </a:t>
            </a:r>
            <a:r>
              <a:rPr lang="en-US" dirty="0" smtClean="0"/>
              <a:t>is an organized collection of data, typically stored in electronic format.</a:t>
            </a:r>
          </a:p>
          <a:p>
            <a:pPr lvl="1"/>
            <a:r>
              <a:rPr lang="en-US" dirty="0" smtClean="0"/>
              <a:t>It allows you to input, manage, organize and retrieve data quickly.</a:t>
            </a:r>
          </a:p>
          <a:p>
            <a:pPr lvl="1"/>
            <a:r>
              <a:rPr lang="en-US" dirty="0" smtClean="0"/>
              <a:t>Traditional databases are organized by records (rows), fields (columns) stored in tables which are stored in database files.</a:t>
            </a:r>
          </a:p>
          <a:p>
            <a:pPr lvl="1"/>
            <a:r>
              <a:rPr lang="en-US" dirty="0" smtClean="0"/>
              <a:t>It’s a file used to store information.</a:t>
            </a:r>
          </a:p>
          <a:p>
            <a:pPr lvl="1"/>
            <a:endParaRPr lang="en-US" dirty="0"/>
          </a:p>
          <a:p>
            <a:r>
              <a:rPr lang="en-US" dirty="0" smtClean="0"/>
              <a:t>A database </a:t>
            </a:r>
            <a:r>
              <a:rPr lang="en-US" b="1" u="sng" dirty="0" smtClean="0"/>
              <a:t>table</a:t>
            </a:r>
            <a:r>
              <a:rPr lang="en-US" dirty="0" smtClean="0"/>
              <a:t> is a collection of rows and columns that is used to organize information about a single topic or object.  Each row within a table corresponds to a single record and contains several different attributes that describe the row.</a:t>
            </a:r>
          </a:p>
          <a:p>
            <a:r>
              <a:rPr lang="en-US" dirty="0" smtClean="0"/>
              <a:t>A database </a:t>
            </a:r>
            <a:r>
              <a:rPr lang="en-US" b="1" u="sng" dirty="0"/>
              <a:t>table</a:t>
            </a:r>
            <a:r>
              <a:rPr lang="en-US" dirty="0"/>
              <a:t> is the most common and simplest form of data storage in a relational </a:t>
            </a:r>
            <a:r>
              <a:rPr lang="en-US" dirty="0" smtClean="0"/>
              <a:t>database. </a:t>
            </a:r>
            <a:endParaRPr lang="en-US" dirty="0"/>
          </a:p>
        </p:txBody>
      </p:sp>
    </p:spTree>
    <p:extLst>
      <p:ext uri="{BB962C8B-B14F-4D97-AF65-F5344CB8AC3E}">
        <p14:creationId xmlns:p14="http://schemas.microsoft.com/office/powerpoint/2010/main" val="280425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85936" y="2790462"/>
            <a:ext cx="8620125" cy="3533775"/>
          </a:xfrm>
        </p:spPr>
      </p:pic>
    </p:spTree>
    <p:extLst>
      <p:ext uri="{BB962C8B-B14F-4D97-AF65-F5344CB8AC3E}">
        <p14:creationId xmlns:p14="http://schemas.microsoft.com/office/powerpoint/2010/main" val="210759463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lstStyle/>
          <a:p>
            <a:r>
              <a:rPr lang="en-US" dirty="0" smtClean="0"/>
              <a:t>A </a:t>
            </a:r>
            <a:r>
              <a:rPr lang="en-US" b="1" u="sng" dirty="0" smtClean="0"/>
              <a:t>relational database</a:t>
            </a:r>
            <a:r>
              <a:rPr lang="en-US" b="1" dirty="0" smtClean="0"/>
              <a:t> </a:t>
            </a:r>
            <a:r>
              <a:rPr lang="en-US" dirty="0" smtClean="0"/>
              <a:t>is a collection of tables of data all of which are formally described and organized according to the relational model.  Each table must identify a column or group of columns, called the </a:t>
            </a:r>
            <a:r>
              <a:rPr lang="en-US" b="1" u="sng" dirty="0" smtClean="0"/>
              <a:t>Primary Key</a:t>
            </a:r>
            <a:r>
              <a:rPr lang="en-US" dirty="0" smtClean="0"/>
              <a:t>, to uniquely identify each row.</a:t>
            </a:r>
          </a:p>
          <a:p>
            <a:endParaRPr lang="en-US" dirty="0"/>
          </a:p>
          <a:p>
            <a:r>
              <a:rPr lang="en-US" dirty="0" smtClean="0"/>
              <a:t>Entity</a:t>
            </a:r>
          </a:p>
          <a:p>
            <a:pPr lvl="1"/>
            <a:r>
              <a:rPr lang="en-US" dirty="0" smtClean="0"/>
              <a:t>Object comprised of various pieces of data.</a:t>
            </a:r>
          </a:p>
          <a:p>
            <a:r>
              <a:rPr lang="en-US" dirty="0" smtClean="0"/>
              <a:t>Attribute</a:t>
            </a:r>
          </a:p>
          <a:p>
            <a:pPr lvl="1"/>
            <a:r>
              <a:rPr lang="en-US" dirty="0" smtClean="0"/>
              <a:t>Piece of information (data) that describes an entity.</a:t>
            </a:r>
            <a:endParaRPr lang="en-US" dirty="0"/>
          </a:p>
          <a:p>
            <a:endParaRPr lang="en-US" dirty="0" smtClean="0"/>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726" t="6157" r="5451" b="19804"/>
          <a:stretch/>
        </p:blipFill>
        <p:spPr>
          <a:xfrm>
            <a:off x="6883401" y="3490706"/>
            <a:ext cx="4960770" cy="3172741"/>
          </a:xfrm>
          <a:prstGeom prst="rect">
            <a:avLst/>
          </a:prstGeom>
        </p:spPr>
      </p:pic>
    </p:spTree>
    <p:extLst>
      <p:ext uri="{BB962C8B-B14F-4D97-AF65-F5344CB8AC3E}">
        <p14:creationId xmlns:p14="http://schemas.microsoft.com/office/powerpoint/2010/main" val="21047745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b="1" u="sng" dirty="0" smtClean="0"/>
              <a:t>Database Management System (DBMS)</a:t>
            </a:r>
            <a:r>
              <a:rPr lang="en-US" b="1" dirty="0" smtClean="0"/>
              <a:t> </a:t>
            </a:r>
            <a:r>
              <a:rPr lang="en-US" dirty="0" smtClean="0"/>
              <a:t>is a software application/tool used by end users to access the data stored in the database files.  A DBMS is also used to perform administrative tasks on the database and objects contained within the database.</a:t>
            </a:r>
          </a:p>
          <a:p>
            <a:r>
              <a:rPr lang="en-US" dirty="0" smtClean="0"/>
              <a:t>DBMS is a collection of applications that allow users and other programs to capture and analyze data by providing additional functionality like reporting services to help you create, deploy and manage reports for your organization.</a:t>
            </a:r>
          </a:p>
          <a:p>
            <a:r>
              <a:rPr lang="en-US" dirty="0" smtClean="0"/>
              <a:t>This application is responsible for handling data requests, committing changes to the data and enforcing the structure of the database including:</a:t>
            </a:r>
          </a:p>
          <a:p>
            <a:pPr lvl="1"/>
            <a:r>
              <a:rPr lang="en-US" dirty="0" smtClean="0"/>
              <a:t>Ensuring data is stored properly and that rules for defining data are not violated.</a:t>
            </a:r>
          </a:p>
          <a:p>
            <a:pPr lvl="1"/>
            <a:r>
              <a:rPr lang="en-US" dirty="0" smtClean="0"/>
              <a:t>Providing a level of disaster recovery by which data can be restored to a consistent state.</a:t>
            </a:r>
          </a:p>
          <a:p>
            <a:pPr lvl="1"/>
            <a:r>
              <a:rPr lang="en-US" dirty="0" smtClean="0"/>
              <a:t>Maintaining relationships between data entities residing in the database.</a:t>
            </a:r>
          </a:p>
          <a:p>
            <a:endParaRPr lang="en-US" dirty="0"/>
          </a:p>
        </p:txBody>
      </p:sp>
    </p:spTree>
    <p:extLst>
      <p:ext uri="{BB962C8B-B14F-4D97-AF65-F5344CB8AC3E}">
        <p14:creationId xmlns:p14="http://schemas.microsoft.com/office/powerpoint/2010/main" val="602813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100" y="2207664"/>
            <a:ext cx="6197600" cy="4407183"/>
          </a:xfrm>
        </p:spPr>
      </p:pic>
    </p:spTree>
    <p:extLst>
      <p:ext uri="{BB962C8B-B14F-4D97-AF65-F5344CB8AC3E}">
        <p14:creationId xmlns:p14="http://schemas.microsoft.com/office/powerpoint/2010/main" val="17969751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lstStyle/>
          <a:p>
            <a:r>
              <a:rPr lang="en-US" b="1" u="sng" dirty="0" smtClean="0"/>
              <a:t>Relational Database Management Software (RDBMS) </a:t>
            </a:r>
            <a:r>
              <a:rPr lang="en-US" dirty="0" smtClean="0"/>
              <a:t>is a software system designed to allow the definition, creation, querying and updating of data stored in a relational database.</a:t>
            </a:r>
          </a:p>
          <a:p>
            <a:r>
              <a:rPr lang="en-US" dirty="0" smtClean="0"/>
              <a:t>A few examples of RDBMS include:</a:t>
            </a:r>
          </a:p>
          <a:p>
            <a:pPr lvl="1"/>
            <a:r>
              <a:rPr lang="en-US" b="1" u="sng" dirty="0" smtClean="0"/>
              <a:t>Microsoft SQL Server</a:t>
            </a:r>
          </a:p>
          <a:p>
            <a:pPr lvl="1"/>
            <a:r>
              <a:rPr lang="en-US" dirty="0" smtClean="0"/>
              <a:t>Microsoft Access</a:t>
            </a:r>
          </a:p>
          <a:p>
            <a:pPr lvl="1"/>
            <a:r>
              <a:rPr lang="en-US" dirty="0" smtClean="0"/>
              <a:t>MYSQL</a:t>
            </a:r>
          </a:p>
          <a:p>
            <a:pPr lvl="1"/>
            <a:r>
              <a:rPr lang="en-US" dirty="0" smtClean="0"/>
              <a:t>Oracle</a:t>
            </a:r>
          </a:p>
          <a:p>
            <a:endParaRPr lang="en-US" dirty="0"/>
          </a:p>
        </p:txBody>
      </p:sp>
    </p:spTree>
    <p:extLst>
      <p:ext uri="{BB962C8B-B14F-4D97-AF65-F5344CB8AC3E}">
        <p14:creationId xmlns:p14="http://schemas.microsoft.com/office/powerpoint/2010/main" val="19256415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Database (</a:t>
            </a:r>
            <a:r>
              <a:rPr lang="en-US" dirty="0" err="1" smtClean="0"/>
              <a:t>db</a:t>
            </a:r>
            <a:r>
              <a:rPr lang="en-US" dirty="0" smtClean="0"/>
              <a:t>)?</a:t>
            </a:r>
            <a:endParaRPr lang="en-US" dirty="0"/>
          </a:p>
        </p:txBody>
      </p:sp>
      <p:sp>
        <p:nvSpPr>
          <p:cNvPr id="3" name="Content Placeholder 2"/>
          <p:cNvSpPr>
            <a:spLocks noGrp="1"/>
          </p:cNvSpPr>
          <p:nvPr>
            <p:ph idx="1"/>
          </p:nvPr>
        </p:nvSpPr>
        <p:spPr/>
        <p:txBody>
          <a:bodyPr/>
          <a:lstStyle/>
          <a:p>
            <a:r>
              <a:rPr lang="en-US" dirty="0" smtClean="0"/>
              <a:t>An instance of an RDBMS such as SQL Server contains many objects. </a:t>
            </a:r>
          </a:p>
          <a:p>
            <a:pPr lvl="1"/>
            <a:r>
              <a:rPr lang="en-US" dirty="0" smtClean="0"/>
              <a:t>The database itself</a:t>
            </a:r>
          </a:p>
          <a:p>
            <a:pPr lvl="1"/>
            <a:r>
              <a:rPr lang="en-US" dirty="0" smtClean="0"/>
              <a:t>Transaction Log</a:t>
            </a:r>
          </a:p>
          <a:p>
            <a:pPr lvl="1"/>
            <a:r>
              <a:rPr lang="en-US" dirty="0" smtClean="0"/>
              <a:t>Tables</a:t>
            </a:r>
          </a:p>
          <a:p>
            <a:pPr lvl="1"/>
            <a:r>
              <a:rPr lang="en-US" dirty="0" smtClean="0"/>
              <a:t>Indexes</a:t>
            </a:r>
          </a:p>
          <a:p>
            <a:pPr lvl="1"/>
            <a:r>
              <a:rPr lang="en-US" dirty="0" err="1" smtClean="0"/>
              <a:t>Filegroups</a:t>
            </a:r>
            <a:endParaRPr lang="en-US" dirty="0" smtClean="0"/>
          </a:p>
          <a:p>
            <a:pPr lvl="1"/>
            <a:r>
              <a:rPr lang="en-US" dirty="0" smtClean="0"/>
              <a:t>Views</a:t>
            </a:r>
          </a:p>
          <a:p>
            <a:pPr lvl="1"/>
            <a:r>
              <a:rPr lang="en-US" dirty="0" smtClean="0"/>
              <a:t>Stored Procedures</a:t>
            </a:r>
          </a:p>
          <a:p>
            <a:pPr lvl="1"/>
            <a:r>
              <a:rPr lang="en-US" dirty="0" smtClean="0"/>
              <a:t>Users/Roles</a:t>
            </a:r>
            <a:endParaRPr lang="en-US" dirty="0"/>
          </a:p>
        </p:txBody>
      </p:sp>
    </p:spTree>
    <p:extLst>
      <p:ext uri="{BB962C8B-B14F-4D97-AF65-F5344CB8AC3E}">
        <p14:creationId xmlns:p14="http://schemas.microsoft.com/office/powerpoint/2010/main" val="14862692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1792</TotalTime>
  <Words>1122</Words>
  <Application>Microsoft Office PowerPoint</Application>
  <PresentationFormat>Widescreen</PresentationFormat>
  <Paragraphs>106</Paragraphs>
  <Slides>17</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Calibri</vt:lpstr>
      <vt:lpstr>Century Gothic</vt:lpstr>
      <vt:lpstr>Wingdings 2</vt:lpstr>
      <vt:lpstr>Quotable</vt:lpstr>
      <vt:lpstr>Introduction to Core Database Concepts</vt:lpstr>
      <vt:lpstr>Objectives</vt:lpstr>
      <vt:lpstr>What is a Database (db)?</vt:lpstr>
      <vt:lpstr>What is a Database (db)?</vt:lpstr>
      <vt:lpstr>What is a Database (db)?</vt:lpstr>
      <vt:lpstr>What is a Database (db)?</vt:lpstr>
      <vt:lpstr>What is a Database (db)?</vt:lpstr>
      <vt:lpstr>What is a Database (db)?</vt:lpstr>
      <vt:lpstr>What is a Database (db)?</vt:lpstr>
      <vt:lpstr>What is a Database (db)?</vt:lpstr>
      <vt:lpstr>What is SQL?</vt:lpstr>
      <vt:lpstr>What is Microsoft SQL Server 2012?</vt:lpstr>
      <vt:lpstr>Scalability and Availability</vt:lpstr>
      <vt:lpstr>Administrative Features</vt:lpstr>
      <vt:lpstr>Bicycle Database (db)</vt:lpstr>
      <vt:lpstr>Summary</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Garnto, Kimberly</dc:creator>
  <cp:lastModifiedBy>Garnto, Kimberly</cp:lastModifiedBy>
  <cp:revision>21</cp:revision>
  <dcterms:created xsi:type="dcterms:W3CDTF">2015-08-25T16:21:52Z</dcterms:created>
  <dcterms:modified xsi:type="dcterms:W3CDTF">2015-08-27T21:21:43Z</dcterms:modified>
</cp:coreProperties>
</file>