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20.xml" ContentType="application/vnd.openxmlformats-officedocument.presentationml.notesSlide+xml"/>
  <Override PartName="/ppt/notesSlides/_rels/notesSlide2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1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8.wmf" ContentType="image/x-wmf"/>
  <Override PartName="/ppt/media/image35.png" ContentType="image/png"/>
  <Override PartName="/ppt/media/image9.jpeg" ContentType="image/jpeg"/>
  <Override PartName="/ppt/media/image10.png" ContentType="image/png"/>
  <Override PartName="/ppt/media/image4.png" ContentType="image/png"/>
  <Override PartName="/ppt/media/image38.png" ContentType="image/png"/>
  <Override PartName="/ppt/media/image3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11.png" ContentType="image/png"/>
  <Override PartName="/ppt/media/image12.wmf" ContentType="image/x-wmf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A3DA2F8-4936-4BC2-9A0D-83A8CB93990F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EB94836-4DFA-4C39-8D29-3DC680DC884D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EEF5D47-18A9-43DA-B588-2F2CBDBC2C5F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927CC91-DAF0-413C-82B1-C868C6EDB680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 `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um problema de otimizac¸ ´ ao combinat ˜ oria (NP-dif ´ ´ ıcil) inspirado na necessidade dos vendedores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 realizar entregas em diversos locais (as cidades) percorrendo o menor caminho poss´ ıvel, reduzindo assim o tempo necessario para a viagem e os poss ´ ´ ıveis custos com transporte e combust´ ıvel.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isso utilizou-se a tecnica meta-heur ´ ´ ıstica </a:t>
            </a:r>
            <a:r>
              <a:rPr b="0" i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Simulated Annealing 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encontrar a melhor rota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poss´ ıvel para um dado problema.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C33A2A1-169B-4D89-94F9-B2DBC24D5523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Essas rotas fluviais obedecem as seguintes características (fictício):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• Uma única balsa sai de Manaus com toda a carga a ser distribuída.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• Deve levar em consideração o tempo de ida e volta através dos rios sendo que: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➢ Cada dia subindo percorre 61,33 Km, e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➢ Cada dia descendo percorre 184 Km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• Cada cidade pode ser visitada mais de uma vez (por isso, algumas vezes, a balsa vai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e volta pelo mesmo itinerário). O algoritmo terá de ter essa funcionalidade.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• No Grafo representativo do problema foram colocados linhas de ligação fictícias para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testar a eficiência do algoritmo (linhas tracejadas). Essas ligações têm peso equivalente ao trajeto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que seria feito em uma situação normal percorrendo todos os pontos necessários para ligar os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pontos em questão. Exemplo: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Há um ponto tracejado entre o nó 3 e 12. A distância colocada nessa ligação é equivalente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 chegar no nó 3 a partir d nó 1, pelo melhor caminho, fazer o trajeto de retorno e seguir para o nó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 pelo melhor caminho.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No futuro, com o código funcionando poderemos colocar mais ligações.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• Para plotar a matriz de melhor caminho com seus pesos (ou custos) adequados,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levando em consideração o tempo gasto em dias, deve-se utilizar o “</a:t>
            </a: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algoritmo de Dijkstra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” (ideia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do Tiago).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• O algoritmo de meta-heurística para a ser usado na busca do melhor resultado, em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princípio deve ser o “</a:t>
            </a: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simulated annealing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”.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Abaixo temos o grafo do problema proposto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
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52930FB-6BA3-4CB6-865B-2F5F324106E8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9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 1: Initialize – Start with a random initial placement. Initialize a very high “temperature”.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 2: Move – Perturb the placement through a defined move.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 3: Calculate score – calculate the change in the score due to the move made.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 4: Choose – Depending on the change in score, accept or reject the move. The probability of acceptance depending on the current “temperature”.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 5: Update and repeat– Update the temperature value by lowering the temperature. Go back to Step 2.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process is done until “Freezing Point” is reached.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Step1: Inicialização -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0BB5EC2-AE26-4BD8-85D7-362590FBF155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822924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4023720"/>
            <a:ext cx="822924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1807200" y="1719360"/>
            <a:ext cx="5528880" cy="441144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3"/>
          <a:stretch/>
        </p:blipFill>
        <p:spPr>
          <a:xfrm>
            <a:off x="1807200" y="1719360"/>
            <a:ext cx="5528880" cy="4411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ubTitle"/>
          </p:nvPr>
        </p:nvSpPr>
        <p:spPr>
          <a:xfrm>
            <a:off x="457200" y="122400"/>
            <a:ext cx="7543440" cy="600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457200" y="4023720"/>
            <a:ext cx="822924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822924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57200" y="4023720"/>
            <a:ext cx="822924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1807200" y="1719360"/>
            <a:ext cx="5528880" cy="441144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3"/>
          <a:stretch/>
        </p:blipFill>
        <p:spPr>
          <a:xfrm>
            <a:off x="1807200" y="1719360"/>
            <a:ext cx="5528880" cy="4411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457200" y="122400"/>
            <a:ext cx="7543440" cy="600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4023720"/>
            <a:ext cx="8229240" cy="2104200"/>
          </a:xfrm>
          <a:prstGeom prst="rect">
            <a:avLst/>
          </a:prstGeom>
        </p:spPr>
        <p:txBody>
          <a:bodyPr lIns="0" rIns="0" tIns="0" bIns="0"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7962840" y="152280"/>
            <a:ext cx="360" cy="1523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8153280" y="152280"/>
            <a:ext cx="119520" cy="11952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321400" y="152280"/>
            <a:ext cx="118080" cy="11952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8489520" y="152280"/>
            <a:ext cx="118080" cy="11952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153280" y="320400"/>
            <a:ext cx="119520" cy="11808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8321400" y="320400"/>
            <a:ext cx="118080" cy="11808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8489520" y="320400"/>
            <a:ext cx="118080" cy="11808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8657640" y="320400"/>
            <a:ext cx="118080" cy="11808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8153280" y="488160"/>
            <a:ext cx="119520" cy="11808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8321400" y="488160"/>
            <a:ext cx="118080" cy="11808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8489520" y="488160"/>
            <a:ext cx="118080" cy="11808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8657640" y="488160"/>
            <a:ext cx="118080" cy="11808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8825400" y="488160"/>
            <a:ext cx="119520" cy="11808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8153280" y="656280"/>
            <a:ext cx="119520" cy="11952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8321400" y="656280"/>
            <a:ext cx="118080" cy="11952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8489520" y="656280"/>
            <a:ext cx="118080" cy="11952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8657640" y="656280"/>
            <a:ext cx="118080" cy="11952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8153280" y="824040"/>
            <a:ext cx="119520" cy="11952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8321400" y="824040"/>
            <a:ext cx="118080" cy="11952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8489520" y="824040"/>
            <a:ext cx="118080" cy="11952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8657640" y="824040"/>
            <a:ext cx="118080" cy="11952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8825400" y="824040"/>
            <a:ext cx="119520" cy="119520"/>
          </a:xfrm>
          <a:prstGeom prst="ellipse">
            <a:avLst/>
          </a:prstGeom>
          <a:solidFill>
            <a:schemeClr val="fol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8153280" y="992160"/>
            <a:ext cx="119520" cy="11808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8321400" y="992160"/>
            <a:ext cx="118080" cy="11808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8489520" y="992160"/>
            <a:ext cx="118080" cy="11808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>
            <a:off x="8657640" y="992160"/>
            <a:ext cx="118080" cy="118080"/>
          </a:xfrm>
          <a:prstGeom prst="ellipse">
            <a:avLst/>
          </a:prstGeom>
          <a:solidFill>
            <a:schemeClr val="fol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>
            <a:off x="8153280" y="1159920"/>
            <a:ext cx="119520" cy="11808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>
            <a:off x="8321400" y="1159920"/>
            <a:ext cx="118080" cy="11808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>
            <a:off x="8489520" y="1159920"/>
            <a:ext cx="118080" cy="118080"/>
          </a:xfrm>
          <a:prstGeom prst="ellipse">
            <a:avLst/>
          </a:prstGeom>
          <a:solidFill>
            <a:schemeClr val="fol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30"/>
          <p:cNvSpPr/>
          <p:nvPr/>
        </p:nvSpPr>
        <p:spPr>
          <a:xfrm>
            <a:off x="8657640" y="1159920"/>
            <a:ext cx="118080" cy="118080"/>
          </a:xfrm>
          <a:prstGeom prst="ellipse">
            <a:avLst/>
          </a:prstGeom>
          <a:solidFill>
            <a:schemeClr val="fol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1"/>
          <p:cNvSpPr/>
          <p:nvPr/>
        </p:nvSpPr>
        <p:spPr>
          <a:xfrm>
            <a:off x="8321400" y="1327680"/>
            <a:ext cx="118080" cy="119520"/>
          </a:xfrm>
          <a:prstGeom prst="ellipse">
            <a:avLst/>
          </a:prstGeom>
          <a:solidFill>
            <a:schemeClr val="fol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2"/>
          <p:cNvSpPr/>
          <p:nvPr/>
        </p:nvSpPr>
        <p:spPr>
          <a:xfrm>
            <a:off x="8657640" y="1327680"/>
            <a:ext cx="118080" cy="119520"/>
          </a:xfrm>
          <a:prstGeom prst="ellipse">
            <a:avLst/>
          </a:prstGeom>
          <a:solidFill>
            <a:schemeClr val="fol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Line 33"/>
          <p:cNvSpPr/>
          <p:nvPr/>
        </p:nvSpPr>
        <p:spPr>
          <a:xfrm>
            <a:off x="7315200" y="1066680"/>
            <a:ext cx="360" cy="44956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4"/>
          <p:cNvSpPr/>
          <p:nvPr/>
        </p:nvSpPr>
        <p:spPr>
          <a:xfrm>
            <a:off x="7493040" y="2992320"/>
            <a:ext cx="201240" cy="20124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5"/>
          <p:cNvSpPr/>
          <p:nvPr/>
        </p:nvSpPr>
        <p:spPr>
          <a:xfrm>
            <a:off x="7777080" y="2992320"/>
            <a:ext cx="201240" cy="20124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36"/>
          <p:cNvSpPr/>
          <p:nvPr/>
        </p:nvSpPr>
        <p:spPr>
          <a:xfrm>
            <a:off x="8061480" y="2992320"/>
            <a:ext cx="201240" cy="20124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7"/>
          <p:cNvSpPr/>
          <p:nvPr/>
        </p:nvSpPr>
        <p:spPr>
          <a:xfrm>
            <a:off x="7493040" y="3276720"/>
            <a:ext cx="201240" cy="20124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8"/>
          <p:cNvSpPr/>
          <p:nvPr/>
        </p:nvSpPr>
        <p:spPr>
          <a:xfrm>
            <a:off x="7777080" y="3276720"/>
            <a:ext cx="201240" cy="20124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9"/>
          <p:cNvSpPr/>
          <p:nvPr/>
        </p:nvSpPr>
        <p:spPr>
          <a:xfrm>
            <a:off x="8061480" y="3276720"/>
            <a:ext cx="201240" cy="20124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40"/>
          <p:cNvSpPr/>
          <p:nvPr/>
        </p:nvSpPr>
        <p:spPr>
          <a:xfrm>
            <a:off x="8345520" y="3276720"/>
            <a:ext cx="201240" cy="20124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1"/>
          <p:cNvSpPr/>
          <p:nvPr/>
        </p:nvSpPr>
        <p:spPr>
          <a:xfrm>
            <a:off x="7493040" y="3560760"/>
            <a:ext cx="201240" cy="20124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2"/>
          <p:cNvSpPr/>
          <p:nvPr/>
        </p:nvSpPr>
        <p:spPr>
          <a:xfrm>
            <a:off x="7777080" y="3560760"/>
            <a:ext cx="201240" cy="20124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3"/>
          <p:cNvSpPr/>
          <p:nvPr/>
        </p:nvSpPr>
        <p:spPr>
          <a:xfrm>
            <a:off x="8061480" y="3560760"/>
            <a:ext cx="201240" cy="20124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4"/>
          <p:cNvSpPr/>
          <p:nvPr/>
        </p:nvSpPr>
        <p:spPr>
          <a:xfrm>
            <a:off x="8345520" y="3560760"/>
            <a:ext cx="201240" cy="20124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5"/>
          <p:cNvSpPr/>
          <p:nvPr/>
        </p:nvSpPr>
        <p:spPr>
          <a:xfrm>
            <a:off x="8629560" y="3560760"/>
            <a:ext cx="201240" cy="20124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6"/>
          <p:cNvSpPr/>
          <p:nvPr/>
        </p:nvSpPr>
        <p:spPr>
          <a:xfrm>
            <a:off x="7493040" y="3843360"/>
            <a:ext cx="201240" cy="20268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7"/>
          <p:cNvSpPr/>
          <p:nvPr/>
        </p:nvSpPr>
        <p:spPr>
          <a:xfrm>
            <a:off x="7777080" y="3843360"/>
            <a:ext cx="201240" cy="20268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8"/>
          <p:cNvSpPr/>
          <p:nvPr/>
        </p:nvSpPr>
        <p:spPr>
          <a:xfrm>
            <a:off x="8061480" y="3843360"/>
            <a:ext cx="201240" cy="20268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9"/>
          <p:cNvSpPr/>
          <p:nvPr/>
        </p:nvSpPr>
        <p:spPr>
          <a:xfrm>
            <a:off x="8345520" y="3843360"/>
            <a:ext cx="201240" cy="20268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0"/>
          <p:cNvSpPr/>
          <p:nvPr/>
        </p:nvSpPr>
        <p:spPr>
          <a:xfrm>
            <a:off x="7493040" y="4127400"/>
            <a:ext cx="201240" cy="20268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51"/>
          <p:cNvSpPr/>
          <p:nvPr/>
        </p:nvSpPr>
        <p:spPr>
          <a:xfrm>
            <a:off x="7777080" y="4127400"/>
            <a:ext cx="201240" cy="20268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2"/>
          <p:cNvSpPr/>
          <p:nvPr/>
        </p:nvSpPr>
        <p:spPr>
          <a:xfrm>
            <a:off x="8061480" y="4127400"/>
            <a:ext cx="201240" cy="20268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3"/>
          <p:cNvSpPr/>
          <p:nvPr/>
        </p:nvSpPr>
        <p:spPr>
          <a:xfrm>
            <a:off x="8345520" y="4127400"/>
            <a:ext cx="201240" cy="20268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54"/>
          <p:cNvSpPr/>
          <p:nvPr/>
        </p:nvSpPr>
        <p:spPr>
          <a:xfrm>
            <a:off x="8629560" y="4127400"/>
            <a:ext cx="201240" cy="202680"/>
          </a:xfrm>
          <a:prstGeom prst="ellipse">
            <a:avLst/>
          </a:prstGeom>
          <a:solidFill>
            <a:schemeClr val="fol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5"/>
          <p:cNvSpPr/>
          <p:nvPr/>
        </p:nvSpPr>
        <p:spPr>
          <a:xfrm>
            <a:off x="7493040" y="4411800"/>
            <a:ext cx="201240" cy="20124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6"/>
          <p:cNvSpPr/>
          <p:nvPr/>
        </p:nvSpPr>
        <p:spPr>
          <a:xfrm>
            <a:off x="7777080" y="4411800"/>
            <a:ext cx="201240" cy="20124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7"/>
          <p:cNvSpPr/>
          <p:nvPr/>
        </p:nvSpPr>
        <p:spPr>
          <a:xfrm>
            <a:off x="8061480" y="4411800"/>
            <a:ext cx="201240" cy="20124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8"/>
          <p:cNvSpPr/>
          <p:nvPr/>
        </p:nvSpPr>
        <p:spPr>
          <a:xfrm>
            <a:off x="8345520" y="4411800"/>
            <a:ext cx="201240" cy="201240"/>
          </a:xfrm>
          <a:prstGeom prst="ellipse">
            <a:avLst/>
          </a:prstGeom>
          <a:solidFill>
            <a:schemeClr val="fol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9"/>
          <p:cNvSpPr/>
          <p:nvPr/>
        </p:nvSpPr>
        <p:spPr>
          <a:xfrm>
            <a:off x="7493040" y="4695840"/>
            <a:ext cx="201240" cy="20124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60"/>
          <p:cNvSpPr/>
          <p:nvPr/>
        </p:nvSpPr>
        <p:spPr>
          <a:xfrm>
            <a:off x="7777080" y="4695840"/>
            <a:ext cx="201240" cy="20124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61"/>
          <p:cNvSpPr/>
          <p:nvPr/>
        </p:nvSpPr>
        <p:spPr>
          <a:xfrm>
            <a:off x="8061480" y="4695840"/>
            <a:ext cx="201240" cy="201240"/>
          </a:xfrm>
          <a:prstGeom prst="ellipse">
            <a:avLst/>
          </a:prstGeom>
          <a:solidFill>
            <a:schemeClr val="fol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62"/>
          <p:cNvSpPr/>
          <p:nvPr/>
        </p:nvSpPr>
        <p:spPr>
          <a:xfrm>
            <a:off x="8345520" y="4695840"/>
            <a:ext cx="201240" cy="201240"/>
          </a:xfrm>
          <a:prstGeom prst="ellipse">
            <a:avLst/>
          </a:prstGeom>
          <a:solidFill>
            <a:schemeClr val="fol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3"/>
          <p:cNvSpPr/>
          <p:nvPr/>
        </p:nvSpPr>
        <p:spPr>
          <a:xfrm>
            <a:off x="7777080" y="4979880"/>
            <a:ext cx="201240" cy="201240"/>
          </a:xfrm>
          <a:prstGeom prst="ellipse">
            <a:avLst/>
          </a:prstGeom>
          <a:solidFill>
            <a:schemeClr val="fol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4"/>
          <p:cNvSpPr/>
          <p:nvPr/>
        </p:nvSpPr>
        <p:spPr>
          <a:xfrm>
            <a:off x="8345520" y="4979880"/>
            <a:ext cx="201240" cy="201240"/>
          </a:xfrm>
          <a:prstGeom prst="ellipse">
            <a:avLst/>
          </a:prstGeom>
          <a:solidFill>
            <a:schemeClr val="fol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65"/>
          <p:cNvSpPr/>
          <p:nvPr/>
        </p:nvSpPr>
        <p:spPr>
          <a:xfrm>
            <a:off x="304560" y="2819160"/>
            <a:ext cx="8229600" cy="360"/>
          </a:xfrm>
          <a:prstGeom prst="line">
            <a:avLst/>
          </a:prstGeom>
          <a:ln w="64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PlaceHolder 66"/>
          <p:cNvSpPr>
            <a:spLocks noGrp="1"/>
          </p:cNvSpPr>
          <p:nvPr>
            <p:ph type="title"/>
          </p:nvPr>
        </p:nvSpPr>
        <p:spPr>
          <a:xfrm>
            <a:off x="316080" y="466560"/>
            <a:ext cx="6781320" cy="213336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1" lang="pt-BR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Click to edit Master title style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67"/>
          <p:cNvSpPr>
            <a:spLocks noGrp="1"/>
          </p:cNvSpPr>
          <p:nvPr>
            <p:ph type="dt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</p:spPr>
        <p:txBody>
          <a:bodyPr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7" name="PlaceHolder 68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" name="PlaceHolder 69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213336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2F50740C-0CD6-4D49-A5FB-EE0DCC0B7915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" name="PlaceHolder 7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Line 1"/>
          <p:cNvSpPr/>
          <p:nvPr/>
        </p:nvSpPr>
        <p:spPr>
          <a:xfrm>
            <a:off x="7962840" y="152280"/>
            <a:ext cx="360" cy="1523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"/>
          <p:cNvSpPr/>
          <p:nvPr/>
        </p:nvSpPr>
        <p:spPr>
          <a:xfrm>
            <a:off x="8153280" y="152280"/>
            <a:ext cx="119520" cy="11952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3"/>
          <p:cNvSpPr/>
          <p:nvPr/>
        </p:nvSpPr>
        <p:spPr>
          <a:xfrm>
            <a:off x="8321400" y="152280"/>
            <a:ext cx="118080" cy="11952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4"/>
          <p:cNvSpPr/>
          <p:nvPr/>
        </p:nvSpPr>
        <p:spPr>
          <a:xfrm>
            <a:off x="8489520" y="152280"/>
            <a:ext cx="118080" cy="11952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5"/>
          <p:cNvSpPr/>
          <p:nvPr/>
        </p:nvSpPr>
        <p:spPr>
          <a:xfrm>
            <a:off x="8153280" y="320400"/>
            <a:ext cx="119520" cy="11808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6"/>
          <p:cNvSpPr/>
          <p:nvPr/>
        </p:nvSpPr>
        <p:spPr>
          <a:xfrm>
            <a:off x="8321400" y="320400"/>
            <a:ext cx="118080" cy="11808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7"/>
          <p:cNvSpPr/>
          <p:nvPr/>
        </p:nvSpPr>
        <p:spPr>
          <a:xfrm>
            <a:off x="8489520" y="320400"/>
            <a:ext cx="118080" cy="11808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8"/>
          <p:cNvSpPr/>
          <p:nvPr/>
        </p:nvSpPr>
        <p:spPr>
          <a:xfrm>
            <a:off x="8657640" y="320400"/>
            <a:ext cx="118080" cy="11808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9"/>
          <p:cNvSpPr/>
          <p:nvPr/>
        </p:nvSpPr>
        <p:spPr>
          <a:xfrm>
            <a:off x="8153280" y="488160"/>
            <a:ext cx="119520" cy="11808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0"/>
          <p:cNvSpPr/>
          <p:nvPr/>
        </p:nvSpPr>
        <p:spPr>
          <a:xfrm>
            <a:off x="8321400" y="488160"/>
            <a:ext cx="118080" cy="11808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1"/>
          <p:cNvSpPr/>
          <p:nvPr/>
        </p:nvSpPr>
        <p:spPr>
          <a:xfrm>
            <a:off x="8489520" y="488160"/>
            <a:ext cx="118080" cy="11808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12"/>
          <p:cNvSpPr/>
          <p:nvPr/>
        </p:nvSpPr>
        <p:spPr>
          <a:xfrm>
            <a:off x="8657640" y="488160"/>
            <a:ext cx="118080" cy="11808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3"/>
          <p:cNvSpPr/>
          <p:nvPr/>
        </p:nvSpPr>
        <p:spPr>
          <a:xfrm>
            <a:off x="8825400" y="488160"/>
            <a:ext cx="119520" cy="11808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14"/>
          <p:cNvSpPr/>
          <p:nvPr/>
        </p:nvSpPr>
        <p:spPr>
          <a:xfrm>
            <a:off x="8153280" y="656280"/>
            <a:ext cx="119520" cy="119520"/>
          </a:xfrm>
          <a:prstGeom prst="ellipse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5"/>
          <p:cNvSpPr/>
          <p:nvPr/>
        </p:nvSpPr>
        <p:spPr>
          <a:xfrm>
            <a:off x="8321400" y="656280"/>
            <a:ext cx="118080" cy="11952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6"/>
          <p:cNvSpPr/>
          <p:nvPr/>
        </p:nvSpPr>
        <p:spPr>
          <a:xfrm>
            <a:off x="8489520" y="656280"/>
            <a:ext cx="118080" cy="11952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7"/>
          <p:cNvSpPr/>
          <p:nvPr/>
        </p:nvSpPr>
        <p:spPr>
          <a:xfrm>
            <a:off x="8657640" y="656280"/>
            <a:ext cx="118080" cy="11952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8"/>
          <p:cNvSpPr/>
          <p:nvPr/>
        </p:nvSpPr>
        <p:spPr>
          <a:xfrm>
            <a:off x="8153280" y="824040"/>
            <a:ext cx="119520" cy="11952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9"/>
          <p:cNvSpPr/>
          <p:nvPr/>
        </p:nvSpPr>
        <p:spPr>
          <a:xfrm>
            <a:off x="8321400" y="824040"/>
            <a:ext cx="118080" cy="11952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0"/>
          <p:cNvSpPr/>
          <p:nvPr/>
        </p:nvSpPr>
        <p:spPr>
          <a:xfrm>
            <a:off x="8489520" y="824040"/>
            <a:ext cx="118080" cy="11952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1"/>
          <p:cNvSpPr/>
          <p:nvPr/>
        </p:nvSpPr>
        <p:spPr>
          <a:xfrm>
            <a:off x="8657640" y="824040"/>
            <a:ext cx="118080" cy="11952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2"/>
          <p:cNvSpPr/>
          <p:nvPr/>
        </p:nvSpPr>
        <p:spPr>
          <a:xfrm>
            <a:off x="8825400" y="824040"/>
            <a:ext cx="119520" cy="119520"/>
          </a:xfrm>
          <a:prstGeom prst="ellipse">
            <a:avLst/>
          </a:prstGeom>
          <a:solidFill>
            <a:schemeClr val="fol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3"/>
          <p:cNvSpPr/>
          <p:nvPr/>
        </p:nvSpPr>
        <p:spPr>
          <a:xfrm>
            <a:off x="8153280" y="992160"/>
            <a:ext cx="119520" cy="118080"/>
          </a:xfrm>
          <a:prstGeom prst="ellipse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4"/>
          <p:cNvSpPr/>
          <p:nvPr/>
        </p:nvSpPr>
        <p:spPr>
          <a:xfrm>
            <a:off x="8321400" y="992160"/>
            <a:ext cx="118080" cy="11808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5"/>
          <p:cNvSpPr/>
          <p:nvPr/>
        </p:nvSpPr>
        <p:spPr>
          <a:xfrm>
            <a:off x="8489520" y="992160"/>
            <a:ext cx="118080" cy="11808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6"/>
          <p:cNvSpPr/>
          <p:nvPr/>
        </p:nvSpPr>
        <p:spPr>
          <a:xfrm>
            <a:off x="8657640" y="992160"/>
            <a:ext cx="118080" cy="118080"/>
          </a:xfrm>
          <a:prstGeom prst="ellipse">
            <a:avLst/>
          </a:prstGeom>
          <a:solidFill>
            <a:schemeClr val="fol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7"/>
          <p:cNvSpPr/>
          <p:nvPr/>
        </p:nvSpPr>
        <p:spPr>
          <a:xfrm>
            <a:off x="8153280" y="1159920"/>
            <a:ext cx="119520" cy="11808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8"/>
          <p:cNvSpPr/>
          <p:nvPr/>
        </p:nvSpPr>
        <p:spPr>
          <a:xfrm>
            <a:off x="8321400" y="1159920"/>
            <a:ext cx="118080" cy="118080"/>
          </a:xfrm>
          <a:prstGeom prst="ellipse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9"/>
          <p:cNvSpPr/>
          <p:nvPr/>
        </p:nvSpPr>
        <p:spPr>
          <a:xfrm>
            <a:off x="8489520" y="1159920"/>
            <a:ext cx="118080" cy="118080"/>
          </a:xfrm>
          <a:prstGeom prst="ellipse">
            <a:avLst/>
          </a:prstGeom>
          <a:solidFill>
            <a:schemeClr val="fol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0"/>
          <p:cNvSpPr/>
          <p:nvPr/>
        </p:nvSpPr>
        <p:spPr>
          <a:xfrm>
            <a:off x="8657640" y="1159920"/>
            <a:ext cx="118080" cy="118080"/>
          </a:xfrm>
          <a:prstGeom prst="ellipse">
            <a:avLst/>
          </a:prstGeom>
          <a:solidFill>
            <a:schemeClr val="fol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1"/>
          <p:cNvSpPr/>
          <p:nvPr/>
        </p:nvSpPr>
        <p:spPr>
          <a:xfrm>
            <a:off x="8321400" y="1327680"/>
            <a:ext cx="118080" cy="119520"/>
          </a:xfrm>
          <a:prstGeom prst="ellipse">
            <a:avLst/>
          </a:prstGeom>
          <a:solidFill>
            <a:schemeClr val="fol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32"/>
          <p:cNvSpPr/>
          <p:nvPr/>
        </p:nvSpPr>
        <p:spPr>
          <a:xfrm>
            <a:off x="8657640" y="1327680"/>
            <a:ext cx="118080" cy="119520"/>
          </a:xfrm>
          <a:prstGeom prst="ellipse">
            <a:avLst/>
          </a:prstGeom>
          <a:solidFill>
            <a:schemeClr val="fol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PlaceHolder 33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Clique para editar o estilo do título mestre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4"/>
          <p:cNvSpPr>
            <a:spLocks noGrp="1"/>
          </p:cNvSpPr>
          <p:nvPr>
            <p:ph type="body"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Clique para editar o formato do texto da estrutura de tópicos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2.º nível da estrutura de tópicos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3.º nível da estrutura de tópicos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4.º nível da estrutura de tópicos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5.º nível da estrutura de tópicos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6.º nível da estrutura de tópicos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7.º nível da estrutura de tópicosClique para editar os estilos do texto mestre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92280" indent="-347400">
              <a:lnSpc>
                <a:spcPct val="100000"/>
              </a:lnSpc>
              <a:buClr>
                <a:srgbClr val="669999"/>
              </a:buClr>
              <a:buSzPct val="70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Segundo nível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987480" indent="-293400">
              <a:lnSpc>
                <a:spcPct val="100000"/>
              </a:lnSpc>
              <a:buClr>
                <a:srgbClr val="cccc00"/>
              </a:buClr>
              <a:buSzPct val="70000"/>
              <a:buFont typeface="Wingdings" charset="2"/>
              <a:buChar char=""/>
            </a:pPr>
            <a:r>
              <a:rPr b="0" lang="pt-B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Terceiro nível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81240" indent="-291600">
              <a:lnSpc>
                <a:spcPct val="100000"/>
              </a:lnSpc>
              <a:buClr>
                <a:srgbClr val="330066"/>
              </a:buClr>
              <a:buSzPct val="75000"/>
              <a:buFont typeface="Wingdings" charset="2"/>
              <a:buChar char="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Quarto nível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598760" indent="-315720">
              <a:lnSpc>
                <a:spcPct val="100000"/>
              </a:lnSpc>
              <a:buClr>
                <a:srgbClr val="d8d8ec"/>
              </a:buClr>
              <a:buSzPct val="80000"/>
              <a:buFont typeface="Wingdings" charset="2"/>
              <a:buChar char="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Quinto nível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35"/>
          <p:cNvSpPr>
            <a:spLocks noGrp="1"/>
          </p:cNvSpPr>
          <p:nvPr>
            <p:ph type="dt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</p:spPr>
        <p:txBody>
          <a:bodyPr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9" name="PlaceHolder 36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0" name="PlaceHolder 37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213336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A6762D59-9E5B-47A1-86FD-FCBE0340980D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hyperlink" Target="https://www.youtube.com/watch?v=SC5CX8drAtU" TargetMode="External"/><Relationship Id="rId3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://www.feg.unesp.br/~salomon/pesquisa/2004/sbpo" TargetMode="External"/><Relationship Id="rId2" Type="http://schemas.openxmlformats.org/officeDocument/2006/relationships/hyperlink" Target="http://www.feg.unesp.br/~salomon/pesquisa/2004/sbpo" TargetMode="External"/><Relationship Id="rId3" Type="http://schemas.openxmlformats.org/officeDocument/2006/relationships/hyperlink" Target="http://www.feg.unesp.br/~salomon/pesquisa/2004/sbpo" TargetMode="External"/><Relationship Id="rId4" Type="http://schemas.openxmlformats.org/officeDocument/2006/relationships/hyperlink" Target="https://www.youtube.com/watch?v=q6fPk0--eHY" TargetMode="External"/><Relationship Id="rId5" Type="http://schemas.openxmlformats.org/officeDocument/2006/relationships/hyperlink" Target="https://www.youtube.com/watch?v=q6fPk0--eHY" TargetMode="External"/><Relationship Id="rId6" Type="http://schemas.openxmlformats.org/officeDocument/2006/relationships/hyperlink" Target="https://www.youtube.com/watch?v=q6fPk0--eHY" TargetMode="External"/><Relationship Id="rId7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27640" y="692640"/>
            <a:ext cx="6840360" cy="2016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O uso da Meta-Heurística </a:t>
            </a:r>
            <a:r>
              <a:rPr b="1" i="1" lang="pt-BR" sz="32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Simulated Annealing </a:t>
            </a:r>
            <a:r>
              <a:rPr b="1" lang="pt-BR" sz="32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na Resolução do Problema do Caixeiro Viajante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49240" y="3049560"/>
            <a:ext cx="6248160" cy="2361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Allanderson Rodrigues Teixeira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Edmundo do Valle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Jaqueline Rodrigues Folly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Moysés Dutra da Silva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Vitor Tomaz de Aquino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78709714-5DE3-4927-8E3A-E9152319076B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8091F94C-18D9-4CAB-8C68-5D3EF614004A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457200" y="324000"/>
            <a:ext cx="29264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C++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2" name="Imagem 5" descr=""/>
          <p:cNvPicPr/>
          <p:nvPr/>
        </p:nvPicPr>
        <p:blipFill>
          <a:blip r:embed="rId1"/>
          <a:stretch/>
        </p:blipFill>
        <p:spPr>
          <a:xfrm>
            <a:off x="1900440" y="2592000"/>
            <a:ext cx="7186680" cy="4176360"/>
          </a:xfrm>
          <a:prstGeom prst="rect">
            <a:avLst/>
          </a:prstGeom>
          <a:ln>
            <a:noFill/>
          </a:ln>
        </p:spPr>
      </p:pic>
      <p:graphicFrame>
        <p:nvGraphicFramePr>
          <p:cNvPr id="223" name="Table 3"/>
          <p:cNvGraphicFramePr/>
          <p:nvPr/>
        </p:nvGraphicFramePr>
        <p:xfrm>
          <a:off x="288000" y="999360"/>
          <a:ext cx="7631640" cy="1288800"/>
        </p:xfrm>
        <a:graphic>
          <a:graphicData uri="http://schemas.openxmlformats.org/drawingml/2006/table">
            <a:tbl>
              <a:tblPr/>
              <a:tblGrid>
                <a:gridCol w="4207680"/>
                <a:gridCol w="3424320"/>
              </a:tblGrid>
              <a:tr h="3218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Computador utilizado: notebook Samgsung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IDE: Code Blocks 16.01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218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Processador: core i5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Compilador: C++ 14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218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Memória: 8GB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Gerador de gráficos: GNUPLOT 5.0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232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SO: Linux Mint 18.0 - 64 bits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5A6C11D2-5F1B-44E0-AA4D-64AAF0CED020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457200" y="324000"/>
            <a:ext cx="29264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C++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1257840" y="985680"/>
            <a:ext cx="59778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Acesso a matriz x gerar distância em tempo de execução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240480" y="1797120"/>
            <a:ext cx="7960680" cy="385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4D3AD9D8-A402-4B97-B77D-416B45E85DF8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457200" y="324000"/>
            <a:ext cx="29264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C++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360000" y="1080000"/>
            <a:ext cx="54716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Métodos de descoberta de vizinhança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158400" y="1684800"/>
            <a:ext cx="6177240" cy="294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0 -&gt; 3 -&gt; 4 -&gt; 7 -&gt; 8 -&gt; 13 -&gt; </a:t>
            </a:r>
            <a:r>
              <a:rPr b="1" lang="pt-BR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14</a:t>
            </a: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-&gt; 12 -&gt; 16 -&gt; 9 -&gt; 15 -&gt; 10 -&gt; 11 -&gt; 6 -&gt; 5 -&gt; 1 -&gt; 2 -&gt; 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5"/>
          <p:cNvSpPr/>
          <p:nvPr/>
        </p:nvSpPr>
        <p:spPr>
          <a:xfrm>
            <a:off x="158400" y="2116800"/>
            <a:ext cx="6177240" cy="294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0 -&gt; 3 -&gt; 4 -&gt; 7 -&gt; 8 -&gt; 13 -&gt; 12 -&gt; 16 -&gt; 9 -&gt; 15 -&gt; 10 -&gt; 11 -&gt; 6 -&gt; 5 -&gt; 1 -&gt; 2 -&gt; </a:t>
            </a:r>
            <a:r>
              <a:rPr b="1" lang="pt-BR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14</a:t>
            </a: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-&gt;0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6"/>
          <p:cNvSpPr/>
          <p:nvPr/>
        </p:nvSpPr>
        <p:spPr>
          <a:xfrm>
            <a:off x="6840000" y="1872000"/>
            <a:ext cx="16920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deslocamento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7"/>
          <p:cNvSpPr/>
          <p:nvPr/>
        </p:nvSpPr>
        <p:spPr>
          <a:xfrm>
            <a:off x="6408000" y="1584000"/>
            <a:ext cx="287640" cy="935640"/>
          </a:xfrm>
          <a:custGeom>
            <a:avLst/>
            <a:gdLst/>
            <a:ahLst/>
            <a:rect l="l" t="t" r="r" b="b"/>
            <a:pathLst>
              <a:path w="802" h="2602">
                <a:moveTo>
                  <a:pt x="0" y="0"/>
                </a:moveTo>
                <a:cubicBezTo>
                  <a:pt x="200" y="0"/>
                  <a:pt x="400" y="108"/>
                  <a:pt x="400" y="216"/>
                </a:cubicBezTo>
                <a:lnTo>
                  <a:pt x="400" y="1083"/>
                </a:lnTo>
                <a:cubicBezTo>
                  <a:pt x="400" y="1192"/>
                  <a:pt x="600" y="1300"/>
                  <a:pt x="801" y="1300"/>
                </a:cubicBezTo>
                <a:cubicBezTo>
                  <a:pt x="600" y="1300"/>
                  <a:pt x="400" y="1408"/>
                  <a:pt x="400" y="1517"/>
                </a:cubicBezTo>
                <a:lnTo>
                  <a:pt x="400" y="2384"/>
                </a:lnTo>
                <a:cubicBezTo>
                  <a:pt x="400" y="2492"/>
                  <a:pt x="200" y="2601"/>
                  <a:pt x="0" y="26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8"/>
          <p:cNvSpPr/>
          <p:nvPr/>
        </p:nvSpPr>
        <p:spPr>
          <a:xfrm>
            <a:off x="158400" y="2945160"/>
            <a:ext cx="6177240" cy="294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0 -&gt; 3 -&gt; </a:t>
            </a:r>
            <a:r>
              <a:rPr b="1" lang="pt-BR" sz="1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4</a:t>
            </a: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-&gt; 7 -&gt; 8 -&gt; 13 -&gt; 14 -&gt; 12 -&gt; </a:t>
            </a:r>
            <a:r>
              <a:rPr b="1" lang="pt-BR" sz="1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16</a:t>
            </a: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-&gt; 9 -&gt; 15 -&gt; 10 -&gt; 11 -&gt; 6 -&gt; 5 -&gt; 1 -&gt; 2 -&gt; 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9"/>
          <p:cNvSpPr/>
          <p:nvPr/>
        </p:nvSpPr>
        <p:spPr>
          <a:xfrm>
            <a:off x="6840000" y="3132360"/>
            <a:ext cx="8460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swap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10"/>
          <p:cNvSpPr/>
          <p:nvPr/>
        </p:nvSpPr>
        <p:spPr>
          <a:xfrm>
            <a:off x="6408000" y="2844360"/>
            <a:ext cx="287640" cy="935640"/>
          </a:xfrm>
          <a:custGeom>
            <a:avLst/>
            <a:gdLst/>
            <a:ahLst/>
            <a:rect l="l" t="t" r="r" b="b"/>
            <a:pathLst>
              <a:path w="802" h="2602">
                <a:moveTo>
                  <a:pt x="0" y="0"/>
                </a:moveTo>
                <a:cubicBezTo>
                  <a:pt x="200" y="0"/>
                  <a:pt x="400" y="108"/>
                  <a:pt x="400" y="216"/>
                </a:cubicBezTo>
                <a:lnTo>
                  <a:pt x="400" y="1083"/>
                </a:lnTo>
                <a:cubicBezTo>
                  <a:pt x="400" y="1192"/>
                  <a:pt x="600" y="1300"/>
                  <a:pt x="801" y="1300"/>
                </a:cubicBezTo>
                <a:cubicBezTo>
                  <a:pt x="600" y="1300"/>
                  <a:pt x="400" y="1408"/>
                  <a:pt x="400" y="1517"/>
                </a:cubicBezTo>
                <a:lnTo>
                  <a:pt x="400" y="2384"/>
                </a:lnTo>
                <a:cubicBezTo>
                  <a:pt x="400" y="2492"/>
                  <a:pt x="200" y="2601"/>
                  <a:pt x="0" y="26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11"/>
          <p:cNvSpPr/>
          <p:nvPr/>
        </p:nvSpPr>
        <p:spPr>
          <a:xfrm>
            <a:off x="158400" y="3377160"/>
            <a:ext cx="6177240" cy="294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0 -&gt; 3 -&gt; </a:t>
            </a:r>
            <a:r>
              <a:rPr b="1" lang="pt-BR" sz="1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16</a:t>
            </a: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-&gt; 7 -&gt; 8 -&gt; 13 -&gt; 14 -&gt; 12 -&gt; </a:t>
            </a:r>
            <a:r>
              <a:rPr b="1" lang="pt-BR" sz="1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4</a:t>
            </a: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-&gt; 9 -&gt; 15 -&gt; 10 -&gt; 11 -&gt; 6 -&gt; 5 -&gt; 1 -&gt; 2 -&gt; 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12"/>
          <p:cNvSpPr/>
          <p:nvPr/>
        </p:nvSpPr>
        <p:spPr>
          <a:xfrm>
            <a:off x="792000" y="2736000"/>
            <a:ext cx="215640" cy="143640"/>
          </a:xfrm>
          <a:custGeom>
            <a:avLst/>
            <a:gdLst/>
            <a:ahLst/>
            <a:rect l="l" t="t" r="r" b="b"/>
            <a:pathLst>
              <a:path w="602" h="402">
                <a:moveTo>
                  <a:pt x="150" y="0"/>
                </a:moveTo>
                <a:lnTo>
                  <a:pt x="150" y="300"/>
                </a:lnTo>
                <a:lnTo>
                  <a:pt x="0" y="300"/>
                </a:lnTo>
                <a:lnTo>
                  <a:pt x="300" y="401"/>
                </a:lnTo>
                <a:lnTo>
                  <a:pt x="601" y="300"/>
                </a:lnTo>
                <a:lnTo>
                  <a:pt x="450" y="300"/>
                </a:lnTo>
                <a:lnTo>
                  <a:pt x="450" y="0"/>
                </a:lnTo>
                <a:lnTo>
                  <a:pt x="1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13"/>
          <p:cNvSpPr/>
          <p:nvPr/>
        </p:nvSpPr>
        <p:spPr>
          <a:xfrm>
            <a:off x="2952360" y="2736360"/>
            <a:ext cx="215640" cy="143640"/>
          </a:xfrm>
          <a:custGeom>
            <a:avLst/>
            <a:gdLst/>
            <a:ahLst/>
            <a:rect l="l" t="t" r="r" b="b"/>
            <a:pathLst>
              <a:path w="602" h="402">
                <a:moveTo>
                  <a:pt x="150" y="0"/>
                </a:moveTo>
                <a:lnTo>
                  <a:pt x="150" y="300"/>
                </a:lnTo>
                <a:lnTo>
                  <a:pt x="0" y="300"/>
                </a:lnTo>
                <a:lnTo>
                  <a:pt x="300" y="401"/>
                </a:lnTo>
                <a:lnTo>
                  <a:pt x="601" y="300"/>
                </a:lnTo>
                <a:lnTo>
                  <a:pt x="450" y="300"/>
                </a:lnTo>
                <a:lnTo>
                  <a:pt x="450" y="0"/>
                </a:lnTo>
                <a:lnTo>
                  <a:pt x="1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Line 14"/>
          <p:cNvSpPr/>
          <p:nvPr/>
        </p:nvSpPr>
        <p:spPr>
          <a:xfrm>
            <a:off x="1044000" y="2822040"/>
            <a:ext cx="1872000" cy="360"/>
          </a:xfrm>
          <a:prstGeom prst="line">
            <a:avLst/>
          </a:prstGeom>
          <a:ln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15"/>
          <p:cNvSpPr/>
          <p:nvPr/>
        </p:nvSpPr>
        <p:spPr>
          <a:xfrm>
            <a:off x="1440000" y="2498040"/>
            <a:ext cx="11872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Aleatório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16"/>
          <p:cNvSpPr/>
          <p:nvPr/>
        </p:nvSpPr>
        <p:spPr>
          <a:xfrm>
            <a:off x="158400" y="4385520"/>
            <a:ext cx="6177240" cy="294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0 -&gt; 3 -&gt; 4 -&gt; 7 -&gt; 8 -&gt; </a:t>
            </a:r>
            <a:r>
              <a:rPr b="1" lang="pt-BR" sz="1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13</a:t>
            </a: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-&gt; 14 -&gt; 12 -&gt; 16 -&gt; 9 -&gt; 15 -&gt; </a:t>
            </a:r>
            <a:r>
              <a:rPr b="1" lang="pt-BR" sz="1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10</a:t>
            </a: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-&gt; 11 -&gt; 6 -&gt; 5 -&gt; 1 -&gt; 2 -&gt; 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17"/>
          <p:cNvSpPr/>
          <p:nvPr/>
        </p:nvSpPr>
        <p:spPr>
          <a:xfrm>
            <a:off x="6840000" y="4428720"/>
            <a:ext cx="14360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Inversão de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segmento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18"/>
          <p:cNvSpPr/>
          <p:nvPr/>
        </p:nvSpPr>
        <p:spPr>
          <a:xfrm>
            <a:off x="6408000" y="4284720"/>
            <a:ext cx="287640" cy="935640"/>
          </a:xfrm>
          <a:custGeom>
            <a:avLst/>
            <a:gdLst/>
            <a:ahLst/>
            <a:rect l="l" t="t" r="r" b="b"/>
            <a:pathLst>
              <a:path w="802" h="2602">
                <a:moveTo>
                  <a:pt x="0" y="0"/>
                </a:moveTo>
                <a:cubicBezTo>
                  <a:pt x="200" y="0"/>
                  <a:pt x="400" y="108"/>
                  <a:pt x="400" y="216"/>
                </a:cubicBezTo>
                <a:lnTo>
                  <a:pt x="400" y="1083"/>
                </a:lnTo>
                <a:cubicBezTo>
                  <a:pt x="400" y="1192"/>
                  <a:pt x="600" y="1300"/>
                  <a:pt x="801" y="1300"/>
                </a:cubicBezTo>
                <a:cubicBezTo>
                  <a:pt x="600" y="1300"/>
                  <a:pt x="400" y="1408"/>
                  <a:pt x="400" y="1517"/>
                </a:cubicBezTo>
                <a:lnTo>
                  <a:pt x="400" y="2384"/>
                </a:lnTo>
                <a:cubicBezTo>
                  <a:pt x="400" y="2492"/>
                  <a:pt x="200" y="2601"/>
                  <a:pt x="0" y="26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19"/>
          <p:cNvSpPr/>
          <p:nvPr/>
        </p:nvSpPr>
        <p:spPr>
          <a:xfrm>
            <a:off x="1764000" y="4176360"/>
            <a:ext cx="215640" cy="143640"/>
          </a:xfrm>
          <a:custGeom>
            <a:avLst/>
            <a:gdLst/>
            <a:ahLst/>
            <a:rect l="l" t="t" r="r" b="b"/>
            <a:pathLst>
              <a:path w="602" h="402">
                <a:moveTo>
                  <a:pt x="150" y="0"/>
                </a:moveTo>
                <a:lnTo>
                  <a:pt x="150" y="300"/>
                </a:lnTo>
                <a:lnTo>
                  <a:pt x="0" y="300"/>
                </a:lnTo>
                <a:lnTo>
                  <a:pt x="300" y="401"/>
                </a:lnTo>
                <a:lnTo>
                  <a:pt x="601" y="300"/>
                </a:lnTo>
                <a:lnTo>
                  <a:pt x="450" y="300"/>
                </a:lnTo>
                <a:lnTo>
                  <a:pt x="450" y="0"/>
                </a:lnTo>
                <a:lnTo>
                  <a:pt x="1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0"/>
          <p:cNvSpPr/>
          <p:nvPr/>
        </p:nvSpPr>
        <p:spPr>
          <a:xfrm>
            <a:off x="4032360" y="4176720"/>
            <a:ext cx="215640" cy="143640"/>
          </a:xfrm>
          <a:custGeom>
            <a:avLst/>
            <a:gdLst/>
            <a:ahLst/>
            <a:rect l="l" t="t" r="r" b="b"/>
            <a:pathLst>
              <a:path w="602" h="402">
                <a:moveTo>
                  <a:pt x="150" y="0"/>
                </a:moveTo>
                <a:lnTo>
                  <a:pt x="150" y="300"/>
                </a:lnTo>
                <a:lnTo>
                  <a:pt x="0" y="300"/>
                </a:lnTo>
                <a:lnTo>
                  <a:pt x="300" y="401"/>
                </a:lnTo>
                <a:lnTo>
                  <a:pt x="601" y="300"/>
                </a:lnTo>
                <a:lnTo>
                  <a:pt x="450" y="300"/>
                </a:lnTo>
                <a:lnTo>
                  <a:pt x="450" y="0"/>
                </a:lnTo>
                <a:lnTo>
                  <a:pt x="1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Line 21"/>
          <p:cNvSpPr/>
          <p:nvPr/>
        </p:nvSpPr>
        <p:spPr>
          <a:xfrm>
            <a:off x="2016000" y="4262400"/>
            <a:ext cx="2016000" cy="360"/>
          </a:xfrm>
          <a:prstGeom prst="line">
            <a:avLst/>
          </a:prstGeom>
          <a:ln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22"/>
          <p:cNvSpPr/>
          <p:nvPr/>
        </p:nvSpPr>
        <p:spPr>
          <a:xfrm>
            <a:off x="2442600" y="3938400"/>
            <a:ext cx="11624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Aleatório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3"/>
          <p:cNvSpPr/>
          <p:nvPr/>
        </p:nvSpPr>
        <p:spPr>
          <a:xfrm>
            <a:off x="158400" y="4817520"/>
            <a:ext cx="6177240" cy="294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0 -&gt; 3 -&gt; 4 -&gt; 7 -&gt; 8 -&gt; </a:t>
            </a:r>
            <a:r>
              <a:rPr b="1" lang="pt-BR" sz="1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10 -&gt; 15 -&gt; 9 -&gt; 16 -&gt; 12 -&gt; 14 -&gt; 13</a:t>
            </a: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-&gt; 11 -&gt; 6 -&gt; 5 -&gt; 1 -&gt; 2 -&gt; 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4"/>
          <p:cNvSpPr/>
          <p:nvPr/>
        </p:nvSpPr>
        <p:spPr>
          <a:xfrm>
            <a:off x="230400" y="5717880"/>
            <a:ext cx="6177240" cy="294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0 -&gt; 3 -&gt; 4 -&gt; 7 -&gt; 8 -&gt; </a:t>
            </a:r>
            <a:r>
              <a:rPr b="1" lang="pt-BR" sz="1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13</a:t>
            </a: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-&gt; 14 -&gt; 12 -&gt; 16 -&gt; 9 -&gt; 15 -&gt; </a:t>
            </a:r>
            <a:r>
              <a:rPr b="1" lang="pt-BR" sz="1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10</a:t>
            </a: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-&gt; 11 -&gt; 6 -&gt; 5 -&gt; 1 -&gt; 2 -&gt; 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25"/>
          <p:cNvSpPr/>
          <p:nvPr/>
        </p:nvSpPr>
        <p:spPr>
          <a:xfrm>
            <a:off x="6912000" y="5653080"/>
            <a:ext cx="198036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deslocamento de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Segmento para 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final do vetor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26"/>
          <p:cNvSpPr/>
          <p:nvPr/>
        </p:nvSpPr>
        <p:spPr>
          <a:xfrm>
            <a:off x="6480000" y="5617080"/>
            <a:ext cx="287640" cy="935640"/>
          </a:xfrm>
          <a:custGeom>
            <a:avLst/>
            <a:gdLst/>
            <a:ahLst/>
            <a:rect l="l" t="t" r="r" b="b"/>
            <a:pathLst>
              <a:path w="802" h="2602">
                <a:moveTo>
                  <a:pt x="0" y="0"/>
                </a:moveTo>
                <a:cubicBezTo>
                  <a:pt x="200" y="0"/>
                  <a:pt x="400" y="108"/>
                  <a:pt x="400" y="216"/>
                </a:cubicBezTo>
                <a:lnTo>
                  <a:pt x="400" y="1083"/>
                </a:lnTo>
                <a:cubicBezTo>
                  <a:pt x="400" y="1192"/>
                  <a:pt x="600" y="1300"/>
                  <a:pt x="801" y="1300"/>
                </a:cubicBezTo>
                <a:cubicBezTo>
                  <a:pt x="600" y="1300"/>
                  <a:pt x="400" y="1408"/>
                  <a:pt x="400" y="1517"/>
                </a:cubicBezTo>
                <a:lnTo>
                  <a:pt x="400" y="2384"/>
                </a:lnTo>
                <a:cubicBezTo>
                  <a:pt x="400" y="2492"/>
                  <a:pt x="200" y="2601"/>
                  <a:pt x="0" y="26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7"/>
          <p:cNvSpPr/>
          <p:nvPr/>
        </p:nvSpPr>
        <p:spPr>
          <a:xfrm>
            <a:off x="1836000" y="5508720"/>
            <a:ext cx="215640" cy="143640"/>
          </a:xfrm>
          <a:custGeom>
            <a:avLst/>
            <a:gdLst/>
            <a:ahLst/>
            <a:rect l="l" t="t" r="r" b="b"/>
            <a:pathLst>
              <a:path w="602" h="402">
                <a:moveTo>
                  <a:pt x="150" y="0"/>
                </a:moveTo>
                <a:lnTo>
                  <a:pt x="150" y="300"/>
                </a:lnTo>
                <a:lnTo>
                  <a:pt x="0" y="300"/>
                </a:lnTo>
                <a:lnTo>
                  <a:pt x="300" y="401"/>
                </a:lnTo>
                <a:lnTo>
                  <a:pt x="601" y="300"/>
                </a:lnTo>
                <a:lnTo>
                  <a:pt x="450" y="300"/>
                </a:lnTo>
                <a:lnTo>
                  <a:pt x="450" y="0"/>
                </a:lnTo>
                <a:lnTo>
                  <a:pt x="1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8"/>
          <p:cNvSpPr/>
          <p:nvPr/>
        </p:nvSpPr>
        <p:spPr>
          <a:xfrm>
            <a:off x="4104360" y="5509080"/>
            <a:ext cx="215640" cy="143640"/>
          </a:xfrm>
          <a:custGeom>
            <a:avLst/>
            <a:gdLst/>
            <a:ahLst/>
            <a:rect l="l" t="t" r="r" b="b"/>
            <a:pathLst>
              <a:path w="602" h="402">
                <a:moveTo>
                  <a:pt x="150" y="0"/>
                </a:moveTo>
                <a:lnTo>
                  <a:pt x="150" y="300"/>
                </a:lnTo>
                <a:lnTo>
                  <a:pt x="0" y="300"/>
                </a:lnTo>
                <a:lnTo>
                  <a:pt x="300" y="401"/>
                </a:lnTo>
                <a:lnTo>
                  <a:pt x="601" y="300"/>
                </a:lnTo>
                <a:lnTo>
                  <a:pt x="450" y="300"/>
                </a:lnTo>
                <a:lnTo>
                  <a:pt x="450" y="0"/>
                </a:lnTo>
                <a:lnTo>
                  <a:pt x="1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Line 29"/>
          <p:cNvSpPr/>
          <p:nvPr/>
        </p:nvSpPr>
        <p:spPr>
          <a:xfrm>
            <a:off x="2088000" y="5594760"/>
            <a:ext cx="2016000" cy="360"/>
          </a:xfrm>
          <a:prstGeom prst="line">
            <a:avLst/>
          </a:prstGeom>
          <a:ln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30"/>
          <p:cNvSpPr/>
          <p:nvPr/>
        </p:nvSpPr>
        <p:spPr>
          <a:xfrm>
            <a:off x="2514600" y="5270760"/>
            <a:ext cx="11624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Aleatório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31"/>
          <p:cNvSpPr/>
          <p:nvPr/>
        </p:nvSpPr>
        <p:spPr>
          <a:xfrm>
            <a:off x="230400" y="6149880"/>
            <a:ext cx="6177240" cy="294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0 -&gt; 3 -&gt; 4 -&gt; 7 -&gt; 8 -&gt; 11 -&gt; 6 -&gt; 5 -&gt; 1 -&gt; 2 -&gt; </a:t>
            </a:r>
            <a:r>
              <a:rPr b="1" lang="pt-BR" sz="12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10 -&gt; 15 -&gt; 9 -&gt; 16 -&gt; 12 -&gt; 14 -&gt; 13</a:t>
            </a: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-&gt; 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CC67DEC5-0103-4F05-B3A3-F95CCCB1A3C9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60" name="sml1_IterxCusto.svg" descr=""/>
          <p:cNvPicPr/>
          <p:nvPr/>
        </p:nvPicPr>
        <p:blipFill>
          <a:blip r:embed="rId1"/>
          <a:stretch/>
        </p:blipFill>
        <p:spPr>
          <a:xfrm>
            <a:off x="36000" y="540000"/>
            <a:ext cx="4535640" cy="3406320"/>
          </a:xfrm>
          <a:prstGeom prst="rect">
            <a:avLst/>
          </a:prstGeom>
          <a:ln>
            <a:noFill/>
          </a:ln>
        </p:spPr>
      </p:pic>
      <p:pic>
        <p:nvPicPr>
          <p:cNvPr id="261" name="sml1_TempxCustoxCusto.svg" descr=""/>
          <p:cNvPicPr/>
          <p:nvPr/>
        </p:nvPicPr>
        <p:blipFill>
          <a:blip r:embed="rId2"/>
          <a:stretch/>
        </p:blipFill>
        <p:spPr>
          <a:xfrm>
            <a:off x="4410360" y="3312000"/>
            <a:ext cx="4602600" cy="3456720"/>
          </a:xfrm>
          <a:prstGeom prst="rect">
            <a:avLst/>
          </a:prstGeom>
          <a:ln>
            <a:noFill/>
          </a:ln>
        </p:spPr>
      </p:pic>
      <p:sp>
        <p:nvSpPr>
          <p:cNvPr id="262" name="CustomShape 2"/>
          <p:cNvSpPr/>
          <p:nvPr/>
        </p:nvSpPr>
        <p:spPr>
          <a:xfrm>
            <a:off x="4729680" y="1929240"/>
            <a:ext cx="4197960" cy="4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Parâmetros Inicias do algorítimo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180000" y="4613760"/>
            <a:ext cx="419796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Temperatura inicial: </a:t>
            </a:r>
            <a:r>
              <a:rPr b="0" lang="pt-BR" sz="18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150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Máximo de iterações na Temp: </a:t>
            </a:r>
            <a:r>
              <a:rPr b="0" lang="pt-BR" sz="18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100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Alpha: </a:t>
            </a:r>
            <a:r>
              <a:rPr b="0" lang="pt-BR" sz="18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0.99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4"/>
          <p:cNvSpPr/>
          <p:nvPr/>
        </p:nvSpPr>
        <p:spPr>
          <a:xfrm>
            <a:off x="457200" y="188640"/>
            <a:ext cx="29264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C++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97032244-EBA9-43D5-9E30-D8D317664B07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457200" y="324000"/>
            <a:ext cx="29264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C++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7" name="Imagem 5" descr=""/>
          <p:cNvPicPr/>
          <p:nvPr/>
        </p:nvPicPr>
        <p:blipFill>
          <a:blip r:embed="rId1"/>
          <a:stretch/>
        </p:blipFill>
        <p:spPr>
          <a:xfrm>
            <a:off x="4488120" y="3348000"/>
            <a:ext cx="4558320" cy="3418560"/>
          </a:xfrm>
          <a:prstGeom prst="rect">
            <a:avLst/>
          </a:prstGeom>
          <a:ln>
            <a:noFill/>
          </a:ln>
        </p:spPr>
      </p:pic>
      <p:pic>
        <p:nvPicPr>
          <p:cNvPr id="268" name="Imagem 6" descr=""/>
          <p:cNvPicPr/>
          <p:nvPr/>
        </p:nvPicPr>
        <p:blipFill>
          <a:blip r:embed="rId2"/>
          <a:stretch/>
        </p:blipFill>
        <p:spPr>
          <a:xfrm>
            <a:off x="36000" y="793080"/>
            <a:ext cx="4606560" cy="3454560"/>
          </a:xfrm>
          <a:prstGeom prst="rect">
            <a:avLst/>
          </a:prstGeom>
          <a:ln>
            <a:noFill/>
          </a:ln>
        </p:spPr>
      </p:pic>
      <p:sp>
        <p:nvSpPr>
          <p:cNvPr id="269" name="CustomShape 3"/>
          <p:cNvSpPr/>
          <p:nvPr/>
        </p:nvSpPr>
        <p:spPr>
          <a:xfrm>
            <a:off x="4753800" y="1408320"/>
            <a:ext cx="3273840" cy="165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Somente dois métodos de descoberta de vizinhança: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Swap e Deslocamento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19FA5A70-7CCE-4CCE-86EF-9DE311822A7F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457200" y="324000"/>
            <a:ext cx="29264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C++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753800" y="1156320"/>
            <a:ext cx="3273840" cy="19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Com três métodos de descoberta de vizinhança: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Swap, Deslocamento e </a:t>
            </a: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Inversão de segmento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3" name="Itexcusto.svg" descr=""/>
          <p:cNvPicPr/>
          <p:nvPr/>
        </p:nvPicPr>
        <p:blipFill>
          <a:blip r:embed="rId1"/>
          <a:stretch/>
        </p:blipFill>
        <p:spPr>
          <a:xfrm>
            <a:off x="93960" y="759600"/>
            <a:ext cx="4369680" cy="3281760"/>
          </a:xfrm>
          <a:prstGeom prst="rect">
            <a:avLst/>
          </a:prstGeom>
          <a:ln>
            <a:noFill/>
          </a:ln>
        </p:spPr>
      </p:pic>
      <p:pic>
        <p:nvPicPr>
          <p:cNvPr id="274" name="TempxCusto.svg" descr=""/>
          <p:cNvPicPr/>
          <p:nvPr/>
        </p:nvPicPr>
        <p:blipFill>
          <a:blip r:embed="rId2"/>
          <a:stretch/>
        </p:blipFill>
        <p:spPr>
          <a:xfrm>
            <a:off x="4331520" y="3240000"/>
            <a:ext cx="4697280" cy="352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29E9524B-D1D0-46B3-AB5F-9321E34512E1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158400" y="136800"/>
            <a:ext cx="6321240" cy="19670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Simulação 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Solução aleatória: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0 -&gt; 8 -&gt; 4 -&gt; 10 -&gt; 2 -&gt; 6 -&gt; 9 -&gt; 16 -&gt; 15 -&gt; 5 -&gt; 11 -&gt; 13 -&gt; 7 -&gt; 14 -&gt; 1 -&gt; 3 -&gt; 12 -&gt; 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Custo: 23420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Temperatura Final: 9.96062e-30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Número máximo de iterações na Temperatura: 100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Número máximo de iterações total: 7143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----------------------------------------------------------------------------------------------------------------------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Solução final do Simulated Annealing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0 -&gt; 3 -&gt; 4 -&gt; 7 -&gt; 8 -&gt; 13 -&gt; 14 -&gt; 12 -&gt; 16 -&gt; 9 -&gt; 15 -&gt; 10 -&gt; 11 -&gt; 6 -&gt; 5 -&gt; 1 -&gt; 2 -&gt; 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Custo: 11746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2379600" y="2360160"/>
            <a:ext cx="6332040" cy="19954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Simulação 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Solução aleatória: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0 -&gt; 14 -&gt; 12 -&gt; 2 -&gt; 6 -&gt; 10 -&gt; 13 -&gt; 9 -&gt; 15 -&gt; 4 -&gt; 11 -&gt; 1 -&gt; 7 -&gt; 8 -&gt; 16 -&gt; 3 -&gt; 5 -&gt; 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Custo: 21286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Temperatura Final: 9.96062e-30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Número máximo de iterações na Temperatura: 100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Número máximo de iterações total: 7143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----------------------------------------------------------------------------------------------------------------------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Solução final do Simulated Annealing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0 -&gt; 4 -&gt; 3 -&gt; 5 -&gt; 6 -&gt; 16 -&gt; 15 -&gt; 9 -&gt; 10 -&gt; 11 -&gt; 8 -&gt; 12 -&gt; 13 -&gt; 14 -&gt; 7 -&gt; 1 -&gt; 2 -&gt; 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Custo: 11746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4"/>
          <p:cNvSpPr/>
          <p:nvPr/>
        </p:nvSpPr>
        <p:spPr>
          <a:xfrm>
            <a:off x="183600" y="4628160"/>
            <a:ext cx="6296040" cy="20314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Simulação 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Solução aleatória:</a:t>
            </a: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0 -&gt; 3 -&gt; 8 -&gt; 9 -&gt; 13 -&gt; 10 -&gt; 16 -&gt; 1 -&gt; 6 -&gt; 14 -&gt; 2 -&gt; 4 -&gt; 11 -&gt; 5 -&gt; 12 -&gt; 15 -&gt; 7 -&gt; 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Custo: 22268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Temperatura Final: 9.96062e-30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Número máximo de iterações na Temperatura: 100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Número máximo de iterações total: 7143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----------------------------------------------------------------------------------------------------------------------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Solução final do Simulated Annealing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0 -&gt; 3 -&gt; 4 -&gt; 7 -&gt; 14 -&gt; 13 -&gt; 12 -&gt; 8 -&gt; 11 -&gt; 10 -&gt; 16 -&gt; 15 -&gt; 9 -&gt; 6 -&gt; 5 -&gt; 1 -&gt; 2 -&gt; 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Custo: 11746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47DC6E16-7A94-47B9-B5CD-85F3DCD5B294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216000" y="3267720"/>
            <a:ext cx="856764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https://github.com/majdovalle/trabalho_simulated_Annealing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457200" y="180000"/>
            <a:ext cx="13424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C++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4"/>
          <p:cNvSpPr/>
          <p:nvPr/>
        </p:nvSpPr>
        <p:spPr>
          <a:xfrm>
            <a:off x="457200" y="1800000"/>
            <a:ext cx="7390440" cy="4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Código fonte disponível em: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Implementação (MatLab)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57F67E4C-F49C-4584-9E65-732FC45A60BF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85" name="Picture 2" descr=""/>
          <p:cNvPicPr/>
          <p:nvPr/>
        </p:nvPicPr>
        <p:blipFill>
          <a:blip r:embed="rId1"/>
          <a:srcRect l="8404" t="12500" r="0" b="0"/>
          <a:stretch/>
        </p:blipFill>
        <p:spPr>
          <a:xfrm>
            <a:off x="6357960" y="857160"/>
            <a:ext cx="775800" cy="498240"/>
          </a:xfrm>
          <a:prstGeom prst="rect">
            <a:avLst/>
          </a:prstGeom>
          <a:ln w="9360">
            <a:noFill/>
          </a:ln>
        </p:spPr>
      </p:pic>
      <p:sp>
        <p:nvSpPr>
          <p:cNvPr id="286" name="TextShape 3"/>
          <p:cNvSpPr txBox="1"/>
          <p:nvPr/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7" name="Picture 4" descr=""/>
          <p:cNvPicPr/>
          <p:nvPr/>
        </p:nvPicPr>
        <p:blipFill>
          <a:blip r:embed="rId2"/>
          <a:stretch/>
        </p:blipFill>
        <p:spPr>
          <a:xfrm>
            <a:off x="357120" y="1714320"/>
            <a:ext cx="8515800" cy="4538160"/>
          </a:xfrm>
          <a:prstGeom prst="rect">
            <a:avLst/>
          </a:prstGeom>
          <a:ln w="9360">
            <a:noFill/>
          </a:ln>
        </p:spPr>
      </p:pic>
      <p:pic>
        <p:nvPicPr>
          <p:cNvPr id="288" name="Picture 5" descr=""/>
          <p:cNvPicPr/>
          <p:nvPr/>
        </p:nvPicPr>
        <p:blipFill>
          <a:blip r:embed="rId3"/>
          <a:srcRect l="8155" t="0" r="0" b="0"/>
          <a:stretch/>
        </p:blipFill>
        <p:spPr>
          <a:xfrm>
            <a:off x="357120" y="2786040"/>
            <a:ext cx="1285560" cy="17193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path" presetID="63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40" nodeType="withEffect" fill="hold" presetClass="emph" presetID="6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Temperatura inicial: 150ºC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Número de vizinhos: 15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Alpha: 0,99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Max_Iter_Sem_Melhor: 600.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5A19BBA3-E265-45CF-8A6A-DA92613B6007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Implementação (MatLab)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2" name="Picture 2" descr=""/>
          <p:cNvPicPr/>
          <p:nvPr/>
        </p:nvPicPr>
        <p:blipFill>
          <a:blip r:embed="rId1"/>
          <a:srcRect l="8404" t="12500" r="0" b="0"/>
          <a:stretch/>
        </p:blipFill>
        <p:spPr>
          <a:xfrm>
            <a:off x="6357960" y="857160"/>
            <a:ext cx="775800" cy="4982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Sumário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802178CF-48E2-48ED-8016-4399E86A40C0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457200" y="1719360"/>
            <a:ext cx="8228880" cy="441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Introdução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O Algorítmo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Estudo de Caso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Implementações e Análises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C++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MATLAB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Conclusão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Implementação (MatLab)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3E6C02FD-E846-45F7-A1C5-4B7A13F26806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95" name="Picture 2" descr=""/>
          <p:cNvPicPr/>
          <p:nvPr/>
        </p:nvPicPr>
        <p:blipFill>
          <a:blip r:embed="rId1"/>
          <a:srcRect l="8404" t="12500" r="0" b="0"/>
          <a:stretch/>
        </p:blipFill>
        <p:spPr>
          <a:xfrm>
            <a:off x="6357960" y="857160"/>
            <a:ext cx="775800" cy="498240"/>
          </a:xfrm>
          <a:prstGeom prst="rect">
            <a:avLst/>
          </a:prstGeom>
          <a:ln w="9360">
            <a:noFill/>
          </a:ln>
        </p:spPr>
      </p:pic>
      <p:sp>
        <p:nvSpPr>
          <p:cNvPr id="296" name="TextShape 3"/>
          <p:cNvSpPr txBox="1"/>
          <p:nvPr/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7" name="Picture 4" descr=""/>
          <p:cNvPicPr/>
          <p:nvPr/>
        </p:nvPicPr>
        <p:blipFill>
          <a:blip r:embed="rId2"/>
          <a:stretch/>
        </p:blipFill>
        <p:spPr>
          <a:xfrm>
            <a:off x="357120" y="1714320"/>
            <a:ext cx="8515800" cy="4538160"/>
          </a:xfrm>
          <a:prstGeom prst="rect">
            <a:avLst/>
          </a:prstGeom>
          <a:ln w="9360">
            <a:noFill/>
          </a:ln>
        </p:spPr>
      </p:pic>
      <p:pic>
        <p:nvPicPr>
          <p:cNvPr id="298" name="Picture 2" descr=""/>
          <p:cNvPicPr/>
          <p:nvPr/>
        </p:nvPicPr>
        <p:blipFill>
          <a:blip r:embed="rId3"/>
          <a:stretch/>
        </p:blipFill>
        <p:spPr>
          <a:xfrm>
            <a:off x="6492600" y="2310120"/>
            <a:ext cx="1856880" cy="35823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path" presetID="35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48" nodeType="withEffect" fill="hold" presetClass="emph" presetID="6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Geração de Vizinhos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Swap 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宋体"/>
              </a:rPr>
              <a:t>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Troca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de duas posições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Reversion 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宋体"/>
              </a:rPr>
              <a:t>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Inverte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o trecho selecionado dentro do vetor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Insert 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宋体"/>
              </a:rPr>
              <a:t>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Insere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um valor em uma posição qualquer 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TextShape 3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059B7379-9425-4640-AAD2-9BDDC97D1E21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302" name="Table 4"/>
          <p:cNvGraphicFramePr/>
          <p:nvPr/>
        </p:nvGraphicFramePr>
        <p:xfrm>
          <a:off x="1000080" y="2428920"/>
          <a:ext cx="6095520" cy="370440"/>
        </p:xfrm>
        <a:graphic>
          <a:graphicData uri="http://schemas.openxmlformats.org/drawingml/2006/table">
            <a:tbl>
              <a:tblPr/>
              <a:tblGrid>
                <a:gridCol w="761760"/>
                <a:gridCol w="761760"/>
                <a:gridCol w="761760"/>
                <a:gridCol w="761760"/>
                <a:gridCol w="761760"/>
                <a:gridCol w="761760"/>
                <a:gridCol w="761760"/>
                <a:gridCol w="76320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3" name="Table 5"/>
          <p:cNvGraphicFramePr/>
          <p:nvPr/>
        </p:nvGraphicFramePr>
        <p:xfrm>
          <a:off x="1000080" y="2428920"/>
          <a:ext cx="6095520" cy="370440"/>
        </p:xfrm>
        <a:graphic>
          <a:graphicData uri="http://schemas.openxmlformats.org/drawingml/2006/table">
            <a:tbl>
              <a:tblPr/>
              <a:tblGrid>
                <a:gridCol w="761760"/>
                <a:gridCol w="761760"/>
                <a:gridCol w="761760"/>
                <a:gridCol w="761760"/>
                <a:gridCol w="761760"/>
                <a:gridCol w="761760"/>
                <a:gridCol w="761760"/>
                <a:gridCol w="76320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4" name="Table 6"/>
          <p:cNvGraphicFramePr/>
          <p:nvPr/>
        </p:nvGraphicFramePr>
        <p:xfrm>
          <a:off x="1000080" y="3857760"/>
          <a:ext cx="6095520" cy="370440"/>
        </p:xfrm>
        <a:graphic>
          <a:graphicData uri="http://schemas.openxmlformats.org/drawingml/2006/table">
            <a:tbl>
              <a:tblPr/>
              <a:tblGrid>
                <a:gridCol w="761760"/>
                <a:gridCol w="761760"/>
                <a:gridCol w="761760"/>
                <a:gridCol w="761760"/>
                <a:gridCol w="761760"/>
                <a:gridCol w="761760"/>
                <a:gridCol w="761760"/>
                <a:gridCol w="76320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5" name="Table 7"/>
          <p:cNvGraphicFramePr/>
          <p:nvPr/>
        </p:nvGraphicFramePr>
        <p:xfrm>
          <a:off x="1047600" y="5643720"/>
          <a:ext cx="6095520" cy="370440"/>
        </p:xfrm>
        <a:graphic>
          <a:graphicData uri="http://schemas.openxmlformats.org/drawingml/2006/table">
            <a:tbl>
              <a:tblPr/>
              <a:tblGrid>
                <a:gridCol w="761760"/>
                <a:gridCol w="761760"/>
                <a:gridCol w="761760"/>
                <a:gridCol w="761760"/>
                <a:gridCol w="761760"/>
                <a:gridCol w="761760"/>
                <a:gridCol w="761760"/>
                <a:gridCol w="76320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6" name="Table 8"/>
          <p:cNvGraphicFramePr/>
          <p:nvPr/>
        </p:nvGraphicFramePr>
        <p:xfrm>
          <a:off x="984240" y="3857760"/>
          <a:ext cx="6095520" cy="370440"/>
        </p:xfrm>
        <a:graphic>
          <a:graphicData uri="http://schemas.openxmlformats.org/drawingml/2006/table">
            <a:tbl>
              <a:tblPr/>
              <a:tblGrid>
                <a:gridCol w="761760"/>
                <a:gridCol w="761760"/>
                <a:gridCol w="761760"/>
                <a:gridCol w="761760"/>
                <a:gridCol w="761760"/>
                <a:gridCol w="761760"/>
                <a:gridCol w="761760"/>
                <a:gridCol w="76320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</a:tr>
            </a:tbl>
          </a:graphicData>
        </a:graphic>
      </p:graphicFrame>
      <p:sp>
        <p:nvSpPr>
          <p:cNvPr id="307" name="CustomShape 9"/>
          <p:cNvSpPr/>
          <p:nvPr/>
        </p:nvSpPr>
        <p:spPr>
          <a:xfrm>
            <a:off x="1714320" y="3786120"/>
            <a:ext cx="785520" cy="49968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10"/>
          <p:cNvSpPr/>
          <p:nvPr/>
        </p:nvSpPr>
        <p:spPr>
          <a:xfrm>
            <a:off x="4016160" y="3786120"/>
            <a:ext cx="785520" cy="49968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09" name="Table 11"/>
          <p:cNvGraphicFramePr/>
          <p:nvPr/>
        </p:nvGraphicFramePr>
        <p:xfrm>
          <a:off x="1047600" y="5612040"/>
          <a:ext cx="6095520" cy="370440"/>
        </p:xfrm>
        <a:graphic>
          <a:graphicData uri="http://schemas.openxmlformats.org/drawingml/2006/table">
            <a:tbl>
              <a:tblPr/>
              <a:tblGrid>
                <a:gridCol w="761760"/>
                <a:gridCol w="761760"/>
                <a:gridCol w="761760"/>
                <a:gridCol w="761760"/>
                <a:gridCol w="761760"/>
                <a:gridCol w="761760"/>
                <a:gridCol w="761760"/>
                <a:gridCol w="76320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宋体"/>
                        </a:rPr>
                        <a:t>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cc00"/>
                    </a:solidFill>
                  </a:tcPr>
                </a:tc>
              </a:tr>
            </a:tbl>
          </a:graphicData>
        </a:graphic>
      </p:graphicFrame>
      <p:sp>
        <p:nvSpPr>
          <p:cNvPr id="310" name="CustomShape 12"/>
          <p:cNvSpPr/>
          <p:nvPr/>
        </p:nvSpPr>
        <p:spPr>
          <a:xfrm>
            <a:off x="2571840" y="5572080"/>
            <a:ext cx="785520" cy="49968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5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60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63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66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amond(in)" transition="out">
                                      <p:cBhvr additive="repl">
                                        <p:cTn id="71" dur="2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74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Reaquecimento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DAADCD2D-1F7B-45CF-AFC3-DB92159FE91E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13" name="Picture 2" descr=""/>
          <p:cNvPicPr/>
          <p:nvPr/>
        </p:nvPicPr>
        <p:blipFill>
          <a:blip r:embed="rId1"/>
          <a:stretch/>
        </p:blipFill>
        <p:spPr>
          <a:xfrm>
            <a:off x="428760" y="1714320"/>
            <a:ext cx="8324640" cy="885600"/>
          </a:xfrm>
          <a:prstGeom prst="rect">
            <a:avLst/>
          </a:prstGeom>
          <a:ln w="9360">
            <a:noFill/>
          </a:ln>
        </p:spPr>
      </p:pic>
      <p:pic>
        <p:nvPicPr>
          <p:cNvPr id="314" name="Picture 3" descr=""/>
          <p:cNvPicPr/>
          <p:nvPr/>
        </p:nvPicPr>
        <p:blipFill>
          <a:blip r:embed="rId2"/>
          <a:stretch/>
        </p:blipFill>
        <p:spPr>
          <a:xfrm>
            <a:off x="2214720" y="2428920"/>
            <a:ext cx="4571640" cy="40636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Resultados Obtidos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A8718940-DADC-4377-ADFA-F705D4C91378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17" name="Picture 2" descr=""/>
          <p:cNvPicPr/>
          <p:nvPr/>
        </p:nvPicPr>
        <p:blipFill>
          <a:blip r:embed="rId1"/>
          <a:stretch/>
        </p:blipFill>
        <p:spPr>
          <a:xfrm>
            <a:off x="428760" y="1928880"/>
            <a:ext cx="3500280" cy="3111120"/>
          </a:xfrm>
          <a:prstGeom prst="rect">
            <a:avLst/>
          </a:prstGeom>
          <a:ln w="9360">
            <a:noFill/>
          </a:ln>
        </p:spPr>
      </p:pic>
      <p:pic>
        <p:nvPicPr>
          <p:cNvPr id="318" name="Picture 3" descr=""/>
          <p:cNvPicPr/>
          <p:nvPr/>
        </p:nvPicPr>
        <p:blipFill>
          <a:blip r:embed="rId2"/>
          <a:stretch/>
        </p:blipFill>
        <p:spPr>
          <a:xfrm>
            <a:off x="4929120" y="1928880"/>
            <a:ext cx="3500280" cy="3111120"/>
          </a:xfrm>
          <a:prstGeom prst="rect">
            <a:avLst/>
          </a:prstGeom>
          <a:ln w="9360">
            <a:noFill/>
          </a:ln>
        </p:spPr>
      </p:pic>
      <p:sp>
        <p:nvSpPr>
          <p:cNvPr id="319" name="CustomShape 3"/>
          <p:cNvSpPr/>
          <p:nvPr/>
        </p:nvSpPr>
        <p:spPr>
          <a:xfrm>
            <a:off x="1368000" y="5214960"/>
            <a:ext cx="1958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Custo x Iterações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4"/>
          <p:cNvSpPr/>
          <p:nvPr/>
        </p:nvSpPr>
        <p:spPr>
          <a:xfrm>
            <a:off x="5587560" y="5202720"/>
            <a:ext cx="2640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Temperatura x Iterações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Resultados Obtidos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41A4E9FF-6AB4-4FC6-83B4-5C89D2C120C9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23" name="Picture 2" descr=""/>
          <p:cNvPicPr/>
          <p:nvPr/>
        </p:nvPicPr>
        <p:blipFill>
          <a:blip r:embed="rId1"/>
          <a:stretch/>
        </p:blipFill>
        <p:spPr>
          <a:xfrm>
            <a:off x="1857240" y="1643040"/>
            <a:ext cx="5486040" cy="4876560"/>
          </a:xfrm>
          <a:prstGeom prst="rect">
            <a:avLst/>
          </a:prstGeom>
          <a:ln w="9360">
            <a:noFill/>
          </a:ln>
        </p:spPr>
      </p:pic>
      <p:sp>
        <p:nvSpPr>
          <p:cNvPr id="324" name="CustomShape 3"/>
          <p:cNvSpPr/>
          <p:nvPr/>
        </p:nvSpPr>
        <p:spPr>
          <a:xfrm>
            <a:off x="5841000" y="3373560"/>
            <a:ext cx="2541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4991400" y="3143160"/>
            <a:ext cx="2541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5"/>
          <p:cNvSpPr/>
          <p:nvPr/>
        </p:nvSpPr>
        <p:spPr>
          <a:xfrm>
            <a:off x="4129200" y="2894760"/>
            <a:ext cx="2541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6"/>
          <p:cNvSpPr/>
          <p:nvPr/>
        </p:nvSpPr>
        <p:spPr>
          <a:xfrm>
            <a:off x="5273640" y="4305240"/>
            <a:ext cx="2541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4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7"/>
          <p:cNvSpPr/>
          <p:nvPr/>
        </p:nvSpPr>
        <p:spPr>
          <a:xfrm>
            <a:off x="4971960" y="4876560"/>
            <a:ext cx="2541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5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8"/>
          <p:cNvSpPr/>
          <p:nvPr/>
        </p:nvSpPr>
        <p:spPr>
          <a:xfrm>
            <a:off x="5658480" y="4775760"/>
            <a:ext cx="2541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6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9"/>
          <p:cNvSpPr/>
          <p:nvPr/>
        </p:nvSpPr>
        <p:spPr>
          <a:xfrm>
            <a:off x="5323680" y="5252400"/>
            <a:ext cx="2541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7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10"/>
          <p:cNvSpPr/>
          <p:nvPr/>
        </p:nvSpPr>
        <p:spPr>
          <a:xfrm>
            <a:off x="4899240" y="3789000"/>
            <a:ext cx="2541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8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11"/>
          <p:cNvSpPr/>
          <p:nvPr/>
        </p:nvSpPr>
        <p:spPr>
          <a:xfrm>
            <a:off x="4460040" y="3672720"/>
            <a:ext cx="2541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12"/>
          <p:cNvSpPr/>
          <p:nvPr/>
        </p:nvSpPr>
        <p:spPr>
          <a:xfrm>
            <a:off x="3879000" y="3886920"/>
            <a:ext cx="3272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13"/>
          <p:cNvSpPr/>
          <p:nvPr/>
        </p:nvSpPr>
        <p:spPr>
          <a:xfrm>
            <a:off x="4047120" y="3270240"/>
            <a:ext cx="3182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14"/>
          <p:cNvSpPr/>
          <p:nvPr/>
        </p:nvSpPr>
        <p:spPr>
          <a:xfrm>
            <a:off x="3749400" y="3307320"/>
            <a:ext cx="3211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15"/>
          <p:cNvSpPr/>
          <p:nvPr/>
        </p:nvSpPr>
        <p:spPr>
          <a:xfrm>
            <a:off x="4289040" y="4445280"/>
            <a:ext cx="3211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16"/>
          <p:cNvSpPr/>
          <p:nvPr/>
        </p:nvSpPr>
        <p:spPr>
          <a:xfrm>
            <a:off x="4008600" y="4775760"/>
            <a:ext cx="3211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14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17"/>
          <p:cNvSpPr/>
          <p:nvPr/>
        </p:nvSpPr>
        <p:spPr>
          <a:xfrm>
            <a:off x="3770640" y="5154120"/>
            <a:ext cx="3211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15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18"/>
          <p:cNvSpPr/>
          <p:nvPr/>
        </p:nvSpPr>
        <p:spPr>
          <a:xfrm>
            <a:off x="3489840" y="4659480"/>
            <a:ext cx="3211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16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19"/>
          <p:cNvSpPr/>
          <p:nvPr/>
        </p:nvSpPr>
        <p:spPr>
          <a:xfrm>
            <a:off x="3067920" y="4257000"/>
            <a:ext cx="3211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17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Conclusão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30A0A99D-5A4C-4068-9FA4-53A14036BEB3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504000" y="1575360"/>
            <a:ext cx="8109360" cy="461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   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Na implementação  no Matlab e C++ foi possível atingir ótimo global, 11.746 km.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             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Ótimo global =&gt; Dobro do somatório das medidas dos arcos ou arestas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                                         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2 x 5.873 km = 11.746 km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4" name="Picture 3" descr=""/>
          <p:cNvPicPr/>
          <p:nvPr/>
        </p:nvPicPr>
        <p:blipFill>
          <a:blip r:embed="rId1"/>
          <a:stretch/>
        </p:blipFill>
        <p:spPr>
          <a:xfrm>
            <a:off x="1827000" y="1989000"/>
            <a:ext cx="4689000" cy="36781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Conclusão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TextShape 2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19F2B40E-6BF7-483F-80D8-BD1EA175C318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47" name="Picture 3" descr=""/>
          <p:cNvPicPr/>
          <p:nvPr/>
        </p:nvPicPr>
        <p:blipFill>
          <a:blip r:embed="rId1"/>
          <a:stretch/>
        </p:blipFill>
        <p:spPr>
          <a:xfrm>
            <a:off x="1522080" y="2133000"/>
            <a:ext cx="5641920" cy="4425840"/>
          </a:xfrm>
          <a:prstGeom prst="rect">
            <a:avLst/>
          </a:prstGeom>
          <a:ln w="9360">
            <a:noFill/>
          </a:ln>
        </p:spPr>
      </p:pic>
      <p:sp>
        <p:nvSpPr>
          <p:cNvPr id="348" name="CustomShape 3"/>
          <p:cNvSpPr/>
          <p:nvPr/>
        </p:nvSpPr>
        <p:spPr>
          <a:xfrm>
            <a:off x="457560" y="1575360"/>
            <a:ext cx="8227800" cy="79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Estrutura de árvore que as rotas possuem, limitando as possibilidades na geração de bons vizinhos e empregando rápida convergência aos códigos.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4"/>
          <p:cNvSpPr/>
          <p:nvPr/>
        </p:nvSpPr>
        <p:spPr>
          <a:xfrm>
            <a:off x="4992120" y="2804040"/>
            <a:ext cx="214920" cy="214920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5"/>
          <p:cNvSpPr/>
          <p:nvPr/>
        </p:nvSpPr>
        <p:spPr>
          <a:xfrm>
            <a:off x="3420000" y="3024000"/>
            <a:ext cx="214920" cy="214920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Line 6"/>
          <p:cNvSpPr/>
          <p:nvPr/>
        </p:nvSpPr>
        <p:spPr>
          <a:xfrm flipH="1">
            <a:off x="3671640" y="2951640"/>
            <a:ext cx="1296000" cy="144000"/>
          </a:xfrm>
          <a:prstGeom prst="line">
            <a:avLst/>
          </a:prstGeom>
          <a:ln w="12600"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Line 7"/>
          <p:cNvSpPr/>
          <p:nvPr/>
        </p:nvSpPr>
        <p:spPr>
          <a:xfrm>
            <a:off x="5327280" y="2924640"/>
            <a:ext cx="972720" cy="33732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Line 8"/>
          <p:cNvSpPr/>
          <p:nvPr/>
        </p:nvSpPr>
        <p:spPr>
          <a:xfrm flipV="1">
            <a:off x="5039640" y="3261960"/>
            <a:ext cx="1260360" cy="67104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Line 9"/>
          <p:cNvSpPr/>
          <p:nvPr/>
        </p:nvSpPr>
        <p:spPr>
          <a:xfrm flipH="1" flipV="1">
            <a:off x="4101840" y="3645000"/>
            <a:ext cx="865800" cy="288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Line 10"/>
          <p:cNvSpPr/>
          <p:nvPr/>
        </p:nvSpPr>
        <p:spPr>
          <a:xfrm>
            <a:off x="3671640" y="3213000"/>
            <a:ext cx="432000" cy="43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Conclusão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TextShape 2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279FE216-1270-48FA-8282-604E0EECBA58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58" name="Picture 2" descr=""/>
          <p:cNvPicPr/>
          <p:nvPr/>
        </p:nvPicPr>
        <p:blipFill>
          <a:blip r:embed="rId1"/>
          <a:stretch/>
        </p:blipFill>
        <p:spPr>
          <a:xfrm>
            <a:off x="606240" y="1593000"/>
            <a:ext cx="7724520" cy="41428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Conclusão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TextShape 2"/>
          <p:cNvSpPr txBox="1"/>
          <p:nvPr/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Para preencher o quadro de distancias foi utilizado  o método “Dikjistra”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TextShape 3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677E4730-5B31-4FB2-B8C4-97571020C405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62" name="Picture 2" descr=""/>
          <p:cNvPicPr/>
          <p:nvPr/>
        </p:nvPicPr>
        <p:blipFill>
          <a:blip r:embed="rId1"/>
          <a:stretch/>
        </p:blipFill>
        <p:spPr>
          <a:xfrm>
            <a:off x="0" y="2143080"/>
            <a:ext cx="9172080" cy="27662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D237595E-272A-418F-BFB2-7A0B362BA650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Conclusão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5" name="Picture 3" descr=""/>
          <p:cNvPicPr/>
          <p:nvPr/>
        </p:nvPicPr>
        <p:blipFill>
          <a:blip r:embed="rId1"/>
          <a:stretch/>
        </p:blipFill>
        <p:spPr>
          <a:xfrm>
            <a:off x="1177920" y="2215800"/>
            <a:ext cx="5641920" cy="4425840"/>
          </a:xfrm>
          <a:prstGeom prst="rect">
            <a:avLst/>
          </a:prstGeom>
          <a:ln w="9360">
            <a:noFill/>
          </a:ln>
        </p:spPr>
      </p:pic>
      <p:sp>
        <p:nvSpPr>
          <p:cNvPr id="366" name="CustomShape 3"/>
          <p:cNvSpPr/>
          <p:nvPr/>
        </p:nvSpPr>
        <p:spPr>
          <a:xfrm>
            <a:off x="349560" y="1575360"/>
            <a:ext cx="8227800" cy="79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Importância da criação de bons e variados métodos para gerar vizinhos e obter melhores desempenhos de acordo com as características do problema.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4"/>
          <p:cNvSpPr/>
          <p:nvPr/>
        </p:nvSpPr>
        <p:spPr>
          <a:xfrm>
            <a:off x="2772000" y="4032000"/>
            <a:ext cx="214920" cy="214920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5"/>
          <p:cNvSpPr/>
          <p:nvPr/>
        </p:nvSpPr>
        <p:spPr>
          <a:xfrm>
            <a:off x="4428000" y="3888000"/>
            <a:ext cx="214920" cy="214920"/>
          </a:xfrm>
          <a:prstGeom prst="ellipse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Line 6"/>
          <p:cNvSpPr/>
          <p:nvPr/>
        </p:nvSpPr>
        <p:spPr>
          <a:xfrm flipV="1">
            <a:off x="3096000" y="4032000"/>
            <a:ext cx="1224000" cy="144000"/>
          </a:xfrm>
          <a:prstGeom prst="line">
            <a:avLst/>
          </a:prstGeom>
          <a:ln w="12600">
            <a:solidFill>
              <a:srgbClr val="ff3333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Motivação</a:t>
            </a: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	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Gerar rotas de distribuição de suprimentos de uma empresa por via fluvial na Amazônia, tendo Manaus como cidade central de distribuição, obtendo um itinerário com o menor custo possível. 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
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
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1C1C0365-2A31-49B5-A1AD-944D0C21525E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89" name="Picture 3" descr=""/>
          <p:cNvPicPr/>
          <p:nvPr/>
        </p:nvPicPr>
        <p:blipFill>
          <a:blip r:embed="rId1"/>
          <a:stretch/>
        </p:blipFill>
        <p:spPr>
          <a:xfrm>
            <a:off x="2000160" y="2714760"/>
            <a:ext cx="5285880" cy="3672720"/>
          </a:xfrm>
          <a:prstGeom prst="rect">
            <a:avLst/>
          </a:prstGeom>
          <a:ln w="9360">
            <a:noFill/>
          </a:ln>
        </p:spPr>
      </p:pic>
      <p:sp>
        <p:nvSpPr>
          <p:cNvPr id="190" name="CustomShape 4"/>
          <p:cNvSpPr/>
          <p:nvPr/>
        </p:nvSpPr>
        <p:spPr>
          <a:xfrm>
            <a:off x="2554920" y="6402960"/>
            <a:ext cx="41526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Figura 1:Mapa com os caminhos – Fonte [7]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7C130C8C-966D-4DD3-B025-C88717A7D1A6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1" name="TextShape 2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Conclusão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2" name="Picture 2" descr=""/>
          <p:cNvPicPr/>
          <p:nvPr/>
        </p:nvPicPr>
        <p:blipFill>
          <a:blip r:embed="rId1"/>
          <a:stretch/>
        </p:blipFill>
        <p:spPr>
          <a:xfrm>
            <a:off x="479520" y="2628000"/>
            <a:ext cx="3498840" cy="3109680"/>
          </a:xfrm>
          <a:prstGeom prst="rect">
            <a:avLst/>
          </a:prstGeom>
          <a:ln w="9360">
            <a:noFill/>
          </a:ln>
        </p:spPr>
      </p:pic>
      <p:pic>
        <p:nvPicPr>
          <p:cNvPr id="373" name="Picture 3" descr=""/>
          <p:cNvPicPr/>
          <p:nvPr/>
        </p:nvPicPr>
        <p:blipFill>
          <a:blip r:embed="rId2"/>
          <a:stretch/>
        </p:blipFill>
        <p:spPr>
          <a:xfrm>
            <a:off x="4965120" y="2612880"/>
            <a:ext cx="3498840" cy="3109680"/>
          </a:xfrm>
          <a:prstGeom prst="rect">
            <a:avLst/>
          </a:prstGeom>
          <a:ln w="9360">
            <a:noFill/>
          </a:ln>
        </p:spPr>
      </p:pic>
      <p:sp>
        <p:nvSpPr>
          <p:cNvPr id="374" name="CustomShape 3"/>
          <p:cNvSpPr/>
          <p:nvPr/>
        </p:nvSpPr>
        <p:spPr>
          <a:xfrm>
            <a:off x="1188000" y="5790960"/>
            <a:ext cx="1956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Custo x Iterações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4"/>
          <p:cNvSpPr/>
          <p:nvPr/>
        </p:nvSpPr>
        <p:spPr>
          <a:xfrm>
            <a:off x="5586840" y="5742720"/>
            <a:ext cx="2640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Temperatura x Iterações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CustomShape 5"/>
          <p:cNvSpPr/>
          <p:nvPr/>
        </p:nvSpPr>
        <p:spPr>
          <a:xfrm>
            <a:off x="144000" y="1656000"/>
            <a:ext cx="8227800" cy="7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Para este problema,  altas temperaturas ou número de iterações elevadas não trazem melhorias na busca pela solução.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Simulação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TextShape 2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FF978F7D-7D29-49ED-A33B-46D8ADCEB036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79" name="Traveling Salesman Problem Visualization.mp4" descr=""/>
          <p:cNvPicPr/>
          <p:nvPr/>
        </p:nvPicPr>
        <p:blipFill>
          <a:blip r:embed="rId1"/>
          <a:stretch/>
        </p:blipFill>
        <p:spPr>
          <a:xfrm>
            <a:off x="1214280" y="1428840"/>
            <a:ext cx="6857640" cy="5143320"/>
          </a:xfrm>
          <a:prstGeom prst="rect">
            <a:avLst/>
          </a:prstGeom>
          <a:ln>
            <a:noFill/>
          </a:ln>
        </p:spPr>
      </p:pic>
      <p:sp>
        <p:nvSpPr>
          <p:cNvPr id="380" name="CustomShape 3"/>
          <p:cNvSpPr/>
          <p:nvPr/>
        </p:nvSpPr>
        <p:spPr>
          <a:xfrm>
            <a:off x="1745640" y="6560280"/>
            <a:ext cx="5937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Fonte: </a:t>
            </a:r>
            <a:r>
              <a:rPr b="0" i="1" lang="pt-BR" sz="1800" spc="-1" strike="noStrike" u="sng">
                <a:solidFill>
                  <a:srgbClr val="7e9ce8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  <a:hlinkClick r:id="rId2"/>
              </a:rPr>
              <a:t>https://www.youtube.com/watch?v=SC5CX8drAtU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restart="whenNotActive" nodeType="interactiveSeq" fill="hold">
                <p:childTnLst>
                  <p:par>
                    <p:cTn id="95" fill="hold">
                      <p:stCondLst/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Shape 1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Referências Bibliográficas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TextShape 2"/>
          <p:cNvSpPr txBox="1"/>
          <p:nvPr/>
        </p:nvSpPr>
        <p:spPr>
          <a:xfrm>
            <a:off x="395640" y="1700640"/>
            <a:ext cx="8229240" cy="441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[1] S. Kirkpatrick, D.C. Gellat, and M.P. Vecchi. Optimization by Simulated Annealing.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
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Science, 220:671–680, 1983.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[2] K.A. Dowsland. Simulated Annealing. In C.R. Reeves, editor, Modern Heuristic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
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Techniques for Combinatorial Problems, Advanced Topics in Computer Science Series,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
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chapter 2, pages 20–69. Blackwell Scientific Publications, London, 1993. 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[3] Faculdade de Engenharia do Campus de Guaratinguetá. Disponível em: </a:t>
            </a:r>
            <a:r>
              <a:rPr b="0" lang="pt-BR" sz="1400" spc="-1" strike="noStrike" u="sng">
                <a:solidFill>
                  <a:srgbClr val="7e9ce8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  <a:hlinkClick r:id="rId1"/>
              </a:rPr>
              <a:t>http://www.feg.unesp.br</a:t>
            </a:r>
            <a:r>
              <a:rPr b="0" lang="pt-BR" sz="1400" spc="-1" strike="noStrike" u="sng">
                <a:solidFill>
                  <a:srgbClr val="7e9ce8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  <a:hlinkClick r:id="rId2"/>
              </a:rPr>
              <a:t>/~</a:t>
            </a:r>
            <a:r>
              <a:rPr b="0" lang="pt-BR" sz="1400" spc="-1" strike="noStrike" u="sng">
                <a:solidFill>
                  <a:srgbClr val="7e9ce8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  <a:hlinkClick r:id="rId3"/>
              </a:rPr>
              <a:t>salomon/pesquisa/2004/sbpo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. Acessado em 12/2016. 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[4] Youtube. Disponível em </a:t>
            </a:r>
            <a:r>
              <a:rPr b="0" lang="pt-BR" sz="1400" spc="-1" strike="noStrike" u="sng">
                <a:solidFill>
                  <a:srgbClr val="7e9ce8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  <a:hlinkClick r:id="rId4"/>
              </a:rPr>
              <a:t>https</a:t>
            </a:r>
            <a:r>
              <a:rPr b="0" lang="pt-BR" sz="1400" spc="-1" strike="noStrike" u="sng">
                <a:solidFill>
                  <a:srgbClr val="7e9ce8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  <a:hlinkClick r:id="rId5"/>
              </a:rPr>
              <a:t>://www.youtube.com/watch?v=q6fPk0--</a:t>
            </a:r>
            <a:r>
              <a:rPr b="0" lang="pt-BR" sz="1400" spc="-1" strike="noStrike" u="sng">
                <a:solidFill>
                  <a:srgbClr val="7e9ce8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  <a:hlinkClick r:id="rId6"/>
              </a:rPr>
              <a:t>eHY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. Acessado em 12/2016. 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[5] Folly, J.R. O uso de Modelo de Otimização e da Meta-Heurística </a:t>
            </a:r>
            <a:r>
              <a:rPr b="0" i="1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Simulated Annealing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na Resolução do Problema de Alocação de Aulas em Salas de uma Instituição de Ensino Superior. Universidade Federal Fluminense, 2017.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[6] Souza, M.J.F. Departamento de Computação da Universidade Federal de Ouro Preto. Inteligência Computacional para Otimização, 2011.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[7] Google Maps. Acessado em 12/2016.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
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
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TextShape 3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E3031E4F-EF29-4905-90EF-C3451AFB0FB3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Introdução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r>
              <a:rPr b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Problema do Caixeiro Viajante (PCV) 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consiste na busca da menor rota para percorrer uma série de cidades (visitando uma única vez cada uma delas), retornando a cidade de origem. 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168A1E81-813A-49D7-97F9-5EA31A57C061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94" name="Picture 3" descr=""/>
          <p:cNvPicPr/>
          <p:nvPr/>
        </p:nvPicPr>
        <p:blipFill>
          <a:blip r:embed="rId1"/>
          <a:stretch/>
        </p:blipFill>
        <p:spPr>
          <a:xfrm>
            <a:off x="2000160" y="2571840"/>
            <a:ext cx="4686120" cy="3654000"/>
          </a:xfrm>
          <a:prstGeom prst="rect">
            <a:avLst/>
          </a:prstGeom>
          <a:ln w="9360">
            <a:noFill/>
          </a:ln>
        </p:spPr>
      </p:pic>
      <p:sp>
        <p:nvSpPr>
          <p:cNvPr id="195" name="CustomShape 4"/>
          <p:cNvSpPr/>
          <p:nvPr/>
        </p:nvSpPr>
        <p:spPr>
          <a:xfrm>
            <a:off x="2239920" y="6286680"/>
            <a:ext cx="4614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Figura 2:Distâncias entre cidades (Fonte Própria)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Introdução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Para preencher o quadro de distancias foi utilizado  o método “Dikjistra”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90B76413-4FE0-4CB1-9EA0-117A6F0136C7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99" name="Picture 2" descr=""/>
          <p:cNvPicPr/>
          <p:nvPr/>
        </p:nvPicPr>
        <p:blipFill>
          <a:blip r:embed="rId1"/>
          <a:stretch/>
        </p:blipFill>
        <p:spPr>
          <a:xfrm>
            <a:off x="714240" y="2071800"/>
            <a:ext cx="7724520" cy="41428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O Algorítmo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O </a:t>
            </a:r>
            <a:r>
              <a:rPr b="1" i="1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Simulated Annealing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trata-se de uma técnica de busca local probabilística, proposta originalmente por </a:t>
            </a:r>
            <a:r>
              <a:rPr b="0" lang="pt-BR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Kirkpatrick </a:t>
            </a:r>
            <a:r>
              <a:rPr b="0" i="1" lang="pt-BR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et al. </a:t>
            </a:r>
            <a:r>
              <a:rPr b="0" lang="pt-BR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[31], 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que se fundamenta em uma analogia com a termodinâmica, ao simular o resfriamento de um conjunto de átomos aquecidos, </a:t>
            </a:r>
            <a:r>
              <a:rPr b="0" lang="pt-BR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operação conhecida como recozimento [11]. 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
</a:t>
            </a: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DDC48B2D-9AD5-47DE-B612-18BA0D73680B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CustomShape 4"/>
          <p:cNvSpPr/>
          <p:nvPr/>
        </p:nvSpPr>
        <p:spPr>
          <a:xfrm flipH="1" flipV="1" rot="5400000">
            <a:off x="93960" y="4905000"/>
            <a:ext cx="2810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32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5"/>
          <p:cNvSpPr/>
          <p:nvPr/>
        </p:nvSpPr>
        <p:spPr>
          <a:xfrm>
            <a:off x="1500120" y="3714480"/>
            <a:ext cx="5929200" cy="2500560"/>
          </a:xfrm>
          <a:prstGeom prst="line">
            <a:avLst/>
          </a:prstGeom>
          <a:ln w="12600">
            <a:solidFill>
              <a:schemeClr val="tx1"/>
            </a:solidFill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6"/>
          <p:cNvSpPr/>
          <p:nvPr/>
        </p:nvSpPr>
        <p:spPr>
          <a:xfrm rot="16200000">
            <a:off x="1149840" y="4470480"/>
            <a:ext cx="897120" cy="20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TEMPERATURE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7"/>
          <p:cNvSpPr/>
          <p:nvPr/>
        </p:nvSpPr>
        <p:spPr>
          <a:xfrm>
            <a:off x="1619640" y="6453360"/>
            <a:ext cx="547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Figura 3: Aceitação de movimentos - Fonte: [???]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1206360" y="2844720"/>
            <a:ext cx="6489720" cy="363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Espaço Reservado para Conteúdo 4" descr=""/>
          <p:cNvPicPr/>
          <p:nvPr/>
        </p:nvPicPr>
        <p:blipFill>
          <a:blip r:embed="rId1"/>
          <a:stretch/>
        </p:blipFill>
        <p:spPr>
          <a:xfrm>
            <a:off x="827640" y="1845000"/>
            <a:ext cx="7206120" cy="4273920"/>
          </a:xfrm>
          <a:prstGeom prst="rect">
            <a:avLst/>
          </a:prstGeom>
          <a:ln>
            <a:noFill/>
          </a:ln>
        </p:spPr>
      </p:pic>
      <p:sp>
        <p:nvSpPr>
          <p:cNvPr id="209" name="TextShape 1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B153F48E-C47B-43A0-A8D4-333900C94882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187640" y="6084000"/>
            <a:ext cx="583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Figura 4: Processo de busca na vizinhança - Fonte: [5]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O Algorítmo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52C8E165-A3BF-4821-A003-2B7D8F6663F2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529160" y="1714320"/>
            <a:ext cx="4114440" cy="4411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9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Step 1: Inicializa – Inicializa as variáveis e gera a primeira solução.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Step 2: Vizinho – Gera novo vizinho.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Step 3: Calcula o custo – Calculo o custo do novo vizinho.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Step 4: Novo Custo – Dependendo do custo aceita ou rejeita o novo vizinho. A probabilidade de aceitar depende da temperatura atual.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Step 5: Atualiza e repete – Atualiza o valor do custo enquanto diminui a temperaruta.  Volta para o Step 2.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O processo finaliza quando a temperatura atual atingir o valor mínimo de temperatura.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Picture 2" descr=""/>
          <p:cNvPicPr/>
          <p:nvPr/>
        </p:nvPicPr>
        <p:blipFill>
          <a:blip r:embed="rId1"/>
          <a:stretch/>
        </p:blipFill>
        <p:spPr>
          <a:xfrm>
            <a:off x="285840" y="1714320"/>
            <a:ext cx="4293000" cy="4720680"/>
          </a:xfrm>
          <a:prstGeom prst="rect">
            <a:avLst/>
          </a:prstGeom>
          <a:ln w="9360">
            <a:noFill/>
          </a:ln>
        </p:spPr>
      </p:pic>
      <p:sp>
        <p:nvSpPr>
          <p:cNvPr id="215" name="CustomShape 3"/>
          <p:cNvSpPr/>
          <p:nvPr/>
        </p:nvSpPr>
        <p:spPr>
          <a:xfrm>
            <a:off x="609480" y="-27360"/>
            <a:ext cx="7543440" cy="129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100000"/>
              </a:lnSpc>
            </a:pPr>
            <a:r>
              <a:rPr b="1" i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Simulated Annealing</a:t>
            </a:r>
            <a:endParaRPr b="0" lang="pt-BR" sz="3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4AA21D6A-68E0-4A70-B6A6-E95CB5292EF7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296000" y="1584000"/>
            <a:ext cx="566244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Implementações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2160000" y="3060000"/>
            <a:ext cx="12236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C++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4248000" y="2974680"/>
            <a:ext cx="199044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9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MatLab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3779</TotalTime>
  <Application>LibreOffice/5.1.2.2$Linux_X86_64 LibreOffice_project/d3bf12ecb743fc0d20e0be0c58ca359301eb705f</Application>
  <Words>1535</Words>
  <Paragraphs>299</Paragraphs>
  <Company>Grizli777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2016-11-29T10:39:33Z</dcterms:created>
  <dc:creator>Vitor</dc:creator>
  <dc:description/>
  <dc:language>pt-BR</dc:language>
  <cp:lastModifiedBy/>
  <dcterms:modified xsi:type="dcterms:W3CDTF">2016-12-15T11:12:11Z</dcterms:modified>
  <cp:revision>52</cp:revision>
  <dc:subject/>
  <dc:title>Simulated Annealing aplicado ao problema do caxeiro viajante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Grizli777</vt:lpwstr>
  </property>
  <property fmtid="{D5CDD505-2E9C-101B-9397-08002B2CF9AE}" pid="4" name="HiddenSlides">
    <vt:i4>1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1</vt:i4>
  </property>
  <property fmtid="{D5CDD505-2E9C-101B-9397-08002B2CF9AE}" pid="8" name="Notes">
    <vt:i4>6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32</vt:i4>
  </property>
</Properties>
</file>