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9.xml" ContentType="application/vnd.openxmlformats-officedocument.presentationml.notesSlide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10.emf" ContentType="image/x-emf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7.wmf" ContentType="image/x-wmf"/>
  <Override PartName="/ppt/media/image4.png" ContentType="image/png"/>
  <Override PartName="/ppt/media/image3.png" ContentType="image/png"/>
  <Override PartName="/ppt/media/image2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embeddings/oleObject1.xlsx" ContentType="application/vnd.openxmlformats-officedocument.spreadsheetml.sheet"/>
  <Override PartName="/ppt/embeddings/oleObject1.bin" ContentType="application/vnd.openxmlformats-officedocument.oleObject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46616A8-8E91-4F5D-9ED1-6075E559B372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F10E11E-A986-474C-A406-4F93679C02D9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09E4222-CDC9-4D60-81AB-8448FEDEDA92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67047F6-2F38-478F-AFAF-B0322E01E22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Essas rotas fluviais obedecem as seguintes características (fictício):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Uma única balsa sai de Manaus com toda a carga a ser distribuída.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Deve levar em consideração o tempo de ida e volta através dos rios sendo que: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➢ Cada dia subindo percorre 61,33 Km, e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➢ Cada dia descendo percorre 184 Km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Cada cidade pode ser visitada mais de uma vez (por isso, algumas vezes, a balsa vai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 volta pelo mesmo itinerário). O algoritmo terá de ter essa funcionalidade.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No Grafo representativo do problema foram colocados linhas de ligação fictícias para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testar a eficiência do algoritmo (linhas tracejadas). Essas ligações têm peso equivalente ao trajeto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que seria feito em uma situação normal percorrendo todos os pontos necessários para ligar os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pontos em questão. Exemplo: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Há um ponto tracejado entre o nó 3 e 12. A distância colocada nessa ligação é equivalente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 chegar no nó 3 a partir d nó 1, pelo melhor caminho, fazer o trajeto de retorno e seguir para o nó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 pelo melhor caminho.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No futuro, com o código funcionando poderemos colocar mais ligações.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Para plotar a matriz de melhor caminho com seus pesos (ou custos) adequados,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levando em consideração o tempo gasto em dias, deve-se utilizar o “</a:t>
            </a: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algoritmo de Dijkstra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” (ideia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do Tiago).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O algoritmo de meta-heurística para a ser usado na busca do melhor resultado, em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princípio deve ser o “</a:t>
            </a: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simulated annealing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”.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Abaixo temos o grafo do problema proposto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A98CAC8-A03C-4260-98E7-3BB1BCD257BB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 `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um problema de otimizac¸ ´ ao combinat ˜ oria (NP-dif ´ ´ ıcil) inspirado na necessidade dos vendedores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realizar entregas em diversos locais (as cidades) percorrendo o menor caminho poss´ ıvel, reduzindo assim o tempo necessario para a viagem e os poss ´ ´ ıveis custos com transporte e combust´ ıvel.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isso utilizou-se a tecnica meta-heur ´ ´ ıstica </a:t>
            </a:r>
            <a:r>
              <a:rPr b="0" i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Simulated Annealing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encontrar a melhor rota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poss´ ıvel para um dado problema.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CEF832-4649-42CF-B717-8108A0CB5DED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1: Initialize – Start with a random initial placement. Initialize a very high “temperature”.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2: Move – Perturb the placement through a defined move.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3: Calculate score – calculate the change in the score due to the move made.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4: Choose – Depending on the change in score, accept or reject the move. The probability of acceptance depending on the current “temperature”.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5: Update and repeat– Update the temperature value by lowering the temperature. Go back to Step 2.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process is done until “Freezing Point” is reached.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Step1: Inicialização -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DE1DE98-EF0E-485C-9EBD-1B13715DAFE0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807200" y="1719360"/>
            <a:ext cx="5528880" cy="44114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1807200" y="1719360"/>
            <a:ext cx="5528880" cy="441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457200" y="122400"/>
            <a:ext cx="7543440" cy="600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1807200" y="1719360"/>
            <a:ext cx="5528880" cy="441144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1807200" y="1719360"/>
            <a:ext cx="5528880" cy="441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122400"/>
            <a:ext cx="7543440" cy="600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7962840" y="152280"/>
            <a:ext cx="360" cy="15238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153280" y="152280"/>
            <a:ext cx="119520" cy="11952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321400" y="152280"/>
            <a:ext cx="118080" cy="11952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489520" y="152280"/>
            <a:ext cx="118080" cy="11952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153280" y="320400"/>
            <a:ext cx="119520" cy="11808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321400" y="320400"/>
            <a:ext cx="118080" cy="11808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489520" y="320400"/>
            <a:ext cx="118080" cy="11808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8657640" y="320400"/>
            <a:ext cx="118080" cy="11808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8153280" y="488160"/>
            <a:ext cx="119520" cy="11808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321400" y="488160"/>
            <a:ext cx="118080" cy="11808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489520" y="488160"/>
            <a:ext cx="118080" cy="11808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657640" y="488160"/>
            <a:ext cx="118080" cy="11808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8825400" y="488160"/>
            <a:ext cx="119520" cy="11808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8153280" y="656280"/>
            <a:ext cx="119520" cy="11952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8321400" y="656280"/>
            <a:ext cx="118080" cy="11952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8489520" y="656280"/>
            <a:ext cx="118080" cy="11952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8657640" y="656280"/>
            <a:ext cx="118080" cy="11952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8153280" y="824040"/>
            <a:ext cx="119520" cy="11952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8321400" y="824040"/>
            <a:ext cx="118080" cy="11952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8489520" y="824040"/>
            <a:ext cx="118080" cy="11952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8657640" y="824040"/>
            <a:ext cx="118080" cy="11952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8825400" y="824040"/>
            <a:ext cx="119520" cy="11952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8153280" y="992160"/>
            <a:ext cx="119520" cy="11808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8321400" y="992160"/>
            <a:ext cx="118080" cy="11808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8489520" y="992160"/>
            <a:ext cx="118080" cy="11808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8657640" y="992160"/>
            <a:ext cx="118080" cy="11808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8153280" y="1159920"/>
            <a:ext cx="119520" cy="11808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8321400" y="1159920"/>
            <a:ext cx="118080" cy="11808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8489520" y="1159920"/>
            <a:ext cx="118080" cy="11808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8657640" y="1159920"/>
            <a:ext cx="118080" cy="11808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8321400" y="1327680"/>
            <a:ext cx="118080" cy="11952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8657640" y="1327680"/>
            <a:ext cx="118080" cy="11952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Line 33"/>
          <p:cNvSpPr/>
          <p:nvPr/>
        </p:nvSpPr>
        <p:spPr>
          <a:xfrm>
            <a:off x="7315200" y="1066680"/>
            <a:ext cx="360" cy="44956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7493040" y="2992320"/>
            <a:ext cx="201240" cy="2012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7777080" y="2992320"/>
            <a:ext cx="201240" cy="2012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8061480" y="2992320"/>
            <a:ext cx="201240" cy="2012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7493040" y="3276720"/>
            <a:ext cx="201240" cy="2012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7777080" y="3276720"/>
            <a:ext cx="201240" cy="2012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8061480" y="3276720"/>
            <a:ext cx="201240" cy="2012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8345520" y="3276720"/>
            <a:ext cx="201240" cy="2012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7493040" y="3560760"/>
            <a:ext cx="201240" cy="2012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7777080" y="3560760"/>
            <a:ext cx="201240" cy="2012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8061480" y="3560760"/>
            <a:ext cx="201240" cy="2012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8345520" y="3560760"/>
            <a:ext cx="201240" cy="2012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8629560" y="3560760"/>
            <a:ext cx="201240" cy="2012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7493040" y="3843360"/>
            <a:ext cx="201240" cy="20268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7777080" y="3843360"/>
            <a:ext cx="201240" cy="20268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8061480" y="3843360"/>
            <a:ext cx="201240" cy="20268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8345520" y="3843360"/>
            <a:ext cx="201240" cy="20268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7493040" y="4127400"/>
            <a:ext cx="201240" cy="20268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7777080" y="4127400"/>
            <a:ext cx="201240" cy="20268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8061480" y="4127400"/>
            <a:ext cx="201240" cy="20268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8345520" y="4127400"/>
            <a:ext cx="201240" cy="20268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8629560" y="4127400"/>
            <a:ext cx="201240" cy="20268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7493040" y="4411800"/>
            <a:ext cx="201240" cy="2012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7777080" y="4411800"/>
            <a:ext cx="201240" cy="2012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8061480" y="4411800"/>
            <a:ext cx="201240" cy="2012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8345520" y="4411800"/>
            <a:ext cx="201240" cy="2012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7493040" y="4695840"/>
            <a:ext cx="201240" cy="2012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7777080" y="4695840"/>
            <a:ext cx="201240" cy="2012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8061480" y="4695840"/>
            <a:ext cx="201240" cy="2012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8345520" y="4695840"/>
            <a:ext cx="201240" cy="2012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7777080" y="4979880"/>
            <a:ext cx="201240" cy="2012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8345520" y="4979880"/>
            <a:ext cx="201240" cy="2012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65"/>
          <p:cNvSpPr/>
          <p:nvPr/>
        </p:nvSpPr>
        <p:spPr>
          <a:xfrm>
            <a:off x="304560" y="2819160"/>
            <a:ext cx="8229600" cy="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PlaceHolder 66"/>
          <p:cNvSpPr>
            <a:spLocks noGrp="1"/>
          </p:cNvSpPr>
          <p:nvPr>
            <p:ph type="title"/>
          </p:nvPr>
        </p:nvSpPr>
        <p:spPr>
          <a:xfrm>
            <a:off x="316080" y="466560"/>
            <a:ext cx="6781320" cy="21333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1" lang="pt-BR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67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68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69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6CBBEC8B-ABC6-41C3-B71C-0FABD42CE7D9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7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 1"/>
          <p:cNvSpPr/>
          <p:nvPr/>
        </p:nvSpPr>
        <p:spPr>
          <a:xfrm>
            <a:off x="7962840" y="152280"/>
            <a:ext cx="360" cy="15238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8153280" y="152280"/>
            <a:ext cx="119520" cy="11952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8321400" y="152280"/>
            <a:ext cx="118080" cy="11952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"/>
          <p:cNvSpPr/>
          <p:nvPr/>
        </p:nvSpPr>
        <p:spPr>
          <a:xfrm>
            <a:off x="8489520" y="152280"/>
            <a:ext cx="118080" cy="11952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5"/>
          <p:cNvSpPr/>
          <p:nvPr/>
        </p:nvSpPr>
        <p:spPr>
          <a:xfrm>
            <a:off x="8153280" y="320400"/>
            <a:ext cx="119520" cy="11808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"/>
          <p:cNvSpPr/>
          <p:nvPr/>
        </p:nvSpPr>
        <p:spPr>
          <a:xfrm>
            <a:off x="8321400" y="320400"/>
            <a:ext cx="118080" cy="11808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"/>
          <p:cNvSpPr/>
          <p:nvPr/>
        </p:nvSpPr>
        <p:spPr>
          <a:xfrm>
            <a:off x="8489520" y="320400"/>
            <a:ext cx="118080" cy="11808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8"/>
          <p:cNvSpPr/>
          <p:nvPr/>
        </p:nvSpPr>
        <p:spPr>
          <a:xfrm>
            <a:off x="8657640" y="320400"/>
            <a:ext cx="118080" cy="11808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9"/>
          <p:cNvSpPr/>
          <p:nvPr/>
        </p:nvSpPr>
        <p:spPr>
          <a:xfrm>
            <a:off x="8153280" y="488160"/>
            <a:ext cx="119520" cy="11808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0"/>
          <p:cNvSpPr/>
          <p:nvPr/>
        </p:nvSpPr>
        <p:spPr>
          <a:xfrm>
            <a:off x="8321400" y="488160"/>
            <a:ext cx="118080" cy="11808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1"/>
          <p:cNvSpPr/>
          <p:nvPr/>
        </p:nvSpPr>
        <p:spPr>
          <a:xfrm>
            <a:off x="8489520" y="488160"/>
            <a:ext cx="118080" cy="11808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2"/>
          <p:cNvSpPr/>
          <p:nvPr/>
        </p:nvSpPr>
        <p:spPr>
          <a:xfrm>
            <a:off x="8657640" y="488160"/>
            <a:ext cx="118080" cy="11808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3"/>
          <p:cNvSpPr/>
          <p:nvPr/>
        </p:nvSpPr>
        <p:spPr>
          <a:xfrm>
            <a:off x="8825400" y="488160"/>
            <a:ext cx="119520" cy="11808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4"/>
          <p:cNvSpPr/>
          <p:nvPr/>
        </p:nvSpPr>
        <p:spPr>
          <a:xfrm>
            <a:off x="8153280" y="656280"/>
            <a:ext cx="119520" cy="11952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5"/>
          <p:cNvSpPr/>
          <p:nvPr/>
        </p:nvSpPr>
        <p:spPr>
          <a:xfrm>
            <a:off x="8321400" y="656280"/>
            <a:ext cx="118080" cy="11952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6"/>
          <p:cNvSpPr/>
          <p:nvPr/>
        </p:nvSpPr>
        <p:spPr>
          <a:xfrm>
            <a:off x="8489520" y="656280"/>
            <a:ext cx="118080" cy="11952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7"/>
          <p:cNvSpPr/>
          <p:nvPr/>
        </p:nvSpPr>
        <p:spPr>
          <a:xfrm>
            <a:off x="8657640" y="656280"/>
            <a:ext cx="118080" cy="11952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8"/>
          <p:cNvSpPr/>
          <p:nvPr/>
        </p:nvSpPr>
        <p:spPr>
          <a:xfrm>
            <a:off x="8153280" y="824040"/>
            <a:ext cx="119520" cy="11952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9"/>
          <p:cNvSpPr/>
          <p:nvPr/>
        </p:nvSpPr>
        <p:spPr>
          <a:xfrm>
            <a:off x="8321400" y="824040"/>
            <a:ext cx="118080" cy="11952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0"/>
          <p:cNvSpPr/>
          <p:nvPr/>
        </p:nvSpPr>
        <p:spPr>
          <a:xfrm>
            <a:off x="8489520" y="824040"/>
            <a:ext cx="118080" cy="11952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1"/>
          <p:cNvSpPr/>
          <p:nvPr/>
        </p:nvSpPr>
        <p:spPr>
          <a:xfrm>
            <a:off x="8657640" y="824040"/>
            <a:ext cx="118080" cy="11952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2"/>
          <p:cNvSpPr/>
          <p:nvPr/>
        </p:nvSpPr>
        <p:spPr>
          <a:xfrm>
            <a:off x="8825400" y="824040"/>
            <a:ext cx="119520" cy="11952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3"/>
          <p:cNvSpPr/>
          <p:nvPr/>
        </p:nvSpPr>
        <p:spPr>
          <a:xfrm>
            <a:off x="8153280" y="992160"/>
            <a:ext cx="119520" cy="11808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4"/>
          <p:cNvSpPr/>
          <p:nvPr/>
        </p:nvSpPr>
        <p:spPr>
          <a:xfrm>
            <a:off x="8321400" y="992160"/>
            <a:ext cx="118080" cy="11808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5"/>
          <p:cNvSpPr/>
          <p:nvPr/>
        </p:nvSpPr>
        <p:spPr>
          <a:xfrm>
            <a:off x="8489520" y="992160"/>
            <a:ext cx="118080" cy="11808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6"/>
          <p:cNvSpPr/>
          <p:nvPr/>
        </p:nvSpPr>
        <p:spPr>
          <a:xfrm>
            <a:off x="8657640" y="992160"/>
            <a:ext cx="118080" cy="11808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7"/>
          <p:cNvSpPr/>
          <p:nvPr/>
        </p:nvSpPr>
        <p:spPr>
          <a:xfrm>
            <a:off x="8153280" y="1159920"/>
            <a:ext cx="119520" cy="11808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8"/>
          <p:cNvSpPr/>
          <p:nvPr/>
        </p:nvSpPr>
        <p:spPr>
          <a:xfrm>
            <a:off x="8321400" y="1159920"/>
            <a:ext cx="118080" cy="11808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9"/>
          <p:cNvSpPr/>
          <p:nvPr/>
        </p:nvSpPr>
        <p:spPr>
          <a:xfrm>
            <a:off x="8489520" y="1159920"/>
            <a:ext cx="118080" cy="11808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0"/>
          <p:cNvSpPr/>
          <p:nvPr/>
        </p:nvSpPr>
        <p:spPr>
          <a:xfrm>
            <a:off x="8657640" y="1159920"/>
            <a:ext cx="118080" cy="11808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1"/>
          <p:cNvSpPr/>
          <p:nvPr/>
        </p:nvSpPr>
        <p:spPr>
          <a:xfrm>
            <a:off x="8321400" y="1327680"/>
            <a:ext cx="118080" cy="11952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2"/>
          <p:cNvSpPr/>
          <p:nvPr/>
        </p:nvSpPr>
        <p:spPr>
          <a:xfrm>
            <a:off x="8657640" y="1327680"/>
            <a:ext cx="118080" cy="11952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PlaceHolder 33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Clique para editar o estilo do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4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Clique para editar o formato do texto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2.º nível da estrutura de tópicos</a:t>
            </a:r>
            <a:endParaRPr b="0" lang="pt-B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7.º nível da estrutura de tópicosClique para editar os estilos do texto mestre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Segundo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Quarto nível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Quinto nível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5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PlaceHolder 36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PlaceHolder 37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BEE530D3-11DF-4EF8-9F43-5A5F9F1A0793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10.emf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16080" y="466560"/>
            <a:ext cx="6781320" cy="2133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1" lang="pt-BR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Simulated Annealing aplicado ao problema do Caxeiro Viajante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49240" y="3049560"/>
            <a:ext cx="6248160" cy="2361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Edmundo do Valle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Jaqueline Rodrigues Folly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Moysés Dutra da Silva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Vitor Tomaz de Aquino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Allanderson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FF6EA16-3398-4C80-8C9F-6BA5128E2C49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324000"/>
            <a:ext cx="292680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360000" y="10800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Métodos de descoberta de vizinhança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158400" y="1684800"/>
            <a:ext cx="6177600" cy="295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0 -&gt; 3 -&gt; 4 -&gt; 7 -&gt; 8 -&gt; 13 -&gt; </a:t>
            </a:r>
            <a:r>
              <a:rPr b="1" lang="pt-BR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12 -&gt; 16 -&gt; 9 -&gt; 15 -&gt; 10 -&gt;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4"/>
          <p:cNvSpPr txBox="1"/>
          <p:nvPr/>
        </p:nvSpPr>
        <p:spPr>
          <a:xfrm>
            <a:off x="158400" y="2116800"/>
            <a:ext cx="6177600" cy="295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0 -&gt; 3 -&gt; 4 -&gt; 7 -&gt; 8 -&gt; 13 -&gt; 12 -&gt; 16 -&gt; 9 -&gt; 15 -&gt; 10 -&gt; 11 -&gt; 6 -&gt; 5 -&gt; 1 -&gt; 2 -&gt; </a:t>
            </a:r>
            <a:r>
              <a:rPr b="1" lang="pt-BR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5"/>
          <p:cNvSpPr txBox="1"/>
          <p:nvPr/>
        </p:nvSpPr>
        <p:spPr>
          <a:xfrm>
            <a:off x="6840000" y="1872000"/>
            <a:ext cx="1599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deslocamento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6408000" y="1584000"/>
            <a:ext cx="288000" cy="936000"/>
          </a:xfrm>
          <a:custGeom>
            <a:avLst/>
            <a:gdLst/>
            <a:ahLst/>
            <a:rect l="0" t="0" r="r" b="b"/>
            <a:pathLst>
              <a:path w="802" h="2602">
                <a:moveTo>
                  <a:pt x="0" y="0"/>
                </a:moveTo>
                <a:cubicBezTo>
                  <a:pt x="200" y="0"/>
                  <a:pt x="400" y="108"/>
                  <a:pt x="400" y="216"/>
                </a:cubicBezTo>
                <a:lnTo>
                  <a:pt x="400" y="1083"/>
                </a:lnTo>
                <a:cubicBezTo>
                  <a:pt x="400" y="1192"/>
                  <a:pt x="600" y="1300"/>
                  <a:pt x="801" y="1300"/>
                </a:cubicBezTo>
                <a:cubicBezTo>
                  <a:pt x="600" y="1300"/>
                  <a:pt x="400" y="1408"/>
                  <a:pt x="400" y="1517"/>
                </a:cubicBezTo>
                <a:lnTo>
                  <a:pt x="400" y="2384"/>
                </a:lnTo>
                <a:cubicBezTo>
                  <a:pt x="400" y="2492"/>
                  <a:pt x="200" y="2601"/>
                  <a:pt x="0" y="26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TextShape 7"/>
          <p:cNvSpPr txBox="1"/>
          <p:nvPr/>
        </p:nvSpPr>
        <p:spPr>
          <a:xfrm>
            <a:off x="158400" y="2945160"/>
            <a:ext cx="6177600" cy="295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0 -&gt; 3 -&gt;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7 -&gt; 8 -&gt; 13 -&gt; 14 -&gt; 12 -&gt;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9 -&gt; 15 -&gt; 10 -&gt;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8"/>
          <p:cNvSpPr txBox="1"/>
          <p:nvPr/>
        </p:nvSpPr>
        <p:spPr>
          <a:xfrm>
            <a:off x="6840000" y="3132360"/>
            <a:ext cx="712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swap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6408000" y="2844360"/>
            <a:ext cx="288000" cy="936000"/>
          </a:xfrm>
          <a:custGeom>
            <a:avLst/>
            <a:gdLst/>
            <a:ahLst/>
            <a:rect l="0" t="0" r="r" b="b"/>
            <a:pathLst>
              <a:path w="802" h="2602">
                <a:moveTo>
                  <a:pt x="0" y="0"/>
                </a:moveTo>
                <a:cubicBezTo>
                  <a:pt x="200" y="0"/>
                  <a:pt x="400" y="108"/>
                  <a:pt x="400" y="216"/>
                </a:cubicBezTo>
                <a:lnTo>
                  <a:pt x="400" y="1083"/>
                </a:lnTo>
                <a:cubicBezTo>
                  <a:pt x="400" y="1192"/>
                  <a:pt x="600" y="1300"/>
                  <a:pt x="801" y="1300"/>
                </a:cubicBezTo>
                <a:cubicBezTo>
                  <a:pt x="600" y="1300"/>
                  <a:pt x="400" y="1408"/>
                  <a:pt x="400" y="1517"/>
                </a:cubicBezTo>
                <a:lnTo>
                  <a:pt x="400" y="2384"/>
                </a:lnTo>
                <a:cubicBezTo>
                  <a:pt x="400" y="2492"/>
                  <a:pt x="200" y="2601"/>
                  <a:pt x="0" y="26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TextShape 10"/>
          <p:cNvSpPr txBox="1"/>
          <p:nvPr/>
        </p:nvSpPr>
        <p:spPr>
          <a:xfrm>
            <a:off x="158400" y="3377160"/>
            <a:ext cx="6177600" cy="295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0 -&gt; 3 -&gt;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7 -&gt; 8 -&gt; 13 -&gt; 14 -&gt; 12 -&gt;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9 -&gt; 15 -&gt; 10 -&gt;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792000" y="2736000"/>
            <a:ext cx="216000" cy="144000"/>
          </a:xfrm>
          <a:custGeom>
            <a:avLst/>
            <a:gdLst/>
            <a:ahLst/>
            <a:rect l="0" t="0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2"/>
          <p:cNvSpPr/>
          <p:nvPr/>
        </p:nvSpPr>
        <p:spPr>
          <a:xfrm>
            <a:off x="2952360" y="2736360"/>
            <a:ext cx="216000" cy="144000"/>
          </a:xfrm>
          <a:custGeom>
            <a:avLst/>
            <a:gdLst/>
            <a:ahLst/>
            <a:rect l="0" t="0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13"/>
          <p:cNvSpPr/>
          <p:nvPr/>
        </p:nvSpPr>
        <p:spPr>
          <a:xfrm>
            <a:off x="1044000" y="2822040"/>
            <a:ext cx="18720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TextShape 14"/>
          <p:cNvSpPr txBox="1"/>
          <p:nvPr/>
        </p:nvSpPr>
        <p:spPr>
          <a:xfrm>
            <a:off x="1440000" y="2498040"/>
            <a:ext cx="10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Aleatório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Line 15"/>
          <p:cNvSpPr/>
          <p:nvPr/>
        </p:nvSpPr>
        <p:spPr>
          <a:xfrm flipH="1">
            <a:off x="1044000" y="3168000"/>
            <a:ext cx="1944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16"/>
          <p:cNvSpPr/>
          <p:nvPr/>
        </p:nvSpPr>
        <p:spPr>
          <a:xfrm>
            <a:off x="972360" y="3132000"/>
            <a:ext cx="2123640" cy="3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17"/>
          <p:cNvSpPr txBox="1"/>
          <p:nvPr/>
        </p:nvSpPr>
        <p:spPr>
          <a:xfrm>
            <a:off x="158400" y="4385520"/>
            <a:ext cx="6177600" cy="295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0 -&gt; 3 -&gt; 4 -&gt; 7 -&gt; 8 -&gt;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14 -&gt; 12 -&gt; 16 -&gt; 9 -&gt; 15 -&gt;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18"/>
          <p:cNvSpPr txBox="1"/>
          <p:nvPr/>
        </p:nvSpPr>
        <p:spPr>
          <a:xfrm>
            <a:off x="6840000" y="4428720"/>
            <a:ext cx="1436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Inversão de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9"/>
          <p:cNvSpPr/>
          <p:nvPr/>
        </p:nvSpPr>
        <p:spPr>
          <a:xfrm>
            <a:off x="6408000" y="4284720"/>
            <a:ext cx="288000" cy="936000"/>
          </a:xfrm>
          <a:custGeom>
            <a:avLst/>
            <a:gdLst/>
            <a:ahLst/>
            <a:rect l="0" t="0" r="r" b="b"/>
            <a:pathLst>
              <a:path w="802" h="2602">
                <a:moveTo>
                  <a:pt x="0" y="0"/>
                </a:moveTo>
                <a:cubicBezTo>
                  <a:pt x="200" y="0"/>
                  <a:pt x="400" y="108"/>
                  <a:pt x="400" y="216"/>
                </a:cubicBezTo>
                <a:lnTo>
                  <a:pt x="400" y="1083"/>
                </a:lnTo>
                <a:cubicBezTo>
                  <a:pt x="400" y="1192"/>
                  <a:pt x="600" y="1300"/>
                  <a:pt x="801" y="1300"/>
                </a:cubicBezTo>
                <a:cubicBezTo>
                  <a:pt x="600" y="1300"/>
                  <a:pt x="400" y="1408"/>
                  <a:pt x="400" y="1517"/>
                </a:cubicBezTo>
                <a:lnTo>
                  <a:pt x="400" y="2384"/>
                </a:lnTo>
                <a:cubicBezTo>
                  <a:pt x="400" y="2492"/>
                  <a:pt x="200" y="2601"/>
                  <a:pt x="0" y="26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0"/>
          <p:cNvSpPr/>
          <p:nvPr/>
        </p:nvSpPr>
        <p:spPr>
          <a:xfrm>
            <a:off x="1764000" y="4176360"/>
            <a:ext cx="216000" cy="144000"/>
          </a:xfrm>
          <a:custGeom>
            <a:avLst/>
            <a:gdLst/>
            <a:ahLst/>
            <a:rect l="0" t="0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1"/>
          <p:cNvSpPr/>
          <p:nvPr/>
        </p:nvSpPr>
        <p:spPr>
          <a:xfrm>
            <a:off x="4032360" y="4176720"/>
            <a:ext cx="216000" cy="144000"/>
          </a:xfrm>
          <a:custGeom>
            <a:avLst/>
            <a:gdLst/>
            <a:ahLst/>
            <a:rect l="0" t="0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22"/>
          <p:cNvSpPr/>
          <p:nvPr/>
        </p:nvSpPr>
        <p:spPr>
          <a:xfrm>
            <a:off x="2016000" y="4262400"/>
            <a:ext cx="20160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TextShape 23"/>
          <p:cNvSpPr txBox="1"/>
          <p:nvPr/>
        </p:nvSpPr>
        <p:spPr>
          <a:xfrm>
            <a:off x="2442600" y="3938400"/>
            <a:ext cx="1162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Aleatório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24"/>
          <p:cNvSpPr txBox="1"/>
          <p:nvPr/>
        </p:nvSpPr>
        <p:spPr>
          <a:xfrm>
            <a:off x="158400" y="4817520"/>
            <a:ext cx="6177600" cy="295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0 -&gt; 3 -&gt; 4 -&gt; 7 -&gt; 8 -&gt;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10 -&gt; 15 -&gt; 9 -&gt; 16 -&gt; 12 -&gt; 14 -&gt; 13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5"/>
          <p:cNvSpPr txBox="1"/>
          <p:nvPr/>
        </p:nvSpPr>
        <p:spPr>
          <a:xfrm>
            <a:off x="230400" y="5717880"/>
            <a:ext cx="6177600" cy="295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0 -&gt; 3 -&gt; 4 -&gt; 7 -&gt; 8 -&gt;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14 -&gt; 12 -&gt; 16 -&gt; 9 -&gt; 15 -&gt;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26"/>
          <p:cNvSpPr txBox="1"/>
          <p:nvPr/>
        </p:nvSpPr>
        <p:spPr>
          <a:xfrm>
            <a:off x="6912000" y="5653080"/>
            <a:ext cx="19807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deslocamento de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Segmento para 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do vetor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7"/>
          <p:cNvSpPr/>
          <p:nvPr/>
        </p:nvSpPr>
        <p:spPr>
          <a:xfrm>
            <a:off x="6480000" y="5617080"/>
            <a:ext cx="288000" cy="936000"/>
          </a:xfrm>
          <a:custGeom>
            <a:avLst/>
            <a:gdLst/>
            <a:ahLst/>
            <a:rect l="0" t="0" r="r" b="b"/>
            <a:pathLst>
              <a:path w="802" h="2602">
                <a:moveTo>
                  <a:pt x="0" y="0"/>
                </a:moveTo>
                <a:cubicBezTo>
                  <a:pt x="200" y="0"/>
                  <a:pt x="400" y="108"/>
                  <a:pt x="400" y="216"/>
                </a:cubicBezTo>
                <a:lnTo>
                  <a:pt x="400" y="1083"/>
                </a:lnTo>
                <a:cubicBezTo>
                  <a:pt x="400" y="1192"/>
                  <a:pt x="600" y="1300"/>
                  <a:pt x="801" y="1300"/>
                </a:cubicBezTo>
                <a:cubicBezTo>
                  <a:pt x="600" y="1300"/>
                  <a:pt x="400" y="1408"/>
                  <a:pt x="400" y="1517"/>
                </a:cubicBezTo>
                <a:lnTo>
                  <a:pt x="400" y="2384"/>
                </a:lnTo>
                <a:cubicBezTo>
                  <a:pt x="400" y="2492"/>
                  <a:pt x="200" y="2601"/>
                  <a:pt x="0" y="26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8"/>
          <p:cNvSpPr/>
          <p:nvPr/>
        </p:nvSpPr>
        <p:spPr>
          <a:xfrm>
            <a:off x="1836000" y="5508720"/>
            <a:ext cx="216000" cy="144000"/>
          </a:xfrm>
          <a:custGeom>
            <a:avLst/>
            <a:gdLst/>
            <a:ahLst/>
            <a:rect l="0" t="0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9"/>
          <p:cNvSpPr/>
          <p:nvPr/>
        </p:nvSpPr>
        <p:spPr>
          <a:xfrm>
            <a:off x="4104360" y="5509080"/>
            <a:ext cx="216000" cy="144000"/>
          </a:xfrm>
          <a:custGeom>
            <a:avLst/>
            <a:gdLst/>
            <a:ahLst/>
            <a:rect l="0" t="0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30"/>
          <p:cNvSpPr/>
          <p:nvPr/>
        </p:nvSpPr>
        <p:spPr>
          <a:xfrm>
            <a:off x="2088000" y="5594760"/>
            <a:ext cx="20160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TextShape 31"/>
          <p:cNvSpPr txBox="1"/>
          <p:nvPr/>
        </p:nvSpPr>
        <p:spPr>
          <a:xfrm>
            <a:off x="2514600" y="5270760"/>
            <a:ext cx="1162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Aleatório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32"/>
          <p:cNvSpPr txBox="1"/>
          <p:nvPr/>
        </p:nvSpPr>
        <p:spPr>
          <a:xfrm>
            <a:off x="230400" y="6149880"/>
            <a:ext cx="6177600" cy="295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0 -&gt; 3 -&gt; 4 -&gt; 7 -&gt; 8 -&gt; 11 -&gt; 6 -&gt; 5 -&gt; 1 -&gt; 2 -&gt;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10 -&gt; 15 -&gt; 9 -&gt; 16 -&gt; 12 -&gt; 14 -&gt; 13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49200" y="216000"/>
            <a:ext cx="292680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0" lang="pt-BR" sz="3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sml1_IterxCusto.svg" descr=""/>
          <p:cNvPicPr/>
          <p:nvPr/>
        </p:nvPicPr>
        <p:blipFill>
          <a:blip r:embed="rId1"/>
          <a:stretch/>
        </p:blipFill>
        <p:spPr>
          <a:xfrm>
            <a:off x="36000" y="540000"/>
            <a:ext cx="4536000" cy="3406680"/>
          </a:xfrm>
          <a:prstGeom prst="rect">
            <a:avLst/>
          </a:prstGeom>
          <a:ln>
            <a:noFill/>
          </a:ln>
        </p:spPr>
      </p:pic>
      <p:pic>
        <p:nvPicPr>
          <p:cNvPr id="251" name="sml1_TempxCustoxCusto.svg" descr=""/>
          <p:cNvPicPr/>
          <p:nvPr/>
        </p:nvPicPr>
        <p:blipFill>
          <a:blip r:embed="rId2"/>
          <a:stretch/>
        </p:blipFill>
        <p:spPr>
          <a:xfrm>
            <a:off x="4410360" y="3312000"/>
            <a:ext cx="4602960" cy="3457080"/>
          </a:xfrm>
          <a:prstGeom prst="rect">
            <a:avLst/>
          </a:prstGeom>
          <a:ln>
            <a:noFill/>
          </a:ln>
        </p:spPr>
      </p:pic>
      <p:sp>
        <p:nvSpPr>
          <p:cNvPr id="252" name="TextShape 2"/>
          <p:cNvSpPr txBox="1"/>
          <p:nvPr/>
        </p:nvSpPr>
        <p:spPr>
          <a:xfrm>
            <a:off x="4729680" y="1929240"/>
            <a:ext cx="4198320" cy="41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Parâmetros Inicias do algorítimo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180000" y="4613760"/>
            <a:ext cx="41983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Temperatura inicial: </a:t>
            </a:r>
            <a:r>
              <a:rPr b="0" lang="pt-BR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Máximo de iterações na Temp: </a:t>
            </a:r>
            <a:r>
              <a:rPr b="0" lang="pt-BR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Alpha: </a:t>
            </a:r>
            <a:r>
              <a:rPr b="0" lang="pt-BR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0.99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324000"/>
            <a:ext cx="292680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4488120" y="3348000"/>
            <a:ext cx="4558680" cy="3418920"/>
          </a:xfrm>
          <a:prstGeom prst="rect">
            <a:avLst/>
          </a:prstGeom>
          <a:ln>
            <a:noFill/>
          </a:ln>
        </p:spPr>
      </p:pic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36000" y="793080"/>
            <a:ext cx="4606920" cy="3454920"/>
          </a:xfrm>
          <a:prstGeom prst="rect">
            <a:avLst/>
          </a:prstGeom>
          <a:ln>
            <a:noFill/>
          </a:ln>
        </p:spPr>
      </p:pic>
      <p:sp>
        <p:nvSpPr>
          <p:cNvPr id="257" name="TextShape 2"/>
          <p:cNvSpPr txBox="1"/>
          <p:nvPr/>
        </p:nvSpPr>
        <p:spPr>
          <a:xfrm>
            <a:off x="4753800" y="1408320"/>
            <a:ext cx="3274200" cy="165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Somente dois métodos de descoberta de vizinhança: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Swap e Deslocamento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324000"/>
            <a:ext cx="292680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753800" y="1156320"/>
            <a:ext cx="3274200" cy="19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 três métodos de descoberta de vizinhança: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Swap, Deslocamento e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Inversão de segmento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" name="Itexcusto.svg" descr=""/>
          <p:cNvPicPr/>
          <p:nvPr/>
        </p:nvPicPr>
        <p:blipFill>
          <a:blip r:embed="rId1"/>
          <a:stretch/>
        </p:blipFill>
        <p:spPr>
          <a:xfrm>
            <a:off x="93960" y="759600"/>
            <a:ext cx="4370040" cy="3282120"/>
          </a:xfrm>
          <a:prstGeom prst="rect">
            <a:avLst/>
          </a:prstGeom>
          <a:ln>
            <a:noFill/>
          </a:ln>
        </p:spPr>
      </p:pic>
      <p:pic>
        <p:nvPicPr>
          <p:cNvPr id="261" name="TempxCusto.svg" descr=""/>
          <p:cNvPicPr/>
          <p:nvPr/>
        </p:nvPicPr>
        <p:blipFill>
          <a:blip r:embed="rId2"/>
          <a:stretch/>
        </p:blipFill>
        <p:spPr>
          <a:xfrm>
            <a:off x="4331520" y="3240000"/>
            <a:ext cx="4697640" cy="35280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58400" y="136800"/>
            <a:ext cx="6321600" cy="1967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/>
            <a:r>
              <a:rPr b="0" lang="pt-B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Simulação 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Solução aleatória: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0 -&gt; 8 -&gt; 4 -&gt; 10 -&gt; 2 -&gt; 6 -&gt; 9 -&gt; 16 -&gt; 15 -&gt; 5 -&gt; 11 -&gt; 13 -&gt; 7 -&gt; 14 -&gt; 1 -&gt; 3 -&gt; 12 -&gt;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Custo: 23420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Temperatura Final: 9.96062e-30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Número máximo de iterações na Temperatura: 100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Número máximo de iterações total: 7143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----------------------------------------------------------------------------------------------------------------------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Solução final do Simulated Annealing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0 -&gt; 3 -&gt; 4 -&gt; 7 -&gt; 8 -&gt; 13 -&gt; 14 -&gt; 12 -&gt; 16 -&gt; 9 -&gt; 15 -&gt; 10 -&gt;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Custo: 11746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2379600" y="2360160"/>
            <a:ext cx="6332400" cy="1995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/>
            <a:r>
              <a:rPr b="0" lang="pt-B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Simulação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Solução aleatória: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0 -&gt; 14 -&gt; 12 -&gt; 2 -&gt; 6 -&gt; 10 -&gt; 13 -&gt; 9 -&gt; 15 -&gt; 4 -&gt; 11 -&gt; 1 -&gt; 7 -&gt; 8 -&gt; 16 -&gt; 3 -&gt; 5 -&gt;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Custo: 21286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Temperatura Final: 9.96062e-30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Número máximo de iterações na Temperatura: 100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Número máximo de iterações total: 7143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----------------------------------------------------------------------------------------------------------------------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Solução final do Simulated Annealing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0 -&gt; 4 -&gt; 3 -&gt; 5 -&gt; 6 -&gt; 16 -&gt; 15 -&gt; 9 -&gt; 10 -&gt; 11 -&gt; 8 -&gt; 12 -&gt; 13 -&gt; 14 -&gt; 7 -&gt;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Custo: 11746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183600" y="4628160"/>
            <a:ext cx="6296400" cy="2031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pPr algn="ctr"/>
            <a:r>
              <a:rPr b="0" lang="pt-B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Simulação 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Solução aleatória: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0 -&gt; 3 -&gt; 8 -&gt; 9 -&gt; 13 -&gt; 10 -&gt; 16 -&gt; 1 -&gt; 6 -&gt; 14 -&gt; 2 -&gt; 4 -&gt; 11 -&gt; 5 -&gt; 12 -&gt; 15 -&gt; 7 -&gt;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Custo: 22268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Temperatura Final: 9.96062e-30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Número máximo de iterações na Temperatura: 100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Número máximo de iterações total: 7143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----------------------------------------------------------------------------------------------------------------------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Solução final do Simulated Annealing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0 -&gt; 3 -&gt; 4 -&gt; 7 -&gt; 14 -&gt; 13 -&gt; 12 -&gt; 8 -&gt; 11 -&gt; 10 -&gt; 16 -&gt; 15 -&gt; 9 -&gt;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Custo: 11746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7200" y="180000"/>
            <a:ext cx="292680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resumo.svg" descr=""/>
          <p:cNvPicPr/>
          <p:nvPr/>
        </p:nvPicPr>
        <p:blipFill>
          <a:blip r:embed="rId1"/>
          <a:stretch/>
        </p:blipFill>
        <p:spPr>
          <a:xfrm>
            <a:off x="129960" y="579600"/>
            <a:ext cx="8163360" cy="61311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216000" y="3267720"/>
            <a:ext cx="8568000" cy="4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https://github.com/majdovalle/trabalho_simulated_Annealing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457200" y="180000"/>
            <a:ext cx="134280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457200" y="1800000"/>
            <a:ext cx="7390800" cy="468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Código fonte disponível em: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144000"/>
            <a:ext cx="2782800" cy="69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MatLab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11BDC08-0AD6-4DAD-892B-E1AD89463FA4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72" name="Picture 2" descr=""/>
          <p:cNvPicPr/>
          <p:nvPr/>
        </p:nvPicPr>
        <p:blipFill>
          <a:blip r:embed="rId1"/>
          <a:srcRect l="8404" t="12500" r="0" b="0"/>
          <a:stretch/>
        </p:blipFill>
        <p:spPr>
          <a:xfrm>
            <a:off x="2376000" y="288000"/>
            <a:ext cx="775800" cy="498240"/>
          </a:xfrm>
          <a:prstGeom prst="rect">
            <a:avLst/>
          </a:prstGeom>
          <a:ln w="9360">
            <a:noFill/>
          </a:ln>
        </p:spPr>
      </p:pic>
      <p:pic>
        <p:nvPicPr>
          <p:cNvPr id="273" name="Picture 4" descr=""/>
          <p:cNvPicPr/>
          <p:nvPr/>
        </p:nvPicPr>
        <p:blipFill>
          <a:blip r:embed="rId2"/>
          <a:stretch/>
        </p:blipFill>
        <p:spPr>
          <a:xfrm>
            <a:off x="357120" y="1714320"/>
            <a:ext cx="8515800" cy="4538160"/>
          </a:xfrm>
          <a:prstGeom prst="rect">
            <a:avLst/>
          </a:prstGeom>
          <a:ln w="9360">
            <a:noFill/>
          </a:ln>
        </p:spPr>
      </p:pic>
      <p:pic>
        <p:nvPicPr>
          <p:cNvPr id="274" name="Picture 5" descr=""/>
          <p:cNvPicPr/>
          <p:nvPr/>
        </p:nvPicPr>
        <p:blipFill>
          <a:blip r:embed="rId3"/>
          <a:srcRect l="8155" t="0" r="0" b="0"/>
          <a:stretch/>
        </p:blipFill>
        <p:spPr>
          <a:xfrm>
            <a:off x="357120" y="2786040"/>
            <a:ext cx="1285560" cy="1719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path" presetID="63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24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47E9B19-6341-49D5-8D15-E71858F9EC6F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7" name="Picture 4" descr=""/>
          <p:cNvPicPr/>
          <p:nvPr/>
        </p:nvPicPr>
        <p:blipFill>
          <a:blip r:embed="rId1"/>
          <a:stretch/>
        </p:blipFill>
        <p:spPr>
          <a:xfrm>
            <a:off x="357120" y="1714320"/>
            <a:ext cx="8515800" cy="4538160"/>
          </a:xfrm>
          <a:prstGeom prst="rect">
            <a:avLst/>
          </a:prstGeom>
          <a:ln w="9360">
            <a:noFill/>
          </a:ln>
        </p:spPr>
      </p:pic>
      <p:pic>
        <p:nvPicPr>
          <p:cNvPr id="278" name="Picture 2" descr=""/>
          <p:cNvPicPr/>
          <p:nvPr/>
        </p:nvPicPr>
        <p:blipFill>
          <a:blip r:embed="rId2"/>
          <a:stretch/>
        </p:blipFill>
        <p:spPr>
          <a:xfrm>
            <a:off x="6492600" y="2310120"/>
            <a:ext cx="1856880" cy="3582360"/>
          </a:xfrm>
          <a:prstGeom prst="rect">
            <a:avLst/>
          </a:prstGeom>
          <a:ln w="9360">
            <a:noFill/>
          </a:ln>
        </p:spPr>
      </p:pic>
      <p:sp>
        <p:nvSpPr>
          <p:cNvPr id="279" name="TextShape 3"/>
          <p:cNvSpPr txBox="1"/>
          <p:nvPr/>
        </p:nvSpPr>
        <p:spPr>
          <a:xfrm>
            <a:off x="457200" y="144360"/>
            <a:ext cx="2782800" cy="69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MatLab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0" name="Picture 2" descr=""/>
          <p:cNvPicPr/>
          <p:nvPr/>
        </p:nvPicPr>
        <p:blipFill>
          <a:blip r:embed=""/>
          <a:srcRect l="-2147483648" t="-2147483648" r="-2147483648" b="-2147483648"/>
          <a:stretch/>
        </p:blipFill>
        <p:spPr>
          <a:xfrm>
            <a:off x="2376360" y="288000"/>
            <a:ext cx="775800" cy="498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path" presetID="35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30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Geração de Vizinhos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Swap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宋体"/>
              </a:rPr>
              <a:t>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Troca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de duas posições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Reversion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宋体"/>
              </a:rPr>
              <a:t>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Inverte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o trecho selecionado dentro do vetor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Insert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宋体"/>
              </a:rPr>
              <a:t>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Insere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um valor em uma posição qualquer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1B8C6C7-DE44-402B-9742-6A8CE4F46384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84" name="Table 4"/>
          <p:cNvGraphicFramePr/>
          <p:nvPr/>
        </p:nvGraphicFramePr>
        <p:xfrm>
          <a:off x="1000080" y="2428920"/>
          <a:ext cx="6095160" cy="37008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Table 5"/>
          <p:cNvGraphicFramePr/>
          <p:nvPr/>
        </p:nvGraphicFramePr>
        <p:xfrm>
          <a:off x="1000080" y="2428920"/>
          <a:ext cx="6095160" cy="37008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Table 6"/>
          <p:cNvGraphicFramePr/>
          <p:nvPr/>
        </p:nvGraphicFramePr>
        <p:xfrm>
          <a:off x="1000080" y="3857760"/>
          <a:ext cx="6095160" cy="37008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" name="Table 7"/>
          <p:cNvGraphicFramePr/>
          <p:nvPr/>
        </p:nvGraphicFramePr>
        <p:xfrm>
          <a:off x="1047600" y="5643720"/>
          <a:ext cx="6095160" cy="37008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Table 8"/>
          <p:cNvGraphicFramePr/>
          <p:nvPr/>
        </p:nvGraphicFramePr>
        <p:xfrm>
          <a:off x="984240" y="3857760"/>
          <a:ext cx="6095160" cy="37008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sp>
        <p:nvSpPr>
          <p:cNvPr id="289" name="CustomShape 9"/>
          <p:cNvSpPr/>
          <p:nvPr/>
        </p:nvSpPr>
        <p:spPr>
          <a:xfrm>
            <a:off x="1714320" y="3786120"/>
            <a:ext cx="785520" cy="49968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0"/>
          <p:cNvSpPr/>
          <p:nvPr/>
        </p:nvSpPr>
        <p:spPr>
          <a:xfrm>
            <a:off x="4016160" y="3786120"/>
            <a:ext cx="785520" cy="49968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91" name="Table 11"/>
          <p:cNvGraphicFramePr/>
          <p:nvPr/>
        </p:nvGraphicFramePr>
        <p:xfrm>
          <a:off x="1047600" y="5612040"/>
          <a:ext cx="6095160" cy="37008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sp>
        <p:nvSpPr>
          <p:cNvPr id="292" name="CustomShape 12"/>
          <p:cNvSpPr/>
          <p:nvPr/>
        </p:nvSpPr>
        <p:spPr>
          <a:xfrm>
            <a:off x="2571840" y="5572080"/>
            <a:ext cx="785520" cy="49968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id="53"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612000"/>
            <a:ext cx="2278800" cy="625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Sumário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Introdução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 Algorítmo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Estudo de Caso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Implementações e Análises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MATILAB</a:t>
            </a:r>
            <a:endParaRPr b="0" lang="pt-B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Conclusão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DB137AD-8E03-48BF-BBAF-E29E241ABE5A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Reaquecimento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8DB2A89-2FFB-46D9-960D-A9CFB3006FF9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95" name="Picture 2" descr=""/>
          <p:cNvPicPr/>
          <p:nvPr/>
        </p:nvPicPr>
        <p:blipFill>
          <a:blip r:embed="rId1"/>
          <a:stretch/>
        </p:blipFill>
        <p:spPr>
          <a:xfrm>
            <a:off x="1785960" y="1500120"/>
            <a:ext cx="5486040" cy="4876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Resultados Obtidos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D65F975-082F-440C-A578-909B5A0A2951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98" name="Picture 2" descr=""/>
          <p:cNvPicPr/>
          <p:nvPr/>
        </p:nvPicPr>
        <p:blipFill>
          <a:blip r:embed="rId1"/>
          <a:stretch/>
        </p:blipFill>
        <p:spPr>
          <a:xfrm>
            <a:off x="428760" y="1928880"/>
            <a:ext cx="3500280" cy="3111120"/>
          </a:xfrm>
          <a:prstGeom prst="rect">
            <a:avLst/>
          </a:prstGeom>
          <a:ln w="9360">
            <a:noFill/>
          </a:ln>
        </p:spPr>
      </p:pic>
      <p:pic>
        <p:nvPicPr>
          <p:cNvPr id="299" name="Picture 3" descr=""/>
          <p:cNvPicPr/>
          <p:nvPr/>
        </p:nvPicPr>
        <p:blipFill>
          <a:blip r:embed="rId2"/>
          <a:stretch/>
        </p:blipFill>
        <p:spPr>
          <a:xfrm>
            <a:off x="4929120" y="1928880"/>
            <a:ext cx="3500280" cy="31111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Resultados Obtidos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B5BCCBD-19EF-4D5C-B30B-B1E7D3CBA38D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2" name="Picture 2" descr=""/>
          <p:cNvPicPr/>
          <p:nvPr/>
        </p:nvPicPr>
        <p:blipFill>
          <a:blip r:embed="rId1"/>
          <a:stretch/>
        </p:blipFill>
        <p:spPr>
          <a:xfrm>
            <a:off x="1857240" y="1643040"/>
            <a:ext cx="5486040" cy="4876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385200" y="144000"/>
            <a:ext cx="3070800" cy="625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457200" y="963360"/>
            <a:ext cx="7102800" cy="62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Para preencher o quadro de distancias foi utilizado  um método que implementa o algoritmo de “Dikjistra”.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7449D18-AEC3-4003-8A94-64E6AD341898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1116000" y="1476360"/>
            <a:ext cx="6992640" cy="49460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7200" y="855360"/>
            <a:ext cx="7462800" cy="44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Matriz de distâncias conhecidas.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CA8515F-B73F-4EFC-945E-1A32FB8AA7B5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9" name="Picture 2" descr=""/>
          <p:cNvPicPr/>
          <p:nvPr/>
        </p:nvPicPr>
        <p:blipFill>
          <a:blip r:embed="rId1"/>
          <a:stretch/>
        </p:blipFill>
        <p:spPr>
          <a:xfrm>
            <a:off x="570240" y="1459800"/>
            <a:ext cx="7724520" cy="4142880"/>
          </a:xfrm>
          <a:prstGeom prst="rect">
            <a:avLst/>
          </a:prstGeom>
          <a:ln w="9360">
            <a:noFill/>
          </a:ln>
        </p:spPr>
      </p:pic>
      <p:sp>
        <p:nvSpPr>
          <p:cNvPr id="310" name="TextShape 3"/>
          <p:cNvSpPr txBox="1"/>
          <p:nvPr/>
        </p:nvSpPr>
        <p:spPr>
          <a:xfrm>
            <a:off x="385200" y="216360"/>
            <a:ext cx="3070800" cy="625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85200" y="144000"/>
            <a:ext cx="2998800" cy="625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EEF4215-F1E6-47B2-90B9-9262349AA795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13" name="Picture 2" descr=""/>
          <p:cNvPicPr/>
          <p:nvPr/>
        </p:nvPicPr>
        <p:blipFill>
          <a:blip r:embed="rId1"/>
          <a:stretch/>
        </p:blipFill>
        <p:spPr>
          <a:xfrm>
            <a:off x="277560" y="756000"/>
            <a:ext cx="8650440" cy="2608920"/>
          </a:xfrm>
          <a:prstGeom prst="rect">
            <a:avLst/>
          </a:prstGeom>
          <a:ln w="9360">
            <a:noFill/>
          </a:ln>
        </p:spPr>
      </p:pic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72000" y="3528000"/>
            <a:ext cx="9019800" cy="330480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Referências Bibliográficas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[31] S. Kirkpatrick, D.C. Gellat, and M.P. Vecchi. Optimization by Simulated Annealing.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i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Science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, 220:671–680, 1983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[11] K.A. Dowsland. Simulated Annealing. In C.R. Reeves, editor, </a:t>
            </a:r>
            <a:r>
              <a:rPr b="0" i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Modern Heuristic</a:t>
            </a:r>
            <a:r>
              <a:rPr b="0" i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i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Techniques for Combinatorial Problems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, Advanced Topics in Computer Science Series,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chapter 2, pages 20–69. Blackwell Scientific Publications, London, 1993.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i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www.feg.unesp.br/~salomon/pesquisa/2004/</a:t>
            </a:r>
            <a:r>
              <a:rPr b="1" i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sbpo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https://www.youtube.com/watch?v=q6fPk0--eHY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4456123-B28D-4A0C-B1FD-C2C328AE4553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324000"/>
            <a:ext cx="292680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Introdução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999360"/>
            <a:ext cx="7462800" cy="944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Problema do Caixeiro Viajante (PCV)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consiste na busca da menor rota para percorrer uma série de cidades (visitando uma única vez cada uma delas), retornando a cidade de origem.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1B37E22-2EAD-490B-B1BB-DA8548C8CAC6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2239920" y="6286680"/>
            <a:ext cx="4614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Figura 2:Distâncias entre cidades (Fonte Própria)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116000" y="1584000"/>
            <a:ext cx="6992640" cy="49460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Motivação</a:t>
            </a: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Gerar rotas de distribuição de suprimentos de uma empresa por via fluvial na Amazônia, tendo Manaus como cidade central de distribuição, obtendo como resultado o menor custo possível.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93EFD73-046B-490C-B6E9-3630A92DD793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4" name="Picture 3" descr=""/>
          <p:cNvPicPr/>
          <p:nvPr/>
        </p:nvPicPr>
        <p:blipFill>
          <a:blip r:embed="rId1"/>
          <a:stretch/>
        </p:blipFill>
        <p:spPr>
          <a:xfrm>
            <a:off x="2000160" y="2714760"/>
            <a:ext cx="5285880" cy="3672720"/>
          </a:xfrm>
          <a:prstGeom prst="rect">
            <a:avLst/>
          </a:prstGeom>
          <a:ln w="9360"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2031840" y="6286680"/>
            <a:ext cx="5152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Figura 1:Mapa com os caminhos (Fonte: Google Maps)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 Algorítmo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 </a:t>
            </a:r>
            <a:r>
              <a:rPr b="1" i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Simulated Annealing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trata-se de uma técnica de busca local probabilística, proposta originalmente por </a:t>
            </a:r>
            <a:r>
              <a:rPr b="0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Kirkpatrick </a:t>
            </a:r>
            <a:r>
              <a:rPr b="0" i="1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et al. </a:t>
            </a:r>
            <a:r>
              <a:rPr b="0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[31],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que se fundamenta em uma analogia com a termodinâmica, ao simular o resfriamento de um conjunto de átomos aquecidos, </a:t>
            </a:r>
            <a:r>
              <a:rPr b="0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operação conhecida como recozimento [11].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EDF468A-3681-4305-B95B-E20FC86A54B2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99" name="Object 4"/>
          <p:cNvGraphicFramePr/>
          <p:nvPr/>
        </p:nvGraphicFramePr>
        <p:xfrm>
          <a:off x="1214280" y="2857320"/>
          <a:ext cx="6500520" cy="36360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00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214280" y="2857320"/>
                    <a:ext cx="6500520" cy="3636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01" name="CustomShape 5"/>
          <p:cNvSpPr/>
          <p:nvPr/>
        </p:nvSpPr>
        <p:spPr>
          <a:xfrm>
            <a:off x="6000840" y="2857320"/>
            <a:ext cx="28573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  técnica usada foi sugestão do professor.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i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Simulated Annealing</a:t>
            </a:r>
            <a:r>
              <a:rPr b="1" i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680C804-45CA-4449-A278-A582ADFEBE8C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529160" y="1714320"/>
            <a:ext cx="4114440" cy="441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Step 1: Inicializa – Inicializa as variáveis e gera a primeira solução.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Step 2: Vizinho – Gera novo vizinho.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Step 3: Calcula o custo – Calculo o custo do novo vizinho.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Step 4: Novo Custo – Dependendo do custo aceita ou rejeita o novo vizinho. A probabilidade de aceitar depende da temperatura atual.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Step 5: Atualiza e repete – Atualiza o valor do custo enquanto diminui a temperaruta.  Volta para o Step 2.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 processo finaliza quando a temperatura atual atingir o valor mínimo de temperatura.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Picture 2" descr=""/>
          <p:cNvPicPr/>
          <p:nvPr/>
        </p:nvPicPr>
        <p:blipFill>
          <a:blip r:embed="rId1"/>
          <a:stretch/>
        </p:blipFill>
        <p:spPr>
          <a:xfrm>
            <a:off x="285840" y="1714320"/>
            <a:ext cx="4293000" cy="47206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296000" y="1584000"/>
            <a:ext cx="5662800" cy="864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Implementações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2160000" y="3060000"/>
            <a:ext cx="122400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4248000" y="2974680"/>
            <a:ext cx="1990800" cy="69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MatLab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324000"/>
            <a:ext cx="292680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900440" y="2592000"/>
            <a:ext cx="7187040" cy="417672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4212000" y="6588000"/>
            <a:ext cx="504000" cy="144000"/>
          </a:xfrm>
          <a:prstGeom prst="rect">
            <a:avLst/>
          </a:prstGeom>
          <a:noFill/>
          <a:ln w="10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2" name="Table 3"/>
          <p:cNvGraphicFramePr/>
          <p:nvPr/>
        </p:nvGraphicFramePr>
        <p:xfrm>
          <a:off x="288000" y="999360"/>
          <a:ext cx="7631640" cy="1289160"/>
        </p:xfrm>
        <a:graphic>
          <a:graphicData uri="http://schemas.openxmlformats.org/drawingml/2006/table">
            <a:tbl>
              <a:tblPr/>
              <a:tblGrid>
                <a:gridCol w="4207680"/>
                <a:gridCol w="3424320"/>
              </a:tblGrid>
              <a:tr h="321840">
                <a:tc>
                  <a:txBody>
                    <a:bodyPr lIns="90000" rIns="90000" tIns="46800" bIns="46800"/>
                    <a:p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Computador utilizado: notebook Samgsung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IDE: Code Blocks 16.01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1840">
                <a:tc>
                  <a:txBody>
                    <a:bodyPr lIns="90000" rIns="90000" tIns="46800" bIns="46800"/>
                    <a:p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Processador: core i5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Compilador: C++ 14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1840">
                <a:tc>
                  <a:txBody>
                    <a:bodyPr lIns="90000" rIns="90000" tIns="46800" bIns="46800"/>
                    <a:p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Memória: 8GB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Gerador de gráficos: GNUPLOT 5.0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3640">
                <a:tc>
                  <a:txBody>
                    <a:bodyPr lIns="90000" rIns="90000" tIns="46800" bIns="46800"/>
                    <a:p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SO: Linux Mint 18.0 - 64 bits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324000"/>
            <a:ext cx="2926800" cy="57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4" name="Object 2"/>
          <p:cNvGraphicFramePr/>
          <p:nvPr/>
        </p:nvGraphicFramePr>
        <p:xfrm>
          <a:off x="363960" y="1697400"/>
          <a:ext cx="7660440" cy="371772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21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63960" y="1697400"/>
                    <a:ext cx="7660440" cy="37177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16" name="TextShape 3"/>
          <p:cNvSpPr txBox="1"/>
          <p:nvPr/>
        </p:nvSpPr>
        <p:spPr>
          <a:xfrm>
            <a:off x="1257840" y="985680"/>
            <a:ext cx="5978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Acesso a matriz x gerar distância em tempo de execução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</TotalTime>
  <Application>LibreOffice/5.1.2.2$Linux_X86_64 LibreOffice_project/d3bf12ecb743fc0d20e0be0c58ca359301eb705f</Application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2016-11-29T10:39:33Z</dcterms:created>
  <dc:creator>Vitor</dc:creator>
  <dc:description/>
  <dc:language>pt-BR</dc:language>
  <cp:lastModifiedBy/>
  <dcterms:modified xsi:type="dcterms:W3CDTF">2016-12-13T13:21:09Z</dcterms:modified>
  <cp:revision>41</cp:revision>
  <dc:subject/>
  <dc:title>Simulated Annealing aplicado ao problema do caxeiro viajante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1</vt:i4>
  </property>
  <property fmtid="{D5CDD505-2E9C-101B-9397-08002B2CF9AE}" pid="8" name="Notes">
    <vt:i4>6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