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9" r:id="rId3"/>
    <p:sldId id="257" r:id="rId4"/>
    <p:sldId id="258" r:id="rId5"/>
    <p:sldId id="260" r:id="rId6"/>
    <p:sldId id="261" r:id="rId7"/>
    <p:sldId id="262" r:id="rId8"/>
    <p:sldId id="263" r:id="rId9"/>
    <p:sldId id="269" r:id="rId10"/>
    <p:sldId id="270" r:id="rId11"/>
    <p:sldId id="271" r:id="rId12"/>
    <p:sldId id="272" r:id="rId13"/>
    <p:sldId id="286" r:id="rId14"/>
    <p:sldId id="273" r:id="rId15"/>
    <p:sldId id="278" r:id="rId16"/>
    <p:sldId id="274" r:id="rId17"/>
    <p:sldId id="287" r:id="rId18"/>
    <p:sldId id="275" r:id="rId19"/>
    <p:sldId id="276" r:id="rId20"/>
    <p:sldId id="277" r:id="rId21"/>
    <p:sldId id="279" r:id="rId22"/>
    <p:sldId id="280" r:id="rId23"/>
    <p:sldId id="282" r:id="rId24"/>
    <p:sldId id="281" r:id="rId25"/>
    <p:sldId id="284" r:id="rId26"/>
    <p:sldId id="285"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0" autoAdjust="0"/>
    <p:restoredTop sz="95220" autoAdjust="0"/>
  </p:normalViewPr>
  <p:slideViewPr>
    <p:cSldViewPr snapToGrid="0">
      <p:cViewPr>
        <p:scale>
          <a:sx n="75" d="100"/>
          <a:sy n="75" d="100"/>
        </p:scale>
        <p:origin x="1003"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DC3E22C9-ADC5-4FA2-BA32-DD4383F0A3FF}" type="datetimeFigureOut">
              <a:rPr lang="en-US" smtClean="0"/>
              <a:t>1/2/2022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BA7B95FA-3D12-4130-BBD2-60F540A913E1}" type="slidenum">
              <a:rPr lang="en-US" smtClean="0"/>
              <a:t>‹#›</a:t>
            </a:fld>
            <a:endParaRPr lang="en-US"/>
          </a:p>
        </p:txBody>
      </p:sp>
    </p:spTree>
    <p:extLst>
      <p:ext uri="{BB962C8B-B14F-4D97-AF65-F5344CB8AC3E}">
        <p14:creationId xmlns:p14="http://schemas.microsoft.com/office/powerpoint/2010/main" val="174787160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Modification :</a:t>
            </a:r>
          </a:p>
          <a:p>
            <a:pPr algn="l"/>
            <a:r>
              <a:rPr lang="en-US" dirty="0"/>
              <a:t>it takes advantage of the best solution obtained from the previous learning episode by generating a sub-environment at each learning episode as the same size of original environment</a:t>
            </a:r>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a:t>
            </a:fld>
            <a:endParaRPr lang="en-US"/>
          </a:p>
        </p:txBody>
      </p:sp>
    </p:spTree>
    <p:extLst>
      <p:ext uri="{BB962C8B-B14F-4D97-AF65-F5344CB8AC3E}">
        <p14:creationId xmlns:p14="http://schemas.microsoft.com/office/powerpoint/2010/main" val="1548111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12</a:t>
            </a:fld>
            <a:endParaRPr lang="en-US"/>
          </a:p>
        </p:txBody>
      </p:sp>
    </p:spTree>
    <p:extLst>
      <p:ext uri="{BB962C8B-B14F-4D97-AF65-F5344CB8AC3E}">
        <p14:creationId xmlns:p14="http://schemas.microsoft.com/office/powerpoint/2010/main" val="269349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kern="1200" dirty="0">
                <a:solidFill>
                  <a:schemeClr val="tx1"/>
                </a:solidFill>
                <a:effectLst/>
                <a:latin typeface="+mn-lt"/>
                <a:ea typeface="+mn-ea"/>
                <a:cs typeface="+mn-cs"/>
              </a:rPr>
              <a:t>So during the iteration the q value can be written when we open the braces () </a:t>
            </a:r>
          </a:p>
          <a:p>
            <a:pPr algn="l" rtl="0"/>
            <a:r>
              <a:rPr lang="en-US" sz="1200" kern="1200" dirty="0">
                <a:solidFill>
                  <a:schemeClr val="tx1"/>
                </a:solidFill>
                <a:effectLst/>
                <a:latin typeface="+mn-lt"/>
                <a:ea typeface="+mn-ea"/>
                <a:cs typeface="+mn-cs"/>
              </a:rPr>
              <a:t>And write instead of Qn-1 the Q value from the first equation into it and so on till we do it n times (updates).</a:t>
            </a:r>
          </a:p>
          <a:p>
            <a:pPr algn="l"/>
            <a:endParaRPr lang="en-US" dirty="0"/>
          </a:p>
          <a:p>
            <a:pPr algn="l"/>
            <a:endParaRPr lang="en-US" dirty="0"/>
          </a:p>
          <a:p>
            <a:pPr algn="l" rtl="1"/>
            <a:r>
              <a:rPr lang="en-US" sz="1200" kern="1200" dirty="0">
                <a:solidFill>
                  <a:schemeClr val="tx1"/>
                </a:solidFill>
                <a:effectLst/>
                <a:latin typeface="+mn-lt"/>
                <a:ea typeface="+mn-ea"/>
                <a:cs typeface="+mn-cs"/>
              </a:rPr>
              <a:t>the convergence is not assured with a </a:t>
            </a:r>
            <a:r>
              <a:rPr lang="en-US" sz="1200" b="1" kern="1200" dirty="0">
                <a:solidFill>
                  <a:schemeClr val="tx1"/>
                </a:solidFill>
                <a:effectLst/>
                <a:latin typeface="+mn-lt"/>
                <a:ea typeface="+mn-ea"/>
                <a:cs typeface="+mn-cs"/>
              </a:rPr>
              <a:t>constant learning rate because </a:t>
            </a:r>
            <a:r>
              <a:rPr lang="en-US" sz="1200" kern="1200" dirty="0">
                <a:solidFill>
                  <a:schemeClr val="tx1"/>
                </a:solidFill>
                <a:effectLst/>
                <a:latin typeface="+mn-lt"/>
                <a:ea typeface="+mn-ea"/>
                <a:cs typeface="+mn-cs"/>
              </a:rPr>
              <a:t>of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weighted average</a:t>
            </a:r>
          </a:p>
          <a:p>
            <a:pPr algn="l" rtl="1"/>
            <a:endParaRPr lang="en-US" sz="1200" kern="1200" dirty="0">
              <a:solidFill>
                <a:schemeClr val="tx1"/>
              </a:solidFill>
              <a:effectLst/>
              <a:latin typeface="+mn-lt"/>
              <a:ea typeface="+mn-ea"/>
              <a:cs typeface="+mn-cs"/>
            </a:endParaRPr>
          </a:p>
          <a:p>
            <a:pPr algn="l" rtl="1"/>
            <a:r>
              <a:rPr lang="en-US" sz="1200" kern="1200" dirty="0">
                <a:solidFill>
                  <a:schemeClr val="tx1"/>
                </a:solidFill>
                <a:effectLst/>
                <a:latin typeface="+mn-lt"/>
                <a:ea typeface="+mn-ea"/>
                <a:cs typeface="+mn-cs"/>
              </a:rPr>
              <a:t>because state transition is distributed by probability, therefore producing different immediate reward r and different Q values for different next state s’</a:t>
            </a:r>
          </a:p>
          <a:p>
            <a:pPr algn="l" rtl="1"/>
            <a:endParaRPr lang="en-US" sz="1200" kern="1200" dirty="0">
              <a:solidFill>
                <a:schemeClr val="tx1"/>
              </a:solidFill>
              <a:effectLst/>
              <a:latin typeface="+mn-lt"/>
              <a:ea typeface="+mn-ea"/>
              <a:cs typeface="+mn-cs"/>
            </a:endParaRPr>
          </a:p>
          <a:p>
            <a:pPr algn="l" rtl="1"/>
            <a:r>
              <a:rPr lang="en-US" sz="1200" kern="1200" dirty="0">
                <a:solidFill>
                  <a:schemeClr val="tx1"/>
                </a:solidFill>
                <a:effectLst/>
                <a:latin typeface="+mn-lt"/>
                <a:ea typeface="+mn-ea"/>
                <a:cs typeface="+mn-cs"/>
              </a:rPr>
              <a:t>Optimal policy ( like</a:t>
            </a:r>
            <a:r>
              <a:rPr lang="en-US" sz="1200" kern="1200" baseline="0" dirty="0">
                <a:solidFill>
                  <a:schemeClr val="tx1"/>
                </a:solidFill>
                <a:effectLst/>
                <a:latin typeface="+mn-lt"/>
                <a:ea typeface="+mn-ea"/>
                <a:cs typeface="+mn-cs"/>
              </a:rPr>
              <a:t> value iteration)</a:t>
            </a:r>
            <a:endParaRPr lang="en-US" sz="1200" kern="1200" dirty="0">
              <a:solidFill>
                <a:schemeClr val="tx1"/>
              </a:solidFill>
              <a:effectLst/>
              <a:latin typeface="+mn-lt"/>
              <a:ea typeface="+mn-ea"/>
              <a:cs typeface="+mn-cs"/>
            </a:endParaRPr>
          </a:p>
          <a:p>
            <a:pPr algn="l"/>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14</a:t>
            </a:fld>
            <a:endParaRPr lang="en-US"/>
          </a:p>
        </p:txBody>
      </p:sp>
    </p:spTree>
    <p:extLst>
      <p:ext uri="{BB962C8B-B14F-4D97-AF65-F5344CB8AC3E}">
        <p14:creationId xmlns:p14="http://schemas.microsoft.com/office/powerpoint/2010/main" val="2072420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Same as calculating</a:t>
            </a:r>
            <a:r>
              <a:rPr lang="en-US" baseline="0" dirty="0"/>
              <a:t> an expected age we use the sum of n age and do an average , To improve our estimate of the value function</a:t>
            </a:r>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15</a:t>
            </a:fld>
            <a:endParaRPr lang="en-US"/>
          </a:p>
        </p:txBody>
      </p:sp>
    </p:spTree>
    <p:extLst>
      <p:ext uri="{BB962C8B-B14F-4D97-AF65-F5344CB8AC3E}">
        <p14:creationId xmlns:p14="http://schemas.microsoft.com/office/powerpoint/2010/main" val="183414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Decreasing learning rate (alpha) can give converging averages </a:t>
            </a:r>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algn="l"/>
            <a:r>
              <a:rPr lang="en-US" dirty="0"/>
              <a:t>We use the average</a:t>
            </a:r>
            <a:r>
              <a:rPr lang="en-US" baseline="0" dirty="0"/>
              <a:t> because the immediate reward is randomly distributed</a:t>
            </a:r>
          </a:p>
          <a:p>
            <a:pPr algn="l"/>
            <a:r>
              <a:rPr lang="en-US" dirty="0"/>
              <a:t>Random distribution of the immediate reward for the same state transition( R)</a:t>
            </a:r>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16</a:t>
            </a:fld>
            <a:endParaRPr lang="en-US"/>
          </a:p>
        </p:txBody>
      </p:sp>
    </p:spTree>
    <p:extLst>
      <p:ext uri="{BB962C8B-B14F-4D97-AF65-F5344CB8AC3E}">
        <p14:creationId xmlns:p14="http://schemas.microsoft.com/office/powerpoint/2010/main" val="37127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A7B95FA-3D12-4130-BBD2-60F540A913E1}" type="slidenum">
              <a:rPr lang="en-US" smtClean="0"/>
              <a:t>17</a:t>
            </a:fld>
            <a:endParaRPr lang="en-US"/>
          </a:p>
        </p:txBody>
      </p:sp>
    </p:spTree>
    <p:extLst>
      <p:ext uri="{BB962C8B-B14F-4D97-AF65-F5344CB8AC3E}">
        <p14:creationId xmlns:p14="http://schemas.microsoft.com/office/powerpoint/2010/main" val="406566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kern="1200" dirty="0">
                <a:solidFill>
                  <a:schemeClr val="tx1"/>
                </a:solidFill>
                <a:effectLst/>
                <a:latin typeface="+mn-lt"/>
                <a:ea typeface="+mn-ea"/>
                <a:cs typeface="+mn-cs"/>
              </a:rPr>
              <a:t>Average sum of (discounted) rewards)</a:t>
            </a:r>
            <a:r>
              <a:rPr lang="en-US" sz="1200" kern="1200" baseline="0" dirty="0">
                <a:solidFill>
                  <a:schemeClr val="tx1"/>
                </a:solidFill>
                <a:effectLst/>
                <a:latin typeface="+mn-lt"/>
                <a:ea typeface="+mn-ea"/>
                <a:cs typeface="+mn-cs"/>
              </a:rPr>
              <a:t> is what </a:t>
            </a:r>
            <a:r>
              <a:rPr lang="en-US" sz="1200" kern="1200" baseline="0" dirty="0" err="1">
                <a:solidFill>
                  <a:schemeClr val="tx1"/>
                </a:solidFill>
                <a:effectLst/>
                <a:latin typeface="+mn-lt"/>
                <a:ea typeface="+mn-ea"/>
                <a:cs typeface="+mn-cs"/>
              </a:rPr>
              <a:t>expectemax</a:t>
            </a:r>
            <a:r>
              <a:rPr lang="en-US" sz="1200" kern="1200" baseline="0" dirty="0">
                <a:solidFill>
                  <a:schemeClr val="tx1"/>
                </a:solidFill>
                <a:effectLst/>
                <a:latin typeface="+mn-lt"/>
                <a:ea typeface="+mn-ea"/>
                <a:cs typeface="+mn-cs"/>
              </a:rPr>
              <a:t> compute</a:t>
            </a:r>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19</a:t>
            </a:fld>
            <a:endParaRPr lang="en-US"/>
          </a:p>
        </p:txBody>
      </p:sp>
    </p:spTree>
    <p:extLst>
      <p:ext uri="{BB962C8B-B14F-4D97-AF65-F5344CB8AC3E}">
        <p14:creationId xmlns:p14="http://schemas.microsoft.com/office/powerpoint/2010/main" val="1915448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20</a:t>
            </a:fld>
            <a:endParaRPr lang="en-US"/>
          </a:p>
        </p:txBody>
      </p:sp>
    </p:spTree>
    <p:extLst>
      <p:ext uri="{BB962C8B-B14F-4D97-AF65-F5344CB8AC3E}">
        <p14:creationId xmlns:p14="http://schemas.microsoft.com/office/powerpoint/2010/main" val="3109328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1"/>
            <a:r>
              <a:rPr lang="en-US" sz="1200" kern="1200" dirty="0">
                <a:solidFill>
                  <a:schemeClr val="tx1"/>
                </a:solidFill>
                <a:effectLst/>
                <a:latin typeface="+mn-lt"/>
                <a:ea typeface="+mn-ea"/>
                <a:cs typeface="+mn-cs"/>
              </a:rPr>
              <a:t> in hydropenic state :</a:t>
            </a:r>
          </a:p>
          <a:p>
            <a:pPr algn="l" rtl="1"/>
            <a:r>
              <a:rPr lang="en-US" sz="1200" kern="1200" dirty="0">
                <a:solidFill>
                  <a:schemeClr val="tx1"/>
                </a:solidFill>
                <a:effectLst/>
                <a:latin typeface="+mn-lt"/>
                <a:ea typeface="+mn-ea"/>
                <a:cs typeface="+mn-cs"/>
              </a:rPr>
              <a:t>the state transition probability : isn’t 1 or -1 </a:t>
            </a:r>
          </a:p>
          <a:p>
            <a:pPr algn="l" rtl="1"/>
            <a:r>
              <a:rPr lang="en-US" sz="1200" kern="1200" dirty="0">
                <a:solidFill>
                  <a:schemeClr val="tx1"/>
                </a:solidFill>
                <a:effectLst/>
                <a:latin typeface="+mn-lt"/>
                <a:ea typeface="+mn-ea"/>
                <a:cs typeface="+mn-cs"/>
              </a:rPr>
              <a:t>the reward:  is distributed at two values with certain probability.</a:t>
            </a:r>
          </a:p>
          <a:p>
            <a:pPr algn="l" rtl="1"/>
            <a:r>
              <a:rPr lang="en-US" sz="1200" kern="1200" dirty="0">
                <a:solidFill>
                  <a:schemeClr val="tx1"/>
                </a:solidFill>
                <a:effectLst/>
                <a:latin typeface="+mn-lt"/>
                <a:ea typeface="+mn-ea"/>
                <a:cs typeface="+mn-cs"/>
              </a:rPr>
              <a:t>“Dead” : terminal state </a:t>
            </a:r>
          </a:p>
          <a:p>
            <a:pPr algn="l" rtl="1"/>
            <a:endParaRPr lang="en-US" sz="1200" kern="1200" dirty="0">
              <a:solidFill>
                <a:schemeClr val="tx1"/>
              </a:solidFill>
              <a:effectLst/>
              <a:latin typeface="+mn-lt"/>
              <a:ea typeface="+mn-ea"/>
              <a:cs typeface="+mn-cs"/>
            </a:endParaRPr>
          </a:p>
          <a:p>
            <a:pPr algn="l" rtl="1"/>
            <a:r>
              <a:rPr lang="en-US" sz="1200" kern="1200" dirty="0">
                <a:solidFill>
                  <a:schemeClr val="tx1"/>
                </a:solidFill>
                <a:effectLst/>
                <a:latin typeface="+mn-lt"/>
                <a:ea typeface="+mn-ea"/>
                <a:cs typeface="+mn-cs"/>
              </a:rPr>
              <a:t>the flower after being watered by an agent, </a:t>
            </a:r>
          </a:p>
          <a:p>
            <a:pPr algn="l" rtl="1"/>
            <a:r>
              <a:rPr lang="en-US" sz="1200" kern="1200" dirty="0">
                <a:solidFill>
                  <a:schemeClr val="tx1"/>
                </a:solidFill>
                <a:effectLst/>
                <a:latin typeface="+mn-lt"/>
                <a:ea typeface="+mn-ea"/>
                <a:cs typeface="+mn-cs"/>
              </a:rPr>
              <a:t>it can become "healthy" or "dead" with probabilities. </a:t>
            </a:r>
          </a:p>
          <a:p>
            <a:pPr algn="l"/>
            <a:r>
              <a:rPr lang="en-US" sz="1200" kern="1200" dirty="0">
                <a:solidFill>
                  <a:schemeClr val="tx1"/>
                </a:solidFill>
                <a:effectLst/>
                <a:latin typeface="+mn-lt"/>
                <a:ea typeface="+mn-ea"/>
                <a:cs typeface="+mn-cs"/>
              </a:rPr>
              <a:t>Moreover, the immediate reward is randomly distributed by taking into account the time that the state transition spends, as the flower can change from "watery" to "healthy" in two days this time but three days next time for the same action.</a:t>
            </a:r>
          </a:p>
          <a:p>
            <a:pPr algn="l"/>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22</a:t>
            </a:fld>
            <a:endParaRPr lang="en-US"/>
          </a:p>
        </p:txBody>
      </p:sp>
    </p:spTree>
    <p:extLst>
      <p:ext uri="{BB962C8B-B14F-4D97-AF65-F5344CB8AC3E}">
        <p14:creationId xmlns:p14="http://schemas.microsoft.com/office/powerpoint/2010/main" val="53411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24</a:t>
            </a:fld>
            <a:endParaRPr lang="en-US"/>
          </a:p>
        </p:txBody>
      </p:sp>
    </p:spTree>
    <p:extLst>
      <p:ext uri="{BB962C8B-B14F-4D97-AF65-F5344CB8AC3E}">
        <p14:creationId xmlns:p14="http://schemas.microsoft.com/office/powerpoint/2010/main" val="118884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a:t>reinforcement learning :</a:t>
            </a:r>
          </a:p>
          <a:p>
            <a:pPr algn="l" rtl="1"/>
            <a:r>
              <a:rPr lang="en-US" sz="1200" kern="1200" dirty="0">
                <a:solidFill>
                  <a:schemeClr val="tx1"/>
                </a:solidFill>
                <a:effectLst/>
                <a:latin typeface="+mn-lt"/>
                <a:ea typeface="+mn-ea"/>
                <a:cs typeface="+mn-cs"/>
              </a:rPr>
              <a:t> 	    Receive feedback in the form of rewards</a:t>
            </a:r>
          </a:p>
          <a:p>
            <a:pPr algn="l" rtl="1"/>
            <a:r>
              <a:rPr lang="en-US" sz="1200" kern="1200" dirty="0">
                <a:solidFill>
                  <a:schemeClr val="tx1"/>
                </a:solidFill>
                <a:effectLst/>
                <a:latin typeface="+mn-lt"/>
                <a:ea typeface="+mn-ea"/>
                <a:cs typeface="+mn-cs"/>
              </a:rPr>
              <a:t>    Agent’s utility is defined by the reward function</a:t>
            </a:r>
          </a:p>
          <a:p>
            <a:pPr algn="l" rtl="1"/>
            <a:endParaRPr lang="en-US" sz="1200" kern="1200" dirty="0">
              <a:solidFill>
                <a:schemeClr val="tx1"/>
              </a:solidFill>
              <a:effectLst/>
              <a:latin typeface="+mn-lt"/>
              <a:ea typeface="+mn-ea"/>
              <a:cs typeface="+mn-cs"/>
            </a:endParaRPr>
          </a:p>
          <a:p>
            <a:pPr algn="l" rtl="1"/>
            <a:endParaRPr lang="en-US" sz="1200" kern="1200" dirty="0">
              <a:solidFill>
                <a:schemeClr val="tx1"/>
              </a:solidFill>
              <a:effectLst/>
              <a:latin typeface="+mn-lt"/>
              <a:ea typeface="+mn-ea"/>
              <a:cs typeface="+mn-cs"/>
            </a:endParaRPr>
          </a:p>
          <a:p>
            <a:pPr algn="l" rtl="1"/>
            <a:endParaRPr lang="en-US" sz="1200" kern="1200" dirty="0">
              <a:solidFill>
                <a:schemeClr val="tx1"/>
              </a:solidFill>
              <a:effectLst/>
              <a:latin typeface="+mn-lt"/>
              <a:ea typeface="+mn-ea"/>
              <a:cs typeface="+mn-cs"/>
            </a:endParaRPr>
          </a:p>
          <a:p>
            <a:pPr algn="l" rtl="1"/>
            <a:r>
              <a:rPr lang="en-US" sz="1200" kern="1200" dirty="0">
                <a:solidFill>
                  <a:schemeClr val="tx1"/>
                </a:solidFill>
                <a:effectLst/>
                <a:latin typeface="+mn-lt"/>
                <a:ea typeface="+mn-ea"/>
                <a:cs typeface="+mn-cs"/>
              </a:rPr>
              <a:t>Model-Based Idea:</a:t>
            </a:r>
          </a:p>
          <a:p>
            <a:pPr algn="l" rtl="1"/>
            <a:r>
              <a:rPr lang="en-US" sz="1200" kern="1200" dirty="0">
                <a:solidFill>
                  <a:schemeClr val="tx1"/>
                </a:solidFill>
                <a:effectLst/>
                <a:latin typeface="+mn-lt"/>
                <a:ea typeface="+mn-ea"/>
                <a:cs typeface="+mn-cs"/>
              </a:rPr>
              <a:t>Learn an approximate model based on experiences</a:t>
            </a:r>
          </a:p>
          <a:p>
            <a:pPr algn="l" rtl="1"/>
            <a:r>
              <a:rPr lang="en-US" sz="1200" kern="1200" dirty="0">
                <a:solidFill>
                  <a:schemeClr val="tx1"/>
                </a:solidFill>
                <a:effectLst/>
                <a:latin typeface="+mn-lt"/>
                <a:ea typeface="+mn-ea"/>
                <a:cs typeface="+mn-cs"/>
              </a:rPr>
              <a:t>Solve for values as if the learned model were correct</a:t>
            </a:r>
          </a:p>
          <a:p>
            <a:pPr algn="l" rtl="1"/>
            <a:r>
              <a:rPr lang="en-US" sz="1200" kern="1200" dirty="0">
                <a:solidFill>
                  <a:schemeClr val="tx1"/>
                </a:solidFill>
                <a:effectLst/>
                <a:latin typeface="+mn-lt"/>
                <a:ea typeface="+mn-ea"/>
                <a:cs typeface="+mn-cs"/>
              </a:rPr>
              <a:t>Count outcomes s’ for each s, a</a:t>
            </a:r>
          </a:p>
          <a:p>
            <a:pPr algn="l" rtl="1"/>
            <a:r>
              <a:rPr lang="en-US" sz="1200" kern="1200" dirty="0">
                <a:solidFill>
                  <a:schemeClr val="tx1"/>
                </a:solidFill>
                <a:effectLst/>
                <a:latin typeface="+mn-lt"/>
                <a:ea typeface="+mn-ea"/>
                <a:cs typeface="+mn-cs"/>
              </a:rPr>
              <a:t> Normalize to give an estimate of T</a:t>
            </a:r>
          </a:p>
          <a:p>
            <a:pPr algn="l" rtl="1"/>
            <a:r>
              <a:rPr lang="en-US" sz="1200" kern="1200" dirty="0">
                <a:solidFill>
                  <a:schemeClr val="tx1"/>
                </a:solidFill>
                <a:effectLst/>
                <a:latin typeface="+mn-lt"/>
                <a:ea typeface="+mn-ea"/>
                <a:cs typeface="+mn-cs"/>
              </a:rPr>
              <a:t>Discover each R when we experience (s, a, s’)</a:t>
            </a:r>
          </a:p>
          <a:p>
            <a:pPr algn="l" rtl="1"/>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3</a:t>
            </a:fld>
            <a:endParaRPr lang="en-US"/>
          </a:p>
        </p:txBody>
      </p:sp>
    </p:spTree>
    <p:extLst>
      <p:ext uri="{BB962C8B-B14F-4D97-AF65-F5344CB8AC3E}">
        <p14:creationId xmlns:p14="http://schemas.microsoft.com/office/powerpoint/2010/main" val="285364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Convergence:</a:t>
            </a:r>
          </a:p>
          <a:p>
            <a:pPr algn="l"/>
            <a:r>
              <a:rPr lang="en-US" dirty="0"/>
              <a:t>the optimum action-values with probability 1 so long as all actions are repeatedly sampled in all states and the action-values are represented discretely(</a:t>
            </a:r>
            <a:r>
              <a:rPr lang="en-US" dirty="0" err="1"/>
              <a:t>seperately</a:t>
            </a:r>
            <a:r>
              <a:rPr lang="en-US" dirty="0"/>
              <a:t>).</a:t>
            </a:r>
          </a:p>
          <a:p>
            <a:pPr algn="l"/>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4</a:t>
            </a:fld>
            <a:endParaRPr lang="en-US"/>
          </a:p>
        </p:txBody>
      </p:sp>
    </p:spTree>
    <p:extLst>
      <p:ext uri="{BB962C8B-B14F-4D97-AF65-F5344CB8AC3E}">
        <p14:creationId xmlns:p14="http://schemas.microsoft.com/office/powerpoint/2010/main" val="146599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Policy = Choice of action for each state</a:t>
            </a:r>
          </a:p>
          <a:p>
            <a:pPr algn="l"/>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5</a:t>
            </a:fld>
            <a:endParaRPr lang="en-US"/>
          </a:p>
        </p:txBody>
      </p:sp>
    </p:spTree>
    <p:extLst>
      <p:ext uri="{BB962C8B-B14F-4D97-AF65-F5344CB8AC3E}">
        <p14:creationId xmlns:p14="http://schemas.microsoft.com/office/powerpoint/2010/main" val="157047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Computer games : uses deep neural network</a:t>
            </a:r>
            <a:r>
              <a:rPr lang="en-US" baseline="0" dirty="0"/>
              <a:t> the drives actions</a:t>
            </a:r>
          </a:p>
          <a:p>
            <a:pPr algn="l"/>
            <a:r>
              <a:rPr lang="en-US" dirty="0"/>
              <a:t>Robotics</a:t>
            </a:r>
            <a:r>
              <a:rPr lang="en-US" baseline="0" dirty="0"/>
              <a:t> :</a:t>
            </a:r>
          </a:p>
          <a:p>
            <a:pPr algn="l"/>
            <a:r>
              <a:rPr lang="en-US" sz="1200" kern="1200" dirty="0">
                <a:solidFill>
                  <a:schemeClr val="tx1"/>
                </a:solidFill>
                <a:effectLst/>
                <a:latin typeface="+mn-lt"/>
                <a:ea typeface="+mn-ea"/>
                <a:cs typeface="+mn-cs"/>
              </a:rPr>
              <a:t>endowing robots with the ability to learn, improve, adapt and reproduce tasks with dynamically changing constraints based on exploration and autonomous learning)</a:t>
            </a:r>
          </a:p>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News:hard</a:t>
            </a:r>
            <a:r>
              <a:rPr lang="en-US" sz="1200" kern="1200" baseline="0" dirty="0">
                <a:solidFill>
                  <a:schemeClr val="tx1"/>
                </a:solidFill>
                <a:effectLst/>
                <a:latin typeface="+mn-lt"/>
                <a:ea typeface="+mn-ea"/>
                <a:cs typeface="+mn-cs"/>
              </a:rPr>
              <a:t> to reach convergence because the reward differs in different iterations (</a:t>
            </a:r>
            <a:r>
              <a:rPr lang="en-US" sz="1200" kern="1200" dirty="0">
                <a:solidFill>
                  <a:schemeClr val="tx1"/>
                </a:solidFill>
                <a:effectLst/>
                <a:latin typeface="+mn-lt"/>
                <a:ea typeface="+mn-ea"/>
                <a:cs typeface="+mn-cs"/>
              </a:rPr>
              <a:t>when the person opens the news in 2 seconds this time,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but 3 seconds next time_</a:t>
            </a:r>
          </a:p>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Ecommerce :</a:t>
            </a:r>
            <a:r>
              <a:rPr lang="en-US" dirty="0"/>
              <a:t>used to locate information of a product for ads)</a:t>
            </a:r>
          </a:p>
          <a:p>
            <a:pPr algn="l"/>
            <a:endParaRPr lang="en-US" dirty="0"/>
          </a:p>
          <a:p>
            <a:pPr algn="l"/>
            <a:endParaRPr lang="en-US" dirty="0"/>
          </a:p>
          <a:p>
            <a:pPr algn="l"/>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6</a:t>
            </a:fld>
            <a:endParaRPr lang="en-US"/>
          </a:p>
        </p:txBody>
      </p:sp>
    </p:spTree>
    <p:extLst>
      <p:ext uri="{BB962C8B-B14F-4D97-AF65-F5344CB8AC3E}">
        <p14:creationId xmlns:p14="http://schemas.microsoft.com/office/powerpoint/2010/main" val="66237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8</a:t>
            </a:fld>
            <a:endParaRPr lang="en-US"/>
          </a:p>
        </p:txBody>
      </p:sp>
    </p:spTree>
    <p:extLst>
      <p:ext uri="{BB962C8B-B14F-4D97-AF65-F5344CB8AC3E}">
        <p14:creationId xmlns:p14="http://schemas.microsoft.com/office/powerpoint/2010/main" val="370638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9</a:t>
            </a:fld>
            <a:endParaRPr lang="en-US"/>
          </a:p>
        </p:txBody>
      </p:sp>
    </p:spTree>
    <p:extLst>
      <p:ext uri="{BB962C8B-B14F-4D97-AF65-F5344CB8AC3E}">
        <p14:creationId xmlns:p14="http://schemas.microsoft.com/office/powerpoint/2010/main" val="1309043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MDP</a:t>
            </a:r>
            <a:r>
              <a:rPr lang="en-US" baseline="0" dirty="0"/>
              <a:t> uses policies ( choice of a action for each state)</a:t>
            </a:r>
          </a:p>
          <a:p>
            <a:pPr algn="l"/>
            <a:r>
              <a:rPr lang="en-US" baseline="0" dirty="0"/>
              <a:t>Utility= sum of the discounted rewards</a:t>
            </a:r>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10</a:t>
            </a:fld>
            <a:endParaRPr lang="en-US"/>
          </a:p>
        </p:txBody>
      </p:sp>
    </p:spTree>
    <p:extLst>
      <p:ext uri="{BB962C8B-B14F-4D97-AF65-F5344CB8AC3E}">
        <p14:creationId xmlns:p14="http://schemas.microsoft.com/office/powerpoint/2010/main" val="1218962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BA7B95FA-3D12-4130-BBD2-60F540A913E1}" type="slidenum">
              <a:rPr lang="en-US" smtClean="0"/>
              <a:t>11</a:t>
            </a:fld>
            <a:endParaRPr lang="en-US"/>
          </a:p>
        </p:txBody>
      </p:sp>
    </p:spTree>
    <p:extLst>
      <p:ext uri="{BB962C8B-B14F-4D97-AF65-F5344CB8AC3E}">
        <p14:creationId xmlns:p14="http://schemas.microsoft.com/office/powerpoint/2010/main" val="58200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915126" y="1472768"/>
            <a:ext cx="8361229" cy="2098226"/>
          </a:xfrm>
        </p:spPr>
        <p:txBody>
          <a:bodyPr/>
          <a:lstStyle/>
          <a:p>
            <a:r>
              <a:rPr lang="en-US" sz="3600" dirty="0"/>
              <a:t>Modification of Q-learning to Adapt to the</a:t>
            </a:r>
            <a:br>
              <a:rPr lang="en-US" sz="3600" dirty="0"/>
            </a:br>
            <a:r>
              <a:rPr lang="en-US" sz="3600" dirty="0"/>
              <a:t>Randomness of Environment </a:t>
            </a:r>
          </a:p>
        </p:txBody>
      </p:sp>
      <p:sp>
        <p:nvSpPr>
          <p:cNvPr id="3" name="כותרת משנה 2"/>
          <p:cNvSpPr>
            <a:spLocks noGrp="1"/>
          </p:cNvSpPr>
          <p:nvPr>
            <p:ph type="subTitle" idx="1"/>
          </p:nvPr>
        </p:nvSpPr>
        <p:spPr>
          <a:xfrm>
            <a:off x="2679905" y="4430487"/>
            <a:ext cx="6831673" cy="1153884"/>
          </a:xfrm>
        </p:spPr>
        <p:txBody>
          <a:bodyPr>
            <a:normAutofit/>
          </a:bodyPr>
          <a:lstStyle/>
          <a:p>
            <a:pPr algn="l"/>
            <a:r>
              <a:rPr lang="en-US" dirty="0" err="1"/>
              <a:t>Oudai</a:t>
            </a:r>
            <a:r>
              <a:rPr lang="en-US" dirty="0"/>
              <a:t> Salameh 			Majd Rezik</a:t>
            </a:r>
          </a:p>
          <a:p>
            <a:pPr algn="l"/>
            <a:r>
              <a:rPr lang="en-US" dirty="0"/>
              <a:t>206978454				319060059</a:t>
            </a:r>
          </a:p>
        </p:txBody>
      </p:sp>
    </p:spTree>
    <p:extLst>
      <p:ext uri="{BB962C8B-B14F-4D97-AF65-F5344CB8AC3E}">
        <p14:creationId xmlns:p14="http://schemas.microsoft.com/office/powerpoint/2010/main" val="2118312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How the Q learning Algorithm works:</a:t>
            </a:r>
          </a:p>
        </p:txBody>
      </p:sp>
      <p:sp>
        <p:nvSpPr>
          <p:cNvPr id="3" name="מציין מיקום תוכן 2"/>
          <p:cNvSpPr>
            <a:spLocks noGrp="1"/>
          </p:cNvSpPr>
          <p:nvPr>
            <p:ph idx="1"/>
          </p:nvPr>
        </p:nvSpPr>
        <p:spPr>
          <a:xfrm>
            <a:off x="1580147" y="2171700"/>
            <a:ext cx="9601200" cy="3581400"/>
          </a:xfrm>
        </p:spPr>
        <p:txBody>
          <a:bodyPr/>
          <a:lstStyle/>
          <a:p>
            <a:r>
              <a:rPr lang="en-US" dirty="0"/>
              <a:t>Uses the </a:t>
            </a:r>
            <a:r>
              <a:rPr lang="en-US" dirty="0">
                <a:solidFill>
                  <a:srgbClr val="C00000"/>
                </a:solidFill>
              </a:rPr>
              <a:t>Value iteration </a:t>
            </a:r>
            <a:r>
              <a:rPr lang="en-US" dirty="0">
                <a:solidFill>
                  <a:schemeClr val="tx1"/>
                </a:solidFill>
              </a:rPr>
              <a:t>method</a:t>
            </a:r>
            <a:r>
              <a:rPr lang="en-US" dirty="0"/>
              <a:t> that advantage from the MDP</a:t>
            </a:r>
          </a:p>
          <a:p>
            <a:endParaRPr lang="en-US" dirty="0"/>
          </a:p>
          <a:p>
            <a:r>
              <a:rPr lang="en-US" dirty="0"/>
              <a:t>Uses the </a:t>
            </a:r>
            <a:r>
              <a:rPr lang="en-US" dirty="0">
                <a:solidFill>
                  <a:srgbClr val="C00000"/>
                </a:solidFill>
              </a:rPr>
              <a:t>action value function (Q value)  </a:t>
            </a:r>
            <a:r>
              <a:rPr lang="en-US" dirty="0"/>
              <a:t>is updated after every step of the policy to improve the learning efficiency</a:t>
            </a:r>
          </a:p>
          <a:p>
            <a:pPr marL="0" indent="0">
              <a:buNone/>
            </a:pPr>
            <a:endParaRPr lang="en-US" dirty="0"/>
          </a:p>
          <a:p>
            <a:r>
              <a:rPr lang="en-US" dirty="0"/>
              <a:t>comparing them both after whole episode(iteration).</a:t>
            </a:r>
          </a:p>
          <a:p>
            <a:endParaRPr lang="en-US" dirty="0"/>
          </a:p>
        </p:txBody>
      </p:sp>
    </p:spTree>
    <p:extLst>
      <p:ext uri="{BB962C8B-B14F-4D97-AF65-F5344CB8AC3E}">
        <p14:creationId xmlns:p14="http://schemas.microsoft.com/office/powerpoint/2010/main" val="175101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Q-Value:</a:t>
            </a:r>
          </a:p>
        </p:txBody>
      </p:sp>
      <p:pic>
        <p:nvPicPr>
          <p:cNvPr id="4" name="מציין מיקום תוכן 3"/>
          <p:cNvPicPr>
            <a:picLocks noGrp="1"/>
          </p:cNvPicPr>
          <p:nvPr>
            <p:ph idx="1"/>
          </p:nvPr>
        </p:nvPicPr>
        <p:blipFill>
          <a:blip r:embed="rId3"/>
          <a:stretch>
            <a:fillRect/>
          </a:stretch>
        </p:blipFill>
        <p:spPr>
          <a:xfrm>
            <a:off x="2358190" y="1729899"/>
            <a:ext cx="7140746" cy="1085489"/>
          </a:xfrm>
          <a:prstGeom prst="rect">
            <a:avLst/>
          </a:prstGeom>
        </p:spPr>
      </p:pic>
      <p:sp>
        <p:nvSpPr>
          <p:cNvPr id="5" name="Rectangle 2"/>
          <p:cNvSpPr>
            <a:spLocks noChangeArrowheads="1"/>
          </p:cNvSpPr>
          <p:nvPr/>
        </p:nvSpPr>
        <p:spPr bwMode="auto">
          <a:xfrm>
            <a:off x="1780674" y="2935702"/>
            <a:ext cx="82962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After n- updates (steps) of the action value: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At current State: 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With Action: a</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Constant learning rate: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 </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sym typeface="Symbol" panose="05050102010706020507" pitchFamily="18" charset="2"/>
              </a:rPr>
              <a:t></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sym typeface="Symbol" panose="05050102010706020507" pitchFamily="18" charset="2"/>
              </a:rPr>
              <a:t> ,</a:t>
            </a:r>
            <a:endPar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sym typeface="Symbol" panose="05050102010706020507" pitchFamily="18" charset="2"/>
            </a:endParaRPr>
          </a:p>
        </p:txBody>
      </p:sp>
      <p:pic>
        <p:nvPicPr>
          <p:cNvPr id="1025" name="תמונה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2552" y="4543545"/>
            <a:ext cx="3286872" cy="70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0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82578" y="327058"/>
            <a:ext cx="6356685" cy="673567"/>
          </a:xfrm>
        </p:spPr>
        <p:txBody>
          <a:bodyPr>
            <a:normAutofit fontScale="90000"/>
          </a:bodyPr>
          <a:lstStyle/>
          <a:p>
            <a:r>
              <a:rPr lang="en-US" sz="4000" dirty="0"/>
              <a:t>Bellman optimality equation:</a:t>
            </a:r>
            <a:br>
              <a:rPr lang="en-US" sz="4000" dirty="0"/>
            </a:br>
            <a:endParaRPr lang="en-US" sz="4000" dirty="0"/>
          </a:p>
        </p:txBody>
      </p:sp>
      <p:sp>
        <p:nvSpPr>
          <p:cNvPr id="3" name="מציין מיקום תוכן 2"/>
          <p:cNvSpPr>
            <a:spLocks noGrp="1"/>
          </p:cNvSpPr>
          <p:nvPr>
            <p:ph idx="1"/>
          </p:nvPr>
        </p:nvSpPr>
        <p:spPr>
          <a:xfrm>
            <a:off x="2704599" y="1785257"/>
            <a:ext cx="8508833" cy="4543353"/>
          </a:xfrm>
        </p:spPr>
        <p:txBody>
          <a:bodyPr>
            <a:normAutofit fontScale="92500" lnSpcReduction="10000"/>
          </a:bodyPr>
          <a:lstStyle/>
          <a:p>
            <a:r>
              <a:rPr lang="en-US" dirty="0"/>
              <a:t>the n </a:t>
            </a:r>
            <a:r>
              <a:rPr lang="en-US" dirty="0" err="1"/>
              <a:t>th</a:t>
            </a:r>
            <a:r>
              <a:rPr lang="en-US" dirty="0"/>
              <a:t> sampled value for the state-action pair (</a:t>
            </a:r>
            <a:r>
              <a:rPr lang="en-US" dirty="0" err="1"/>
              <a:t>s,a</a:t>
            </a:r>
            <a:r>
              <a:rPr lang="en-US" dirty="0"/>
              <a:t>)</a:t>
            </a:r>
          </a:p>
          <a:p>
            <a:pPr marL="0" indent="0">
              <a:buNone/>
            </a:pPr>
            <a:endParaRPr lang="en-US" dirty="0"/>
          </a:p>
          <a:p>
            <a:r>
              <a:rPr lang="en-US" dirty="0"/>
              <a:t>the immediate reward of the environment from state  s  with action  a  ,to state    s’ </a:t>
            </a:r>
          </a:p>
          <a:p>
            <a:endParaRPr lang="en-US" dirty="0"/>
          </a:p>
          <a:p>
            <a:r>
              <a:rPr lang="en-US" dirty="0"/>
              <a:t>Q-value estimated at next state s' with action a’</a:t>
            </a:r>
          </a:p>
          <a:p>
            <a:endParaRPr lang="en-US" dirty="0"/>
          </a:p>
          <a:p>
            <a:r>
              <a:rPr lang="en-US" dirty="0"/>
              <a:t>the discount factor                which controls the contribution of rewards further in the future and help algorithm converge</a:t>
            </a:r>
          </a:p>
          <a:p>
            <a:endParaRPr lang="en-US" dirty="0"/>
          </a:p>
          <a:p>
            <a:r>
              <a:rPr lang="en-US" dirty="0"/>
              <a:t>Might change in different visit because the time taken during the transition is  considered to learn more sophisticated policies</a:t>
            </a:r>
          </a:p>
        </p:txBody>
      </p:sp>
      <p:pic>
        <p:nvPicPr>
          <p:cNvPr id="5" name="תמונה 4"/>
          <p:cNvPicPr/>
          <p:nvPr/>
        </p:nvPicPr>
        <p:blipFill>
          <a:blip r:embed="rId3"/>
          <a:stretch>
            <a:fillRect/>
          </a:stretch>
        </p:blipFill>
        <p:spPr>
          <a:xfrm>
            <a:off x="982578" y="1552074"/>
            <a:ext cx="1332999" cy="619626"/>
          </a:xfrm>
          <a:prstGeom prst="rect">
            <a:avLst/>
          </a:prstGeom>
        </p:spPr>
      </p:pic>
      <p:pic>
        <p:nvPicPr>
          <p:cNvPr id="6" name="תמונה 5"/>
          <p:cNvPicPr/>
          <p:nvPr/>
        </p:nvPicPr>
        <p:blipFill>
          <a:blip r:embed="rId4"/>
          <a:stretch>
            <a:fillRect/>
          </a:stretch>
        </p:blipFill>
        <p:spPr>
          <a:xfrm>
            <a:off x="982578" y="2521819"/>
            <a:ext cx="1097380" cy="470836"/>
          </a:xfrm>
          <a:prstGeom prst="rect">
            <a:avLst/>
          </a:prstGeom>
        </p:spPr>
      </p:pic>
      <p:pic>
        <p:nvPicPr>
          <p:cNvPr id="8" name="תמונה 7"/>
          <p:cNvPicPr/>
          <p:nvPr/>
        </p:nvPicPr>
        <p:blipFill>
          <a:blip r:embed="rId5"/>
          <a:stretch>
            <a:fillRect/>
          </a:stretch>
        </p:blipFill>
        <p:spPr>
          <a:xfrm>
            <a:off x="997116" y="3342774"/>
            <a:ext cx="1379872" cy="842896"/>
          </a:xfrm>
          <a:prstGeom prst="rect">
            <a:avLst/>
          </a:prstGeom>
        </p:spPr>
      </p:pic>
      <p:pic>
        <p:nvPicPr>
          <p:cNvPr id="9" name="תמונה 8"/>
          <p:cNvPicPr>
            <a:picLocks noChangeAspect="1"/>
          </p:cNvPicPr>
          <p:nvPr/>
        </p:nvPicPr>
        <p:blipFill>
          <a:blip r:embed="rId6"/>
          <a:stretch>
            <a:fillRect/>
          </a:stretch>
        </p:blipFill>
        <p:spPr>
          <a:xfrm>
            <a:off x="1223210" y="4535789"/>
            <a:ext cx="371017" cy="573389"/>
          </a:xfrm>
          <a:prstGeom prst="rect">
            <a:avLst/>
          </a:prstGeom>
        </p:spPr>
      </p:pic>
      <p:pic>
        <p:nvPicPr>
          <p:cNvPr id="14" name="תמונה 13"/>
          <p:cNvPicPr/>
          <p:nvPr/>
        </p:nvPicPr>
        <p:blipFill>
          <a:blip r:embed="rId7"/>
          <a:stretch>
            <a:fillRect/>
          </a:stretch>
        </p:blipFill>
        <p:spPr>
          <a:xfrm>
            <a:off x="5293607" y="4435776"/>
            <a:ext cx="685800" cy="200025"/>
          </a:xfrm>
          <a:prstGeom prst="rect">
            <a:avLst/>
          </a:prstGeom>
        </p:spPr>
      </p:pic>
      <p:pic>
        <p:nvPicPr>
          <p:cNvPr id="15" name="תמונה 14"/>
          <p:cNvPicPr/>
          <p:nvPr/>
        </p:nvPicPr>
        <p:blipFill>
          <a:blip r:embed="rId8"/>
          <a:stretch>
            <a:fillRect/>
          </a:stretch>
        </p:blipFill>
        <p:spPr>
          <a:xfrm>
            <a:off x="6857999" y="124792"/>
            <a:ext cx="4932949" cy="1078097"/>
          </a:xfrm>
          <a:prstGeom prst="rect">
            <a:avLst/>
          </a:prstGeom>
        </p:spPr>
      </p:pic>
      <p:pic>
        <p:nvPicPr>
          <p:cNvPr id="4" name="תמונה 3"/>
          <p:cNvPicPr>
            <a:picLocks noChangeAspect="1"/>
          </p:cNvPicPr>
          <p:nvPr/>
        </p:nvPicPr>
        <p:blipFill rotWithShape="1">
          <a:blip r:embed="rId9"/>
          <a:srcRect l="18310" t="6907" b="-1"/>
          <a:stretch/>
        </p:blipFill>
        <p:spPr>
          <a:xfrm>
            <a:off x="1288523" y="5498145"/>
            <a:ext cx="442289" cy="523599"/>
          </a:xfrm>
          <a:prstGeom prst="rect">
            <a:avLst/>
          </a:prstGeom>
        </p:spPr>
      </p:pic>
      <p:pic>
        <p:nvPicPr>
          <p:cNvPr id="7" name="תמונה 6"/>
          <p:cNvPicPr>
            <a:picLocks noChangeAspect="1"/>
          </p:cNvPicPr>
          <p:nvPr/>
        </p:nvPicPr>
        <p:blipFill>
          <a:blip r:embed="rId10"/>
          <a:stretch>
            <a:fillRect/>
          </a:stretch>
        </p:blipFill>
        <p:spPr>
          <a:xfrm>
            <a:off x="10837607" y="2683668"/>
            <a:ext cx="953341" cy="1373265"/>
          </a:xfrm>
          <a:prstGeom prst="rect">
            <a:avLst/>
          </a:prstGeom>
        </p:spPr>
      </p:pic>
    </p:spTree>
    <p:extLst>
      <p:ext uri="{BB962C8B-B14F-4D97-AF65-F5344CB8AC3E}">
        <p14:creationId xmlns:p14="http://schemas.microsoft.com/office/powerpoint/2010/main" val="423244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What does Bellman optimality equation answer?</a:t>
            </a:r>
          </a:p>
        </p:txBody>
      </p:sp>
      <p:sp>
        <p:nvSpPr>
          <p:cNvPr id="3" name="מציין מיקום תוכן 2"/>
          <p:cNvSpPr>
            <a:spLocks noGrp="1"/>
          </p:cNvSpPr>
          <p:nvPr>
            <p:ph idx="1"/>
          </p:nvPr>
        </p:nvSpPr>
        <p:spPr/>
        <p:txBody>
          <a:bodyPr/>
          <a:lstStyle/>
          <a:p>
            <a:r>
              <a:rPr lang="en-US" dirty="0"/>
              <a:t>Given the state I’m in, assuming I take the best possible action now and at each subsequent step, what long-term reward I can expect?</a:t>
            </a:r>
          </a:p>
          <a:p>
            <a:pPr marL="0" indent="0">
              <a:buNone/>
            </a:pPr>
            <a:endParaRPr lang="en-US" dirty="0"/>
          </a:p>
          <a:p>
            <a:r>
              <a:rPr lang="en-US" dirty="0"/>
              <a:t>What is the value of the state</a:t>
            </a:r>
          </a:p>
          <a:p>
            <a:endParaRPr lang="en-US" dirty="0"/>
          </a:p>
          <a:p>
            <a:r>
              <a:rPr lang="en-US" dirty="0"/>
              <a:t>Helps us evaluate the expected reward relative to the advantage or disadvantage of each state</a:t>
            </a:r>
          </a:p>
        </p:txBody>
      </p:sp>
    </p:spTree>
    <p:extLst>
      <p:ext uri="{BB962C8B-B14F-4D97-AF65-F5344CB8AC3E}">
        <p14:creationId xmlns:p14="http://schemas.microsoft.com/office/powerpoint/2010/main" val="187499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Optimal Policy</a:t>
            </a:r>
          </a:p>
        </p:txBody>
      </p:sp>
      <p:sp>
        <p:nvSpPr>
          <p:cNvPr id="3" name="מציין מיקום תוכן 2"/>
          <p:cNvSpPr>
            <a:spLocks noGrp="1"/>
          </p:cNvSpPr>
          <p:nvPr>
            <p:ph idx="1"/>
          </p:nvPr>
        </p:nvSpPr>
        <p:spPr>
          <a:xfrm>
            <a:off x="1259840" y="2286000"/>
            <a:ext cx="10251440" cy="3581400"/>
          </a:xfrm>
        </p:spPr>
        <p:txBody>
          <a:bodyPr>
            <a:normAutofit/>
          </a:bodyPr>
          <a:lstStyle/>
          <a:p>
            <a:r>
              <a:rPr lang="en-US" dirty="0"/>
              <a:t>Can be derived by always picking the action in the current states with the highest Q–value </a:t>
            </a:r>
          </a:p>
          <a:p>
            <a:endParaRPr lang="en-US" dirty="0"/>
          </a:p>
          <a:p>
            <a:endParaRPr lang="en-US" dirty="0"/>
          </a:p>
          <a:p>
            <a:endParaRPr lang="en-US" dirty="0"/>
          </a:p>
          <a:p>
            <a:endParaRPr lang="en-US" dirty="0"/>
          </a:p>
          <a:p>
            <a:endParaRPr lang="en-US" dirty="0"/>
          </a:p>
          <a:p>
            <a:endParaRPr lang="en-US" dirty="0"/>
          </a:p>
          <a:p>
            <a:r>
              <a:rPr lang="en-US" dirty="0"/>
              <a:t>The weight                   increases as </a:t>
            </a:r>
            <a:r>
              <a:rPr lang="en-US" dirty="0" err="1"/>
              <a:t>i</a:t>
            </a:r>
            <a:r>
              <a:rPr lang="en-US" dirty="0"/>
              <a:t> increases </a:t>
            </a:r>
          </a:p>
          <a:p>
            <a:endParaRPr lang="en-US" dirty="0"/>
          </a:p>
        </p:txBody>
      </p:sp>
      <p:pic>
        <p:nvPicPr>
          <p:cNvPr id="5" name="תמונה 4"/>
          <p:cNvPicPr/>
          <p:nvPr/>
        </p:nvPicPr>
        <p:blipFill>
          <a:blip r:embed="rId3"/>
          <a:stretch>
            <a:fillRect/>
          </a:stretch>
        </p:blipFill>
        <p:spPr>
          <a:xfrm>
            <a:off x="5538787" y="413084"/>
            <a:ext cx="4062413" cy="1015666"/>
          </a:xfrm>
          <a:prstGeom prst="rect">
            <a:avLst/>
          </a:prstGeom>
        </p:spPr>
      </p:pic>
      <p:pic>
        <p:nvPicPr>
          <p:cNvPr id="6" name="תמונה 5"/>
          <p:cNvPicPr/>
          <p:nvPr/>
        </p:nvPicPr>
        <p:blipFill>
          <a:blip r:embed="rId4"/>
          <a:stretch>
            <a:fillRect/>
          </a:stretch>
        </p:blipFill>
        <p:spPr>
          <a:xfrm>
            <a:off x="2364547" y="3084721"/>
            <a:ext cx="7615305" cy="1983958"/>
          </a:xfrm>
          <a:prstGeom prst="rect">
            <a:avLst/>
          </a:prstGeom>
        </p:spPr>
      </p:pic>
      <p:pic>
        <p:nvPicPr>
          <p:cNvPr id="10" name="תמונה 9"/>
          <p:cNvPicPr/>
          <p:nvPr/>
        </p:nvPicPr>
        <p:blipFill rotWithShape="1">
          <a:blip r:embed="rId5"/>
          <a:srcRect l="8046" t="11111"/>
          <a:stretch/>
        </p:blipFill>
        <p:spPr bwMode="auto">
          <a:xfrm>
            <a:off x="3113888" y="5335380"/>
            <a:ext cx="957369" cy="4396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125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to use modification ? </a:t>
            </a:r>
            <a:br>
              <a:rPr lang="en-US" dirty="0"/>
            </a:br>
            <a:endParaRPr lang="en-US"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1203158" y="1636293"/>
                <a:ext cx="9601200" cy="4620127"/>
              </a:xfrm>
            </p:spPr>
            <p:txBody>
              <a:bodyPr>
                <a:normAutofit/>
              </a:bodyPr>
              <a:lstStyle/>
              <a:p>
                <a:r>
                  <a:rPr lang="en-US" sz="3200" dirty="0"/>
                  <a:t>To employ statistical average to reduce the influence of environment randomness on the algorithm performance</a:t>
                </a:r>
              </a:p>
              <a:p>
                <a:endParaRPr lang="en-US" sz="3200" dirty="0"/>
              </a:p>
              <a:p>
                <a:pPr marL="0" indent="0">
                  <a:buNone/>
                </a:pPr>
                <a:r>
                  <a:rPr lang="en-US" sz="3200" dirty="0">
                    <a:solidFill>
                      <a:srgbClr val="C00000"/>
                    </a:solidFill>
                  </a:rPr>
                  <a:t>The additional cost of modification:</a:t>
                </a:r>
              </a:p>
              <a:p>
                <a:pPr marL="0" indent="0">
                  <a:buNone/>
                </a:pPr>
                <a:r>
                  <a:rPr lang="en-US" sz="3200" dirty="0">
                    <a:solidFill>
                      <a:srgbClr val="C00000"/>
                    </a:solidFill>
                  </a:rPr>
                  <a:t>* </a:t>
                </a:r>
                <a:r>
                  <a:rPr lang="en-US" dirty="0"/>
                  <a:t>The memory is required to store </a:t>
                </a:r>
                <a:r>
                  <a:rPr lang="en-US" b="1" dirty="0"/>
                  <a:t>n</a:t>
                </a:r>
                <a:r>
                  <a:rPr lang="en-US" dirty="0"/>
                  <a:t> for every (</a:t>
                </a:r>
                <a:r>
                  <a:rPr lang="en-US" dirty="0" err="1"/>
                  <a:t>s,a</a:t>
                </a:r>
                <a:r>
                  <a:rPr lang="en-US" dirty="0"/>
                  <a:t>),</a:t>
                </a:r>
                <a:r>
                  <a:rPr lang="en-US" b="1" dirty="0"/>
                  <a:t>n’</a:t>
                </a:r>
                <a:r>
                  <a:rPr lang="en-US" dirty="0"/>
                  <a:t> and </a:t>
                </a:r>
                <a14:m>
                  <m:oMath xmlns:m="http://schemas.openxmlformats.org/officeDocument/2006/math">
                    <m:sSub>
                      <m:sSubPr>
                        <m:ctrlPr>
                          <a:rPr lang="en-US" sz="2000" b="1" i="1" smtClean="0">
                            <a:solidFill>
                              <a:schemeClr val="tx1"/>
                            </a:solidFill>
                            <a:latin typeface="Cambria Math" panose="02040503050406030204" pitchFamily="18" charset="0"/>
                          </a:rPr>
                        </m:ctrlPr>
                      </m:sSubPr>
                      <m:e>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𝒓</m:t>
                            </m:r>
                          </m:e>
                        </m:acc>
                      </m:e>
                      <m:sub>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𝒏</m:t>
                            </m:r>
                          </m:e>
                          <m:sup>
                            <m:r>
                              <a:rPr lang="en-US" sz="2000" b="1" i="1" smtClean="0">
                                <a:solidFill>
                                  <a:schemeClr val="tx1"/>
                                </a:solidFill>
                                <a:latin typeface="Cambria Math" panose="02040503050406030204" pitchFamily="18" charset="0"/>
                              </a:rPr>
                              <m:t>′</m:t>
                            </m:r>
                          </m:sup>
                        </m:sSup>
                      </m:sub>
                    </m:sSub>
                  </m:oMath>
                </a14:m>
                <a:r>
                  <a:rPr lang="en-US" dirty="0"/>
                  <a:t> for every (</a:t>
                </a:r>
                <a:r>
                  <a:rPr lang="en-US" dirty="0" err="1"/>
                  <a:t>s,a,s</a:t>
                </a:r>
                <a:r>
                  <a:rPr lang="en-US" dirty="0"/>
                  <a:t>’)   </a:t>
                </a:r>
                <a:endParaRPr lang="en-US" sz="3200" dirty="0">
                  <a:solidFill>
                    <a:srgbClr val="C00000"/>
                  </a:solidFill>
                </a:endParaRPr>
              </a:p>
              <a:p>
                <a:pPr marL="0" indent="0">
                  <a:buNone/>
                </a:pPr>
                <a:r>
                  <a:rPr lang="en-US" dirty="0"/>
                  <a:t>      (used for discrete and low dimension state of space)</a:t>
                </a:r>
              </a:p>
              <a:p>
                <a:pPr marL="0" indent="0">
                  <a:buNone/>
                </a:pPr>
                <a:endParaRPr lang="en-US" sz="2400" dirty="0">
                  <a:solidFill>
                    <a:srgbClr val="C00000"/>
                  </a:solidFill>
                </a:endParaRPr>
              </a:p>
              <a:p>
                <a:endParaRPr lang="en-US" sz="3200" dirty="0"/>
              </a:p>
              <a:p>
                <a:endParaRPr lang="en-US" sz="3200"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1203158" y="1636293"/>
                <a:ext cx="9601200" cy="4620127"/>
              </a:xfrm>
              <a:blipFill>
                <a:blip r:embed="rId3"/>
                <a:stretch>
                  <a:fillRect l="-1587" t="-2243" r="-2032"/>
                </a:stretch>
              </a:blipFill>
            </p:spPr>
            <p:txBody>
              <a:bodyPr/>
              <a:lstStyle/>
              <a:p>
                <a:r>
                  <a:rPr lang="en-IL">
                    <a:noFill/>
                  </a:rPr>
                  <a:t> </a:t>
                </a:r>
              </a:p>
            </p:txBody>
          </p:sp>
        </mc:Fallback>
      </mc:AlternateContent>
    </p:spTree>
    <p:extLst>
      <p:ext uri="{BB962C8B-B14F-4D97-AF65-F5344CB8AC3E}">
        <p14:creationId xmlns:p14="http://schemas.microsoft.com/office/powerpoint/2010/main" val="221413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modification</a:t>
            </a:r>
          </a:p>
        </p:txBody>
      </p:sp>
      <p:sp>
        <p:nvSpPr>
          <p:cNvPr id="3" name="מציין מיקום תוכן 2"/>
          <p:cNvSpPr>
            <a:spLocks noGrp="1"/>
          </p:cNvSpPr>
          <p:nvPr>
            <p:ph idx="1"/>
          </p:nvPr>
        </p:nvSpPr>
        <p:spPr>
          <a:xfrm>
            <a:off x="1371600" y="1555082"/>
            <a:ext cx="9601200" cy="3146258"/>
          </a:xfrm>
        </p:spPr>
        <p:txBody>
          <a:bodyPr>
            <a:normAutofit/>
          </a:bodyPr>
          <a:lstStyle/>
          <a:p>
            <a:r>
              <a:rPr lang="en-US" sz="2400" dirty="0"/>
              <a:t>Monte Carlo method to get the expected Q-value by averaging the observed sample returns.</a:t>
            </a:r>
          </a:p>
          <a:p>
            <a:endParaRPr lang="en-US" sz="2400" dirty="0"/>
          </a:p>
          <a:p>
            <a:r>
              <a:rPr lang="en-US" dirty="0"/>
              <a:t>To improve the performance of the algorithm</a:t>
            </a:r>
            <a:endParaRPr lang="en-US" sz="2400" dirty="0"/>
          </a:p>
        </p:txBody>
      </p:sp>
      <p:sp>
        <p:nvSpPr>
          <p:cNvPr id="4" name="Rectangle 3"/>
          <p:cNvSpPr>
            <a:spLocks noChangeArrowheads="1"/>
          </p:cNvSpPr>
          <p:nvPr/>
        </p:nvSpPr>
        <p:spPr bwMode="auto">
          <a:xfrm>
            <a:off x="1780674" y="3368842"/>
            <a:ext cx="12143874" cy="57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flipV="1">
            <a:off x="1780674" y="4343237"/>
            <a:ext cx="121438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flipV="1">
            <a:off x="1780674" y="5022682"/>
            <a:ext cx="121438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1208021" y="3691531"/>
            <a:ext cx="4767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n :  The number of visits of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NewRoman"/>
              </a:rPr>
              <a:t>s,a</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a:t>
            </a:r>
          </a:p>
          <a:p>
            <a:pPr marL="0" marR="0" lvl="0" indent="0" algn="l" defTabSz="914400" rtl="1"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4102" name="תמונה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5810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text, whiteboard&#10;&#10;Description automatically generated">
            <a:extLst>
              <a:ext uri="{FF2B5EF4-FFF2-40B4-BE49-F238E27FC236}">
                <a16:creationId xmlns:a16="http://schemas.microsoft.com/office/drawing/2014/main" id="{204484DB-FB82-423A-8263-98B982E53BB9}"/>
              </a:ext>
            </a:extLst>
          </p:cNvPr>
          <p:cNvPicPr>
            <a:picLocks noChangeAspect="1"/>
          </p:cNvPicPr>
          <p:nvPr/>
        </p:nvPicPr>
        <p:blipFill>
          <a:blip r:embed="rId4"/>
          <a:stretch>
            <a:fillRect/>
          </a:stretch>
        </p:blipFill>
        <p:spPr>
          <a:xfrm>
            <a:off x="7262355" y="2598869"/>
            <a:ext cx="4768488" cy="4032414"/>
          </a:xfrm>
          <a:prstGeom prst="rect">
            <a:avLst/>
          </a:prstGeom>
        </p:spPr>
      </p:pic>
    </p:spTree>
    <p:extLst>
      <p:ext uri="{BB962C8B-B14F-4D97-AF65-F5344CB8AC3E}">
        <p14:creationId xmlns:p14="http://schemas.microsoft.com/office/powerpoint/2010/main" val="99395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D10E-EDA8-4C41-BD68-69FB88F4228B}"/>
              </a:ext>
            </a:extLst>
          </p:cNvPr>
          <p:cNvSpPr>
            <a:spLocks noGrp="1"/>
          </p:cNvSpPr>
          <p:nvPr>
            <p:ph idx="1"/>
          </p:nvPr>
        </p:nvSpPr>
        <p:spPr>
          <a:xfrm>
            <a:off x="1371600" y="500743"/>
            <a:ext cx="9601200" cy="5366657"/>
          </a:xfrm>
        </p:spPr>
        <p:txBody>
          <a:bodyPr/>
          <a:lstStyle/>
          <a:p>
            <a:r>
              <a:rPr lang="en-US" sz="4400" dirty="0"/>
              <a:t>Reminder:</a:t>
            </a:r>
          </a:p>
          <a:p>
            <a:endParaRPr lang="en-IL" dirty="0"/>
          </a:p>
        </p:txBody>
      </p:sp>
      <p:pic>
        <p:nvPicPr>
          <p:cNvPr id="4" name="מציין מיקום תוכן 3">
            <a:extLst>
              <a:ext uri="{FF2B5EF4-FFF2-40B4-BE49-F238E27FC236}">
                <a16:creationId xmlns:a16="http://schemas.microsoft.com/office/drawing/2014/main" id="{88F8EBFD-01B7-493E-AC59-D44AFC5EA826}"/>
              </a:ext>
            </a:extLst>
          </p:cNvPr>
          <p:cNvPicPr>
            <a:picLocks/>
          </p:cNvPicPr>
          <p:nvPr/>
        </p:nvPicPr>
        <p:blipFill>
          <a:blip r:embed="rId3"/>
          <a:stretch>
            <a:fillRect/>
          </a:stretch>
        </p:blipFill>
        <p:spPr>
          <a:xfrm>
            <a:off x="2281988" y="1632244"/>
            <a:ext cx="7428068" cy="1085489"/>
          </a:xfrm>
          <a:prstGeom prst="rect">
            <a:avLst/>
          </a:prstGeom>
        </p:spPr>
      </p:pic>
      <p:pic>
        <p:nvPicPr>
          <p:cNvPr id="10" name="Picture 9" descr="Text&#10;&#10;Description automatically generated">
            <a:extLst>
              <a:ext uri="{FF2B5EF4-FFF2-40B4-BE49-F238E27FC236}">
                <a16:creationId xmlns:a16="http://schemas.microsoft.com/office/drawing/2014/main" id="{9F604354-8145-434E-9272-2503B922E555}"/>
              </a:ext>
            </a:extLst>
          </p:cNvPr>
          <p:cNvPicPr>
            <a:picLocks noChangeAspect="1"/>
          </p:cNvPicPr>
          <p:nvPr/>
        </p:nvPicPr>
        <p:blipFill>
          <a:blip r:embed="rId4"/>
          <a:stretch>
            <a:fillRect/>
          </a:stretch>
        </p:blipFill>
        <p:spPr>
          <a:xfrm>
            <a:off x="4066177" y="3267897"/>
            <a:ext cx="5643880" cy="963850"/>
          </a:xfrm>
          <a:prstGeom prst="rect">
            <a:avLst/>
          </a:prstGeom>
        </p:spPr>
      </p:pic>
      <p:pic>
        <p:nvPicPr>
          <p:cNvPr id="12" name="Picture 11" descr="Text, letter&#10;&#10;Description automatically generated">
            <a:extLst>
              <a:ext uri="{FF2B5EF4-FFF2-40B4-BE49-F238E27FC236}">
                <a16:creationId xmlns:a16="http://schemas.microsoft.com/office/drawing/2014/main" id="{829B9BB6-7B57-4321-B78C-83A31DABD050}"/>
              </a:ext>
            </a:extLst>
          </p:cNvPr>
          <p:cNvPicPr>
            <a:picLocks noChangeAspect="1"/>
          </p:cNvPicPr>
          <p:nvPr/>
        </p:nvPicPr>
        <p:blipFill>
          <a:blip r:embed="rId5"/>
          <a:stretch>
            <a:fillRect/>
          </a:stretch>
        </p:blipFill>
        <p:spPr>
          <a:xfrm>
            <a:off x="2281988" y="3267897"/>
            <a:ext cx="1885177" cy="963850"/>
          </a:xfrm>
          <a:prstGeom prst="rect">
            <a:avLst/>
          </a:prstGeom>
        </p:spPr>
      </p:pic>
      <p:sp>
        <p:nvSpPr>
          <p:cNvPr id="13" name="Star: 5 Points 12">
            <a:extLst>
              <a:ext uri="{FF2B5EF4-FFF2-40B4-BE49-F238E27FC236}">
                <a16:creationId xmlns:a16="http://schemas.microsoft.com/office/drawing/2014/main" id="{A934DCF4-4FAB-4720-91DB-CF7C397B8444}"/>
              </a:ext>
            </a:extLst>
          </p:cNvPr>
          <p:cNvSpPr/>
          <p:nvPr/>
        </p:nvSpPr>
        <p:spPr>
          <a:xfrm>
            <a:off x="1643744" y="1951831"/>
            <a:ext cx="370114" cy="44631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p>
        </p:txBody>
      </p:sp>
      <p:sp>
        <p:nvSpPr>
          <p:cNvPr id="14" name="Star: 5 Points 13">
            <a:extLst>
              <a:ext uri="{FF2B5EF4-FFF2-40B4-BE49-F238E27FC236}">
                <a16:creationId xmlns:a16="http://schemas.microsoft.com/office/drawing/2014/main" id="{2C275ADE-D649-4E44-96DE-ACAE5E84BE02}"/>
              </a:ext>
            </a:extLst>
          </p:cNvPr>
          <p:cNvSpPr/>
          <p:nvPr/>
        </p:nvSpPr>
        <p:spPr>
          <a:xfrm>
            <a:off x="1643744" y="3526665"/>
            <a:ext cx="370114" cy="44631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p>
        </p:txBody>
      </p:sp>
      <p:sp>
        <p:nvSpPr>
          <p:cNvPr id="16" name="TextBox 15">
            <a:extLst>
              <a:ext uri="{FF2B5EF4-FFF2-40B4-BE49-F238E27FC236}">
                <a16:creationId xmlns:a16="http://schemas.microsoft.com/office/drawing/2014/main" id="{E8B6E5DD-4306-4162-895D-0FF3819B571A}"/>
              </a:ext>
            </a:extLst>
          </p:cNvPr>
          <p:cNvSpPr txBox="1"/>
          <p:nvPr/>
        </p:nvSpPr>
        <p:spPr>
          <a:xfrm>
            <a:off x="2281987" y="4864907"/>
            <a:ext cx="7428067" cy="584775"/>
          </a:xfrm>
          <a:prstGeom prst="rect">
            <a:avLst/>
          </a:prstGeom>
          <a:noFill/>
        </p:spPr>
        <p:txBody>
          <a:bodyPr wrap="square">
            <a:spAutoFit/>
          </a:bodyPr>
          <a:lstStyle/>
          <a:p>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NewRoman"/>
              </a:rPr>
              <a:t>learning rate: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 </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sym typeface="Symbol" panose="05050102010706020507" pitchFamily="18" charset="2"/>
              </a:rPr>
              <a:t></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 = 1/</a:t>
            </a: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n</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sym typeface="Symbol" panose="05050102010706020507" pitchFamily="18" charset="2"/>
              </a:rPr>
              <a:t>   , 	0 ≤  ≤ 1</a:t>
            </a:r>
            <a:endParaRPr lang="en-IL" sz="3200" dirty="0"/>
          </a:p>
        </p:txBody>
      </p:sp>
      <p:sp>
        <p:nvSpPr>
          <p:cNvPr id="17" name="Oval 16">
            <a:extLst>
              <a:ext uri="{FF2B5EF4-FFF2-40B4-BE49-F238E27FC236}">
                <a16:creationId xmlns:a16="http://schemas.microsoft.com/office/drawing/2014/main" id="{4B5BCF41-D8EC-4530-96CB-528BFE16A5B2}"/>
              </a:ext>
            </a:extLst>
          </p:cNvPr>
          <p:cNvSpPr/>
          <p:nvPr/>
        </p:nvSpPr>
        <p:spPr>
          <a:xfrm>
            <a:off x="6041572" y="1865236"/>
            <a:ext cx="326571" cy="707571"/>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8" name="Oval 17">
            <a:extLst>
              <a:ext uri="{FF2B5EF4-FFF2-40B4-BE49-F238E27FC236}">
                <a16:creationId xmlns:a16="http://schemas.microsoft.com/office/drawing/2014/main" id="{D876A1A6-0C1F-4735-AF39-04A53A017D78}"/>
              </a:ext>
            </a:extLst>
          </p:cNvPr>
          <p:cNvSpPr/>
          <p:nvPr/>
        </p:nvSpPr>
        <p:spPr>
          <a:xfrm>
            <a:off x="6202679" y="3267897"/>
            <a:ext cx="350521" cy="1023559"/>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118344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 well-known result in stochastic approximation theory</a:t>
            </a:r>
          </a:p>
        </p:txBody>
      </p:sp>
      <p:sp>
        <p:nvSpPr>
          <p:cNvPr id="3" name="מציין מיקום תוכן 2"/>
          <p:cNvSpPr>
            <a:spLocks noGrp="1"/>
          </p:cNvSpPr>
          <p:nvPr>
            <p:ph idx="1"/>
          </p:nvPr>
        </p:nvSpPr>
        <p:spPr/>
        <p:txBody>
          <a:bodyPr/>
          <a:lstStyle/>
          <a:p>
            <a:r>
              <a:rPr lang="en-US" dirty="0"/>
              <a:t>Gives us the conditions required to assure convergence with probability:</a:t>
            </a:r>
          </a:p>
          <a:p>
            <a:pPr marL="0" indent="0">
              <a:buNone/>
            </a:pPr>
            <a:r>
              <a:rPr lang="en-US" dirty="0">
                <a:sym typeface="Symbol" panose="05050102010706020507" pitchFamily="18" charset="2"/>
              </a:rPr>
              <a:t></a:t>
            </a:r>
            <a:r>
              <a:rPr lang="en-US" dirty="0"/>
              <a:t> (n) = 1/ n and not   </a:t>
            </a:r>
            <a:r>
              <a:rPr lang="en-US" dirty="0">
                <a:sym typeface="Symbol" panose="05050102010706020507" pitchFamily="18" charset="2"/>
              </a:rPr>
              <a:t></a:t>
            </a:r>
            <a:r>
              <a:rPr lang="en-US" dirty="0"/>
              <a:t> (n) = </a:t>
            </a:r>
            <a:r>
              <a:rPr lang="en-US" dirty="0">
                <a:sym typeface="Symbol" panose="05050102010706020507" pitchFamily="18" charset="2"/>
              </a:rPr>
              <a:t></a:t>
            </a:r>
            <a:endParaRPr lang="en-US" dirty="0"/>
          </a:p>
          <a:p>
            <a:endParaRPr lang="en-US" dirty="0"/>
          </a:p>
        </p:txBody>
      </p:sp>
      <p:pic>
        <p:nvPicPr>
          <p:cNvPr id="4" name="תמונה 3"/>
          <p:cNvPicPr/>
          <p:nvPr/>
        </p:nvPicPr>
        <p:blipFill>
          <a:blip r:embed="rId2"/>
          <a:stretch>
            <a:fillRect/>
          </a:stretch>
        </p:blipFill>
        <p:spPr>
          <a:xfrm>
            <a:off x="1371601" y="3234267"/>
            <a:ext cx="5384800" cy="762040"/>
          </a:xfrm>
          <a:prstGeom prst="rect">
            <a:avLst/>
          </a:prstGeom>
        </p:spPr>
      </p:pic>
      <p:sp>
        <p:nvSpPr>
          <p:cNvPr id="5" name="מלבן 4"/>
          <p:cNvSpPr/>
          <p:nvPr/>
        </p:nvSpPr>
        <p:spPr>
          <a:xfrm>
            <a:off x="1371600" y="5127446"/>
            <a:ext cx="7299158" cy="1200329"/>
          </a:xfrm>
          <a:prstGeom prst="rect">
            <a:avLst/>
          </a:prstGeom>
        </p:spPr>
        <p:txBody>
          <a:bodyPr wrap="square">
            <a:spAutoFit/>
          </a:bodyPr>
          <a:lstStyle/>
          <a:p>
            <a:r>
              <a:rPr lang="en-US" sz="2400" dirty="0">
                <a:latin typeface="TimesNewRoman"/>
                <a:ea typeface="Calibri" panose="020F0502020204030204" pitchFamily="34" charset="0"/>
                <a:cs typeface="TimesNewRoman"/>
              </a:rPr>
              <a:t>The modification of learning rate by </a:t>
            </a:r>
            <a:r>
              <a:rPr lang="en-US" sz="2400" dirty="0">
                <a:solidFill>
                  <a:srgbClr val="C00000"/>
                </a:solidFill>
                <a:latin typeface="TimesNewRoman"/>
                <a:ea typeface="Calibri" panose="020F0502020204030204" pitchFamily="34" charset="0"/>
                <a:cs typeface="TimesNewRoman"/>
              </a:rPr>
              <a:t>substituting </a:t>
            </a:r>
            <a:r>
              <a:rPr lang="en-US" sz="2400" dirty="0">
                <a:solidFill>
                  <a:srgbClr val="C00000"/>
                </a:solidFill>
                <a:highlight>
                  <a:srgbClr val="FFFF00"/>
                </a:highlight>
                <a:latin typeface="TimesNewRoman"/>
                <a:ea typeface="Calibri" panose="020F0502020204030204" pitchFamily="34" charset="0"/>
                <a:cs typeface="TimesNewRoman"/>
              </a:rPr>
              <a:t>1/ n</a:t>
            </a:r>
            <a:r>
              <a:rPr lang="en-US" sz="2400" dirty="0">
                <a:solidFill>
                  <a:srgbClr val="C00000"/>
                </a:solidFill>
                <a:latin typeface="TimesNewRoman"/>
                <a:ea typeface="Calibri" panose="020F0502020204030204" pitchFamily="34" charset="0"/>
                <a:cs typeface="TimesNewRoman"/>
              </a:rPr>
              <a:t> </a:t>
            </a:r>
            <a:r>
              <a:rPr lang="en-US" sz="2400" dirty="0">
                <a:latin typeface="TimesNewRoman"/>
                <a:ea typeface="Calibri" panose="020F0502020204030204" pitchFamily="34" charset="0"/>
                <a:cs typeface="TimesNewRoman"/>
              </a:rPr>
              <a:t>for constant </a:t>
            </a:r>
            <a:r>
              <a:rPr lang="en-US" sz="2400" dirty="0">
                <a:solidFill>
                  <a:srgbClr val="C00000"/>
                </a:solidFill>
                <a:highlight>
                  <a:srgbClr val="FFFF00"/>
                </a:highlight>
                <a:latin typeface="TimesNewRoman"/>
                <a:ea typeface="Calibri" panose="020F0502020204030204" pitchFamily="34" charset="0"/>
                <a:cs typeface="TimesNewRoman"/>
              </a:rPr>
              <a:t>α</a:t>
            </a:r>
            <a:r>
              <a:rPr lang="en-US" sz="2400" dirty="0">
                <a:latin typeface="TimesNewRoman"/>
                <a:ea typeface="Calibri" panose="020F0502020204030204" pitchFamily="34" charset="0"/>
                <a:cs typeface="TimesNewRoman"/>
              </a:rPr>
              <a:t> can deal with the randomness of the state transition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81C9B34-3B03-4471-891C-F92BFEA711A6}"/>
                  </a:ext>
                </a:extLst>
              </p:cNvPr>
              <p:cNvSpPr txBox="1"/>
              <p:nvPr/>
            </p:nvSpPr>
            <p:spPr>
              <a:xfrm>
                <a:off x="1676400" y="4203702"/>
                <a:ext cx="2396067" cy="6485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limLoc m:val="subSup"/>
                          <m:ctrlPr>
                            <a:rPr lang="en-IL"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IL" i="1" smtClean="0">
                              <a:latin typeface="Cambria Math" panose="02040503050406030204" pitchFamily="18" charset="0"/>
                              <a:ea typeface="Cambria Math" panose="02040503050406030204" pitchFamily="18" charset="0"/>
                            </a:rPr>
                            <m:t>∞</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e>
                      </m:nary>
                    </m:oMath>
                  </m:oMathPara>
                </a14:m>
                <a:endParaRPr lang="en-IL" dirty="0"/>
              </a:p>
            </p:txBody>
          </p:sp>
        </mc:Choice>
        <mc:Fallback>
          <p:sp>
            <p:nvSpPr>
              <p:cNvPr id="6" name="TextBox 5">
                <a:extLst>
                  <a:ext uri="{FF2B5EF4-FFF2-40B4-BE49-F238E27FC236}">
                    <a16:creationId xmlns:a16="http://schemas.microsoft.com/office/drawing/2014/main" id="{581C9B34-3B03-4471-891C-F92BFEA711A6}"/>
                  </a:ext>
                </a:extLst>
              </p:cNvPr>
              <p:cNvSpPr txBox="1">
                <a:spLocks noRot="1" noChangeAspect="1" noMove="1" noResize="1" noEditPoints="1" noAdjustHandles="1" noChangeArrowheads="1" noChangeShapeType="1" noTextEdit="1"/>
              </p:cNvSpPr>
              <p:nvPr/>
            </p:nvSpPr>
            <p:spPr>
              <a:xfrm>
                <a:off x="1676400" y="4203702"/>
                <a:ext cx="2396067" cy="648575"/>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1872E68-0FC5-4D05-A7C5-5FB9A1A1EFBF}"/>
                  </a:ext>
                </a:extLst>
              </p:cNvPr>
              <p:cNvSpPr txBox="1"/>
              <p:nvPr/>
            </p:nvSpPr>
            <p:spPr>
              <a:xfrm>
                <a:off x="4538133" y="4203703"/>
                <a:ext cx="2302934" cy="6485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limLoc m:val="subSup"/>
                          <m:ctrlPr>
                            <a:rPr lang="en-IL"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IL" i="1" smtClean="0">
                              <a:latin typeface="Cambria Math" panose="02040503050406030204" pitchFamily="18" charset="0"/>
                              <a:ea typeface="Cambria Math" panose="02040503050406030204" pitchFamily="18" charset="0"/>
                            </a:rPr>
                            <m:t>∞</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r>
                            <a:rPr lang="en-US" b="0" i="1" smtClean="0">
                              <a:latin typeface="Cambria Math" panose="02040503050406030204" pitchFamily="18" charset="0"/>
                            </a:rPr>
                            <m:t>&lt;</m:t>
                          </m:r>
                        </m:e>
                      </m:nary>
                      <m:r>
                        <a:rPr lang="en-US" i="1">
                          <a:latin typeface="Cambria Math" panose="02040503050406030204" pitchFamily="18" charset="0"/>
                          <a:ea typeface="Cambria Math" panose="02040503050406030204" pitchFamily="18" charset="0"/>
                        </a:rPr>
                        <m:t>∞</m:t>
                      </m:r>
                    </m:oMath>
                  </m:oMathPara>
                </a14:m>
                <a:endParaRPr lang="en-IL" sz="1400" dirty="0"/>
              </a:p>
            </p:txBody>
          </p:sp>
        </mc:Choice>
        <mc:Fallback>
          <p:sp>
            <p:nvSpPr>
              <p:cNvPr id="7" name="TextBox 6">
                <a:extLst>
                  <a:ext uri="{FF2B5EF4-FFF2-40B4-BE49-F238E27FC236}">
                    <a16:creationId xmlns:a16="http://schemas.microsoft.com/office/drawing/2014/main" id="{91872E68-0FC5-4D05-A7C5-5FB9A1A1EFBF}"/>
                  </a:ext>
                </a:extLst>
              </p:cNvPr>
              <p:cNvSpPr txBox="1">
                <a:spLocks noRot="1" noChangeAspect="1" noMove="1" noResize="1" noEditPoints="1" noAdjustHandles="1" noChangeArrowheads="1" noChangeShapeType="1" noTextEdit="1"/>
              </p:cNvSpPr>
              <p:nvPr/>
            </p:nvSpPr>
            <p:spPr>
              <a:xfrm>
                <a:off x="4538133" y="4203703"/>
                <a:ext cx="2302934" cy="648574"/>
              </a:xfrm>
              <a:prstGeom prst="rect">
                <a:avLst/>
              </a:prstGeom>
              <a:blipFill>
                <a:blip r:embed="rId4"/>
                <a:stretch>
                  <a:fillRect/>
                </a:stretch>
              </a:blipFill>
            </p:spPr>
            <p:txBody>
              <a:bodyPr/>
              <a:lstStyle/>
              <a:p>
                <a:r>
                  <a:rPr lang="en-IL">
                    <a:noFill/>
                  </a:rPr>
                  <a:t> </a:t>
                </a:r>
              </a:p>
            </p:txBody>
          </p:sp>
        </mc:Fallback>
      </mc:AlternateContent>
      <p:sp>
        <p:nvSpPr>
          <p:cNvPr id="8" name="TextBox 7">
            <a:extLst>
              <a:ext uri="{FF2B5EF4-FFF2-40B4-BE49-F238E27FC236}">
                <a16:creationId xmlns:a16="http://schemas.microsoft.com/office/drawing/2014/main" id="{8FAD581E-7B92-48AE-8603-A8884577B614}"/>
              </a:ext>
            </a:extLst>
          </p:cNvPr>
          <p:cNvSpPr txBox="1"/>
          <p:nvPr/>
        </p:nvSpPr>
        <p:spPr>
          <a:xfrm>
            <a:off x="3920067" y="4343323"/>
            <a:ext cx="914400" cy="369332"/>
          </a:xfrm>
          <a:prstGeom prst="rect">
            <a:avLst/>
          </a:prstGeom>
          <a:noFill/>
        </p:spPr>
        <p:txBody>
          <a:bodyPr wrap="square" rtlCol="0">
            <a:spAutoFit/>
          </a:bodyPr>
          <a:lstStyle/>
          <a:p>
            <a:r>
              <a:rPr lang="en-US" dirty="0"/>
              <a:t>and</a:t>
            </a:r>
            <a:endParaRPr lang="en-IL" dirty="0"/>
          </a:p>
        </p:txBody>
      </p:sp>
      <p:sp>
        <p:nvSpPr>
          <p:cNvPr id="9" name="TextBox 8">
            <a:extLst>
              <a:ext uri="{FF2B5EF4-FFF2-40B4-BE49-F238E27FC236}">
                <a16:creationId xmlns:a16="http://schemas.microsoft.com/office/drawing/2014/main" id="{96AF4D01-8717-4F16-B838-6011E0CD780D}"/>
              </a:ext>
            </a:extLst>
          </p:cNvPr>
          <p:cNvSpPr txBox="1"/>
          <p:nvPr/>
        </p:nvSpPr>
        <p:spPr>
          <a:xfrm>
            <a:off x="6841067" y="4112490"/>
            <a:ext cx="643468" cy="830997"/>
          </a:xfrm>
          <a:prstGeom prst="rect">
            <a:avLst/>
          </a:prstGeom>
          <a:noFill/>
        </p:spPr>
        <p:txBody>
          <a:bodyPr wrap="square" rtlCol="0">
            <a:spAutoFit/>
          </a:bodyPr>
          <a:lstStyle/>
          <a:p>
            <a:r>
              <a:rPr lang="en-IL" sz="4800" dirty="0">
                <a:sym typeface="Wingdings" panose="05000000000000000000" pitchFamily="2" charset="2"/>
              </a:rPr>
              <a:t></a:t>
            </a:r>
            <a:endParaRPr lang="en-IL" dirty="0"/>
          </a:p>
        </p:txBody>
      </p:sp>
    </p:spTree>
    <p:extLst>
      <p:ext uri="{BB962C8B-B14F-4D97-AF65-F5344CB8AC3E}">
        <p14:creationId xmlns:p14="http://schemas.microsoft.com/office/powerpoint/2010/main" val="291365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How to handle the problem that reward function changes with iteration?</a:t>
            </a:r>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p:txBody>
              <a:bodyPr/>
              <a:lstStyle/>
              <a:p>
                <a:r>
                  <a:rPr lang="en-US" dirty="0"/>
                  <a:t>The immediate reward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  varies with iterations.</a:t>
                </a:r>
              </a:p>
              <a:p>
                <a:r>
                  <a:rPr lang="en-US" dirty="0"/>
                  <a:t>We can handle this problem by replacing the above item with the sample average:</a:t>
                </a:r>
              </a:p>
              <a:p>
                <a:pPr marL="0" indent="0">
                  <a:buNone/>
                </a:pPr>
                <a:r>
                  <a:rPr lang="en-US" dirty="0"/>
                  <a:t> </a:t>
                </a:r>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blipFill>
                <a:blip r:embed="rId3"/>
                <a:stretch>
                  <a:fillRect l="-571" t="-1361"/>
                </a:stretch>
              </a:blipFill>
            </p:spPr>
            <p:txBody>
              <a:bodyPr/>
              <a:lstStyle/>
              <a:p>
                <a:r>
                  <a:rPr lang="en-IL">
                    <a:noFill/>
                  </a:rPr>
                  <a:t> </a:t>
                </a:r>
              </a:p>
            </p:txBody>
          </p:sp>
        </mc:Fallback>
      </mc:AlternateContent>
      <p:pic>
        <p:nvPicPr>
          <p:cNvPr id="5" name="תמונה 4"/>
          <p:cNvPicPr/>
          <p:nvPr/>
        </p:nvPicPr>
        <p:blipFill>
          <a:blip r:embed="rId4"/>
          <a:stretch>
            <a:fillRect/>
          </a:stretch>
        </p:blipFill>
        <p:spPr>
          <a:xfrm>
            <a:off x="2913398" y="3274561"/>
            <a:ext cx="1522747" cy="438901"/>
          </a:xfrm>
          <a:prstGeom prst="rect">
            <a:avLst/>
          </a:prstGeom>
        </p:spPr>
      </p:pic>
      <p:pic>
        <p:nvPicPr>
          <p:cNvPr id="5121" name="תמונה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827762"/>
            <a:ext cx="4672542" cy="13098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1371600" y="49104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360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B443622-F539-469D-B1CE-27DAB8758812}"/>
                  </a:ext>
                </a:extLst>
              </p:cNvPr>
              <p:cNvSpPr txBox="1"/>
              <p:nvPr/>
            </p:nvSpPr>
            <p:spPr>
              <a:xfrm>
                <a:off x="1556331" y="5372112"/>
                <a:ext cx="4751847"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is the </a:t>
                </a:r>
                <a14:m>
                  <m:oMath xmlns:m="http://schemas.openxmlformats.org/officeDocument/2006/math">
                    <m:r>
                      <a:rPr lang="en-US" b="0" i="1" smtClean="0">
                        <a:latin typeface="Cambria Math" panose="02040503050406030204" pitchFamily="18" charset="0"/>
                      </a:rPr>
                      <m:t>𝑖</m:t>
                    </m:r>
                    <m:r>
                      <a:rPr lang="en-US" b="0" i="0" smtClean="0">
                        <a:latin typeface="Cambria Math" panose="02040503050406030204" pitchFamily="18" charset="0"/>
                      </a:rPr>
                      <m:t>−</m:t>
                    </m:r>
                  </m:oMath>
                </a14:m>
                <a:r>
                  <a:rPr lang="en-US" dirty="0"/>
                  <a:t> </a:t>
                </a:r>
                <a:r>
                  <a:rPr lang="en-US" dirty="0" err="1"/>
                  <a:t>th</a:t>
                </a:r>
                <a:r>
                  <a:rPr lang="en-US" dirty="0"/>
                  <a:t> observed sample of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m:t>
                    </m:r>
                    <m:d>
                      <m:dPr>
                        <m:endChr m:val="|"/>
                        <m:ctrlPr>
                          <a:rPr lang="en-US" i="1">
                            <a:latin typeface="Cambria Math" panose="02040503050406030204" pitchFamily="18" charset="0"/>
                          </a:rPr>
                        </m:ctrlPr>
                      </m:dPr>
                      <m:e>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oMath>
                </a14:m>
                <a:r>
                  <a:rPr lang="en-US" dirty="0"/>
                  <a:t>.  </a:t>
                </a:r>
                <a:endParaRPr lang="en-IL" dirty="0"/>
              </a:p>
            </p:txBody>
          </p:sp>
        </mc:Choice>
        <mc:Fallback>
          <p:sp>
            <p:nvSpPr>
              <p:cNvPr id="10" name="TextBox 9">
                <a:extLst>
                  <a:ext uri="{FF2B5EF4-FFF2-40B4-BE49-F238E27FC236}">
                    <a16:creationId xmlns:a16="http://schemas.microsoft.com/office/drawing/2014/main" id="{9B443622-F539-469D-B1CE-27DAB8758812}"/>
                  </a:ext>
                </a:extLst>
              </p:cNvPr>
              <p:cNvSpPr txBox="1">
                <a:spLocks noRot="1" noChangeAspect="1" noMove="1" noResize="1" noEditPoints="1" noAdjustHandles="1" noChangeArrowheads="1" noChangeShapeType="1" noTextEdit="1"/>
              </p:cNvSpPr>
              <p:nvPr/>
            </p:nvSpPr>
            <p:spPr>
              <a:xfrm>
                <a:off x="1556331" y="5372112"/>
                <a:ext cx="4751847" cy="369332"/>
              </a:xfrm>
              <a:prstGeom prst="rect">
                <a:avLst/>
              </a:prstGeom>
              <a:blipFill>
                <a:blip r:embed="rId6"/>
                <a:stretch>
                  <a:fillRect t="-8197" r="-3462" b="-24590"/>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F8F32E8-002D-4E06-BC99-F8424790AFA6}"/>
                  </a:ext>
                </a:extLst>
              </p:cNvPr>
              <p:cNvSpPr txBox="1"/>
              <p:nvPr/>
            </p:nvSpPr>
            <p:spPr>
              <a:xfrm>
                <a:off x="1556331" y="5838045"/>
                <a:ext cx="4947207"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is the number of visits of ( s, a ,s’ ).</a:t>
                </a:r>
                <a:endParaRPr lang="en-IL" dirty="0"/>
              </a:p>
            </p:txBody>
          </p:sp>
        </mc:Choice>
        <mc:Fallback>
          <p:sp>
            <p:nvSpPr>
              <p:cNvPr id="11" name="TextBox 10">
                <a:extLst>
                  <a:ext uri="{FF2B5EF4-FFF2-40B4-BE49-F238E27FC236}">
                    <a16:creationId xmlns:a16="http://schemas.microsoft.com/office/drawing/2014/main" id="{DF8F32E8-002D-4E06-BC99-F8424790AFA6}"/>
                  </a:ext>
                </a:extLst>
              </p:cNvPr>
              <p:cNvSpPr txBox="1">
                <a:spLocks noRot="1" noChangeAspect="1" noMove="1" noResize="1" noEditPoints="1" noAdjustHandles="1" noChangeArrowheads="1" noChangeShapeType="1" noTextEdit="1"/>
              </p:cNvSpPr>
              <p:nvPr/>
            </p:nvSpPr>
            <p:spPr>
              <a:xfrm>
                <a:off x="1556331" y="5838045"/>
                <a:ext cx="4947207" cy="369332"/>
              </a:xfrm>
              <a:prstGeom prst="rect">
                <a:avLst/>
              </a:prstGeom>
              <a:blipFill>
                <a:blip r:embed="rId7"/>
                <a:stretch>
                  <a:fillRect t="-10000" b="-26667"/>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264687B-E05F-444A-AA3C-B62D48D79DD4}"/>
                  </a:ext>
                </a:extLst>
              </p:cNvPr>
              <p:cNvSpPr txBox="1"/>
              <p:nvPr/>
            </p:nvSpPr>
            <p:spPr>
              <a:xfrm>
                <a:off x="7267575" y="3521396"/>
                <a:ext cx="3552825" cy="6127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den>
                      </m:f>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𝟐</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sub>
                          </m:sSub>
                        </m:e>
                      </m:d>
                      <m:r>
                        <a:rPr lang="en-US" b="1" i="1" smtClean="0">
                          <a:solidFill>
                            <a:schemeClr val="accent2">
                              <a:lumMod val="50000"/>
                            </a:schemeClr>
                          </a:solidFill>
                          <a:latin typeface="Cambria Math" panose="02040503050406030204" pitchFamily="18" charset="0"/>
                        </a:rPr>
                        <m:t>=</m:t>
                      </m:r>
                    </m:oMath>
                  </m:oMathPara>
                </a14:m>
                <a:endParaRPr lang="en-IL" b="1" dirty="0"/>
              </a:p>
            </p:txBody>
          </p:sp>
        </mc:Choice>
        <mc:Fallback>
          <p:sp>
            <p:nvSpPr>
              <p:cNvPr id="12" name="TextBox 11">
                <a:extLst>
                  <a:ext uri="{FF2B5EF4-FFF2-40B4-BE49-F238E27FC236}">
                    <a16:creationId xmlns:a16="http://schemas.microsoft.com/office/drawing/2014/main" id="{E264687B-E05F-444A-AA3C-B62D48D79DD4}"/>
                  </a:ext>
                </a:extLst>
              </p:cNvPr>
              <p:cNvSpPr txBox="1">
                <a:spLocks noRot="1" noChangeAspect="1" noMove="1" noResize="1" noEditPoints="1" noAdjustHandles="1" noChangeArrowheads="1" noChangeShapeType="1" noTextEdit="1"/>
              </p:cNvSpPr>
              <p:nvPr/>
            </p:nvSpPr>
            <p:spPr>
              <a:xfrm>
                <a:off x="7267575" y="3521396"/>
                <a:ext cx="3552825" cy="612732"/>
              </a:xfrm>
              <a:prstGeom prst="rect">
                <a:avLst/>
              </a:prstGeom>
              <a:blipFill>
                <a:blip r:embed="rId8"/>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E9D9758-BFE4-46B1-B850-6F95CE1A25EB}"/>
                  </a:ext>
                </a:extLst>
              </p:cNvPr>
              <p:cNvSpPr txBox="1"/>
              <p:nvPr/>
            </p:nvSpPr>
            <p:spPr>
              <a:xfrm>
                <a:off x="7014769" y="4202938"/>
                <a:ext cx="4036482" cy="8897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solidFill>
                            <a:schemeClr val="accent2">
                              <a:lumMod val="50000"/>
                            </a:schemeClr>
                          </a:solidFill>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den>
                      </m:f>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𝟐</m:t>
                              </m:r>
                            </m:sub>
                          </m:sSub>
                          <m:r>
                            <a:rPr lang="en-US" b="1" i="1" smtClean="0">
                              <a:solidFill>
                                <a:srgbClr val="FF0000"/>
                              </a:solidFill>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𝒏</m:t>
                                  </m:r>
                                </m:e>
                                <m:sup>
                                  <m:r>
                                    <a:rPr lang="en-US" b="1" i="1" smtClean="0">
                                      <a:solidFill>
                                        <a:srgbClr val="FF0000"/>
                                      </a:solidFill>
                                      <a:latin typeface="Cambria Math" panose="02040503050406030204" pitchFamily="18" charset="0"/>
                                    </a:rPr>
                                    <m:t>′</m:t>
                                  </m:r>
                                </m:sup>
                              </m:sSup>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sub>
                          </m:sSub>
                        </m:e>
                      </m:d>
                      <m:r>
                        <a:rPr lang="en-US" b="1" i="1" smtClean="0">
                          <a:solidFill>
                            <a:schemeClr val="accent2">
                              <a:lumMod val="50000"/>
                            </a:schemeClr>
                          </a:solidFill>
                          <a:latin typeface="Cambria Math" panose="02040503050406030204" pitchFamily="18" charset="0"/>
                        </a:rPr>
                        <m:t>=</m:t>
                      </m:r>
                    </m:oMath>
                  </m:oMathPara>
                </a14:m>
                <a:endParaRPr lang="en-IL" b="1" dirty="0"/>
              </a:p>
              <a:p>
                <a:endParaRPr lang="en-IL" dirty="0"/>
              </a:p>
            </p:txBody>
          </p:sp>
        </mc:Choice>
        <mc:Fallback>
          <p:sp>
            <p:nvSpPr>
              <p:cNvPr id="13" name="TextBox 12">
                <a:extLst>
                  <a:ext uri="{FF2B5EF4-FFF2-40B4-BE49-F238E27FC236}">
                    <a16:creationId xmlns:a16="http://schemas.microsoft.com/office/drawing/2014/main" id="{0E9D9758-BFE4-46B1-B850-6F95CE1A25EB}"/>
                  </a:ext>
                </a:extLst>
              </p:cNvPr>
              <p:cNvSpPr txBox="1">
                <a:spLocks noRot="1" noChangeAspect="1" noMove="1" noResize="1" noEditPoints="1" noAdjustHandles="1" noChangeArrowheads="1" noChangeShapeType="1" noTextEdit="1"/>
              </p:cNvSpPr>
              <p:nvPr/>
            </p:nvSpPr>
            <p:spPr>
              <a:xfrm>
                <a:off x="7014769" y="4202938"/>
                <a:ext cx="4036482" cy="889731"/>
              </a:xfrm>
              <a:prstGeom prst="rect">
                <a:avLst/>
              </a:prstGeom>
              <a:blipFill>
                <a:blip r:embed="rId9"/>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1CBD623-EB88-4834-8A09-B536723DE0E0}"/>
                  </a:ext>
                </a:extLst>
              </p:cNvPr>
              <p:cNvSpPr txBox="1"/>
              <p:nvPr/>
            </p:nvSpPr>
            <p:spPr>
              <a:xfrm>
                <a:off x="6503538" y="4976193"/>
                <a:ext cx="2371105" cy="100790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solidFill>
                            <a:schemeClr val="accent2">
                              <a:lumMod val="50000"/>
                            </a:schemeClr>
                          </a:solidFill>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den>
                      </m:f>
                      <m:d>
                        <m:dPr>
                          <m:begChr m:val="["/>
                          <m:endChr m:val="]"/>
                          <m:ctrlPr>
                            <a:rPr lang="en-US" b="1" i="1" smtClean="0">
                              <a:latin typeface="Cambria Math" panose="02040503050406030204" pitchFamily="18" charset="0"/>
                            </a:rPr>
                          </m:ctrlPr>
                        </m:dPr>
                        <m:e>
                          <m:nary>
                            <m:naryPr>
                              <m:chr m:val="∑"/>
                              <m:limLoc m:val="subSup"/>
                              <m:ctrlPr>
                                <a:rPr lang="en-US" b="1" i="1" smtClean="0">
                                  <a:solidFill>
                                    <a:srgbClr val="FF0000"/>
                                  </a:solidFill>
                                  <a:latin typeface="Cambria Math" panose="02040503050406030204" pitchFamily="18" charset="0"/>
                                </a:rPr>
                              </m:ctrlPr>
                            </m:naryPr>
                            <m:sub>
                              <m:r>
                                <m:rPr>
                                  <m:brk m:alnAt="25"/>
                                </m:rPr>
                                <a:rPr lang="en-US" b="1" i="1" smtClean="0">
                                  <a:solidFill>
                                    <a:srgbClr val="FF0000"/>
                                  </a:solidFill>
                                  <a:latin typeface="Cambria Math" panose="02040503050406030204" pitchFamily="18" charset="0"/>
                                </a:rPr>
                                <m:t>𝒊</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b>
                            <m:sup>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𝒏</m:t>
                                  </m:r>
                                </m:e>
                                <m:sup>
                                  <m:r>
                                    <a:rPr lang="en-US" b="1" i="1" smtClean="0">
                                      <a:solidFill>
                                        <a:srgbClr val="FF0000"/>
                                      </a:solidFill>
                                      <a:latin typeface="Cambria Math" panose="02040503050406030204" pitchFamily="18" charset="0"/>
                                    </a:rPr>
                                    <m:t>′</m:t>
                                  </m:r>
                                </m:sup>
                              </m:sSup>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p>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𝒊</m:t>
                                  </m:r>
                                </m:sub>
                              </m:sSub>
                            </m:e>
                          </m:nary>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sub>
                          </m:sSub>
                        </m:e>
                      </m:d>
                      <m:r>
                        <a:rPr lang="en-US" b="1" i="1" smtClean="0">
                          <a:latin typeface="Cambria Math" panose="02040503050406030204" pitchFamily="18" charset="0"/>
                        </a:rPr>
                        <m:t> </m:t>
                      </m:r>
                    </m:oMath>
                  </m:oMathPara>
                </a14:m>
                <a:endParaRPr lang="en-IL" b="1" dirty="0"/>
              </a:p>
              <a:p>
                <a:endParaRPr lang="en-IL" dirty="0"/>
              </a:p>
            </p:txBody>
          </p:sp>
        </mc:Choice>
        <mc:Fallback>
          <p:sp>
            <p:nvSpPr>
              <p:cNvPr id="18" name="TextBox 17">
                <a:extLst>
                  <a:ext uri="{FF2B5EF4-FFF2-40B4-BE49-F238E27FC236}">
                    <a16:creationId xmlns:a16="http://schemas.microsoft.com/office/drawing/2014/main" id="{41CBD623-EB88-4834-8A09-B536723DE0E0}"/>
                  </a:ext>
                </a:extLst>
              </p:cNvPr>
              <p:cNvSpPr txBox="1">
                <a:spLocks noRot="1" noChangeAspect="1" noMove="1" noResize="1" noEditPoints="1" noAdjustHandles="1" noChangeArrowheads="1" noChangeShapeType="1" noTextEdit="1"/>
              </p:cNvSpPr>
              <p:nvPr/>
            </p:nvSpPr>
            <p:spPr>
              <a:xfrm>
                <a:off x="6503538" y="4976193"/>
                <a:ext cx="2371105" cy="1007905"/>
              </a:xfrm>
              <a:prstGeom prst="rect">
                <a:avLst/>
              </a:prstGeom>
              <a:blipFill>
                <a:blip r:embed="rId10"/>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A1C4496-1B84-4E8A-B4F8-83B38A63EC2C}"/>
                  </a:ext>
                </a:extLst>
              </p:cNvPr>
              <p:cNvSpPr txBox="1"/>
              <p:nvPr/>
            </p:nvSpPr>
            <p:spPr>
              <a:xfrm>
                <a:off x="8644739" y="4973795"/>
                <a:ext cx="3377139" cy="100790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solidFill>
                            <a:schemeClr val="accent2">
                              <a:lumMod val="50000"/>
                            </a:schemeClr>
                          </a:solidFill>
                          <a:latin typeface="Cambria Math" panose="02040503050406030204" pitchFamily="18" charset="0"/>
                        </a:rPr>
                        <m:t>=</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den>
                      </m:f>
                      <m:d>
                        <m:dPr>
                          <m:begChr m:val="["/>
                          <m:endChr m:val="]"/>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𝟏</m:t>
                              </m:r>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𝟏</m:t>
                              </m:r>
                            </m:den>
                          </m:f>
                          <m:nary>
                            <m:naryPr>
                              <m:chr m:val="∑"/>
                              <m:limLoc m:val="subSup"/>
                              <m:ctrlPr>
                                <a:rPr lang="en-US" b="1" i="1" smtClean="0">
                                  <a:latin typeface="Cambria Math" panose="02040503050406030204" pitchFamily="18" charset="0"/>
                                </a:rPr>
                              </m:ctrlPr>
                            </m:naryPr>
                            <m:sub>
                              <m:r>
                                <m:rPr>
                                  <m:brk m:alnAt="25"/>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𝟏</m:t>
                              </m:r>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m:t>
                                  </m:r>
                                </m:sub>
                              </m:sSub>
                            </m:e>
                          </m:nary>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m:t>
                                  </m:r>
                                </m:sup>
                              </m:sSup>
                            </m:sub>
                          </m:sSub>
                        </m:e>
                      </m:d>
                      <m:r>
                        <a:rPr lang="en-US" b="1" i="1" smtClean="0">
                          <a:solidFill>
                            <a:schemeClr val="accent2">
                              <a:lumMod val="50000"/>
                            </a:schemeClr>
                          </a:solidFill>
                          <a:latin typeface="Cambria Math" panose="02040503050406030204" pitchFamily="18" charset="0"/>
                        </a:rPr>
                        <m:t>=</m:t>
                      </m:r>
                      <m:r>
                        <a:rPr lang="en-US" b="1" i="1" smtClean="0">
                          <a:solidFill>
                            <a:srgbClr val="002060"/>
                          </a:solidFill>
                          <a:latin typeface="Cambria Math" panose="02040503050406030204" pitchFamily="18" charset="0"/>
                        </a:rPr>
                        <m:t> </m:t>
                      </m:r>
                    </m:oMath>
                  </m:oMathPara>
                </a14:m>
                <a:endParaRPr lang="en-IL" b="1" dirty="0"/>
              </a:p>
              <a:p>
                <a:endParaRPr lang="en-IL" dirty="0"/>
              </a:p>
            </p:txBody>
          </p:sp>
        </mc:Choice>
        <mc:Fallback>
          <p:sp>
            <p:nvSpPr>
              <p:cNvPr id="20" name="TextBox 19">
                <a:extLst>
                  <a:ext uri="{FF2B5EF4-FFF2-40B4-BE49-F238E27FC236}">
                    <a16:creationId xmlns:a16="http://schemas.microsoft.com/office/drawing/2014/main" id="{0A1C4496-1B84-4E8A-B4F8-83B38A63EC2C}"/>
                  </a:ext>
                </a:extLst>
              </p:cNvPr>
              <p:cNvSpPr txBox="1">
                <a:spLocks noRot="1" noChangeAspect="1" noMove="1" noResize="1" noEditPoints="1" noAdjustHandles="1" noChangeArrowheads="1" noChangeShapeType="1" noTextEdit="1"/>
              </p:cNvSpPr>
              <p:nvPr/>
            </p:nvSpPr>
            <p:spPr>
              <a:xfrm>
                <a:off x="8644739" y="4973795"/>
                <a:ext cx="3377139" cy="1007905"/>
              </a:xfrm>
              <a:prstGeom prst="rect">
                <a:avLst/>
              </a:prstGeom>
              <a:blipFill>
                <a:blip r:embed="rId11"/>
                <a:stretch>
                  <a:fillRect/>
                </a:stretch>
              </a:blipFill>
            </p:spPr>
            <p:txBody>
              <a:bodyPr/>
              <a:lstStyle/>
              <a:p>
                <a:r>
                  <a:rPr lang="en-IL">
                    <a:noFill/>
                  </a:rPr>
                  <a:t> </a:t>
                </a:r>
              </a:p>
            </p:txBody>
          </p:sp>
        </mc:Fallback>
      </mc:AlternateContent>
      <p:sp>
        <p:nvSpPr>
          <p:cNvPr id="19" name="Arrow: Curved Right 18">
            <a:extLst>
              <a:ext uri="{FF2B5EF4-FFF2-40B4-BE49-F238E27FC236}">
                <a16:creationId xmlns:a16="http://schemas.microsoft.com/office/drawing/2014/main" id="{BF9E1B1A-5EDE-4D74-A86B-9A2FB9BAC98E}"/>
              </a:ext>
            </a:extLst>
          </p:cNvPr>
          <p:cNvSpPr/>
          <p:nvPr/>
        </p:nvSpPr>
        <p:spPr>
          <a:xfrm rot="273644">
            <a:off x="6961601" y="3802200"/>
            <a:ext cx="270068" cy="549000"/>
          </a:xfrm>
          <a:prstGeom prst="curvedRight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a:solidFill>
                <a:schemeClr val="tx1"/>
              </a:solidFill>
            </a:endParaRPr>
          </a:p>
        </p:txBody>
      </p:sp>
      <p:sp>
        <p:nvSpPr>
          <p:cNvPr id="24" name="Arrow: Curved Right 23">
            <a:extLst>
              <a:ext uri="{FF2B5EF4-FFF2-40B4-BE49-F238E27FC236}">
                <a16:creationId xmlns:a16="http://schemas.microsoft.com/office/drawing/2014/main" id="{FF2A39C8-A5AC-42D3-B317-6E21737E9B0D}"/>
              </a:ext>
            </a:extLst>
          </p:cNvPr>
          <p:cNvSpPr/>
          <p:nvPr/>
        </p:nvSpPr>
        <p:spPr>
          <a:xfrm rot="1794901">
            <a:off x="6673968" y="4491326"/>
            <a:ext cx="252655" cy="56070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solidFill>
                <a:schemeClr val="tx1"/>
              </a:solidFill>
            </a:endParaRPr>
          </a:p>
        </p:txBody>
      </p:sp>
      <p:sp>
        <p:nvSpPr>
          <p:cNvPr id="21" name="Arrow: Right 20">
            <a:extLst>
              <a:ext uri="{FF2B5EF4-FFF2-40B4-BE49-F238E27FC236}">
                <a16:creationId xmlns:a16="http://schemas.microsoft.com/office/drawing/2014/main" id="{34B597CB-AC17-460E-A4F5-4377FDEA8C33}"/>
              </a:ext>
            </a:extLst>
          </p:cNvPr>
          <p:cNvSpPr/>
          <p:nvPr/>
        </p:nvSpPr>
        <p:spPr>
          <a:xfrm>
            <a:off x="6241002" y="6134470"/>
            <a:ext cx="559293" cy="2678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928161C-7381-4F67-AF20-40F551DE6071}"/>
                  </a:ext>
                </a:extLst>
              </p:cNvPr>
              <p:cNvSpPr txBox="1"/>
              <p:nvPr/>
            </p:nvSpPr>
            <p:spPr>
              <a:xfrm>
                <a:off x="7096636" y="5863526"/>
                <a:ext cx="4607202" cy="9475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1" i="1" smtClean="0">
                          <a:solidFill>
                            <a:schemeClr val="accent2">
                              <a:lumMod val="50000"/>
                            </a:schemeClr>
                          </a:solidFill>
                          <a:latin typeface="Cambria Math" panose="02040503050406030204" pitchFamily="18" charset="0"/>
                        </a:rPr>
                        <m:t>=</m:t>
                      </m:r>
                      <m:f>
                        <m:fP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𝟏</m:t>
                          </m:r>
                        </m:num>
                        <m:den>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𝒏</m:t>
                              </m:r>
                            </m:e>
                            <m:sup>
                              <m:r>
                                <a:rPr lang="en-US" sz="2000" b="1" i="1" smtClean="0">
                                  <a:solidFill>
                                    <a:schemeClr val="tx1"/>
                                  </a:solidFill>
                                  <a:latin typeface="Cambria Math" panose="02040503050406030204" pitchFamily="18" charset="0"/>
                                </a:rPr>
                                <m:t>′</m:t>
                              </m:r>
                            </m:sup>
                          </m:sSup>
                        </m:den>
                      </m:f>
                      <m:r>
                        <a:rPr lang="en-US" sz="2000" b="1" i="1" smtClean="0">
                          <a:solidFill>
                            <a:schemeClr val="tx1"/>
                          </a:solidFill>
                          <a:latin typeface="Cambria Math" panose="02040503050406030204" pitchFamily="18" charset="0"/>
                        </a:rPr>
                        <m:t> </m:t>
                      </m:r>
                      <m:d>
                        <m:dPr>
                          <m:begChr m:val="["/>
                          <m:endChr m:val="]"/>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 </m:t>
                          </m:r>
                          <m:d>
                            <m:dPr>
                              <m:ctrlPr>
                                <a:rPr lang="en-US" sz="2000" b="1" i="1" smtClean="0">
                                  <a:solidFill>
                                    <a:schemeClr val="tx1"/>
                                  </a:solidFill>
                                  <a:latin typeface="Cambria Math" panose="02040503050406030204" pitchFamily="18" charset="0"/>
                                </a:rPr>
                              </m:ctrlPr>
                            </m:dPr>
                            <m:e>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𝒏</m:t>
                                  </m:r>
                                </m:e>
                                <m:sup>
                                  <m:r>
                                    <a:rPr lang="en-US" sz="2000" b="1" i="1" smtClean="0">
                                      <a:solidFill>
                                        <a:schemeClr val="tx1"/>
                                      </a:solidFill>
                                      <a:latin typeface="Cambria Math" panose="02040503050406030204" pitchFamily="18" charset="0"/>
                                    </a:rPr>
                                    <m:t>′</m:t>
                                  </m:r>
                                </m:sup>
                              </m:sSup>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e>
                          </m:d>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𝒓</m:t>
                                  </m:r>
                                </m:e>
                              </m:acc>
                            </m:e>
                            <m:sub>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𝒏</m:t>
                                  </m:r>
                                </m:e>
                                <m:sup>
                                  <m:r>
                                    <a:rPr lang="en-US" sz="2000" b="1" i="1" smtClean="0">
                                      <a:solidFill>
                                        <a:schemeClr val="tx1"/>
                                      </a:solidFill>
                                      <a:latin typeface="Cambria Math" panose="02040503050406030204" pitchFamily="18" charset="0"/>
                                    </a:rPr>
                                    <m:t>′</m:t>
                                  </m:r>
                                </m:sup>
                              </m:sSup>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sub>
                          </m:sSub>
                          <m:d>
                            <m:dPr>
                              <m:ctrlPr>
                                <a:rPr lang="en-US" sz="2000" b="1" i="1" smtClean="0">
                                  <a:solidFill>
                                    <a:schemeClr val="tx1"/>
                                  </a:solidFill>
                                  <a:latin typeface="Cambria Math" panose="02040503050406030204" pitchFamily="18" charset="0"/>
                                </a:rPr>
                              </m:ctrlPr>
                            </m:dPr>
                            <m:e>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𝒔</m:t>
                                  </m:r>
                                </m:e>
                                <m:sup>
                                  <m:r>
                                    <a:rPr lang="en-US" sz="2000" b="1" i="1" smtClean="0">
                                      <a:solidFill>
                                        <a:schemeClr val="tx1"/>
                                      </a:solidFill>
                                      <a:latin typeface="Cambria Math" panose="02040503050406030204" pitchFamily="18" charset="0"/>
                                    </a:rPr>
                                    <m:t>′</m:t>
                                  </m:r>
                                </m:sup>
                              </m:sSup>
                            </m:e>
                            <m:e>
                              <m:r>
                                <a:rPr lang="en-US" sz="2000" b="1" i="1" smtClean="0">
                                  <a:solidFill>
                                    <a:schemeClr val="tx1"/>
                                  </a:solidFill>
                                  <a:latin typeface="Cambria Math" panose="02040503050406030204" pitchFamily="18" charset="0"/>
                                </a:rPr>
                                <m:t>𝒔</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𝒂</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 </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𝒓</m:t>
                              </m:r>
                            </m:e>
                            <m:sub>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𝒏</m:t>
                                  </m:r>
                                </m:e>
                                <m:sup>
                                  <m:r>
                                    <a:rPr lang="en-US" sz="2000" b="1" i="1" smtClean="0">
                                      <a:solidFill>
                                        <a:schemeClr val="tx1"/>
                                      </a:solidFill>
                                      <a:latin typeface="Cambria Math" panose="02040503050406030204" pitchFamily="18" charset="0"/>
                                    </a:rPr>
                                    <m:t>′</m:t>
                                  </m:r>
                                </m:sup>
                              </m:sSup>
                              <m:r>
                                <a:rPr lang="en-US" sz="2000" b="1" i="1" smtClean="0">
                                  <a:solidFill>
                                    <a:schemeClr val="tx1"/>
                                  </a:solidFill>
                                  <a:latin typeface="Cambria Math" panose="02040503050406030204" pitchFamily="18" charset="0"/>
                                </a:rPr>
                                <m:t> </m:t>
                              </m:r>
                            </m:sub>
                          </m:sSub>
                          <m:r>
                            <a:rPr lang="en-US" sz="2000" b="1" i="1" smtClean="0">
                              <a:solidFill>
                                <a:schemeClr val="tx1"/>
                              </a:solidFill>
                              <a:latin typeface="Cambria Math" panose="02040503050406030204" pitchFamily="18" charset="0"/>
                            </a:rPr>
                            <m:t> </m:t>
                          </m:r>
                        </m:e>
                      </m:d>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 </m:t>
                      </m:r>
                    </m:oMath>
                  </m:oMathPara>
                </a14:m>
                <a:endParaRPr lang="en-IL" sz="2000" b="1" dirty="0">
                  <a:solidFill>
                    <a:schemeClr val="tx1"/>
                  </a:solidFill>
                </a:endParaRPr>
              </a:p>
              <a:p>
                <a:endParaRPr lang="en-IL" dirty="0"/>
              </a:p>
            </p:txBody>
          </p:sp>
        </mc:Choice>
        <mc:Fallback>
          <p:sp>
            <p:nvSpPr>
              <p:cNvPr id="28" name="TextBox 27">
                <a:extLst>
                  <a:ext uri="{FF2B5EF4-FFF2-40B4-BE49-F238E27FC236}">
                    <a16:creationId xmlns:a16="http://schemas.microsoft.com/office/drawing/2014/main" id="{1928161C-7381-4F67-AF20-40F551DE6071}"/>
                  </a:ext>
                </a:extLst>
              </p:cNvPr>
              <p:cNvSpPr txBox="1">
                <a:spLocks noRot="1" noChangeAspect="1" noMove="1" noResize="1" noEditPoints="1" noAdjustHandles="1" noChangeArrowheads="1" noChangeShapeType="1" noTextEdit="1"/>
              </p:cNvSpPr>
              <p:nvPr/>
            </p:nvSpPr>
            <p:spPr>
              <a:xfrm>
                <a:off x="7096636" y="5863526"/>
                <a:ext cx="4607202" cy="947503"/>
              </a:xfrm>
              <a:prstGeom prst="rect">
                <a:avLst/>
              </a:prstGeom>
              <a:blipFill>
                <a:blip r:embed="rId12"/>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114910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solidFill>
                  <a:srgbClr val="C00000"/>
                </a:solidFill>
              </a:rPr>
              <a:t>What we are going to show:</a:t>
            </a:r>
          </a:p>
        </p:txBody>
      </p:sp>
      <p:sp>
        <p:nvSpPr>
          <p:cNvPr id="3" name="מציין מיקום תוכן 2"/>
          <p:cNvSpPr>
            <a:spLocks noGrp="1"/>
          </p:cNvSpPr>
          <p:nvPr>
            <p:ph idx="1"/>
          </p:nvPr>
        </p:nvSpPr>
        <p:spPr>
          <a:xfrm>
            <a:off x="1371600" y="2641219"/>
            <a:ext cx="9601200" cy="3581400"/>
          </a:xfrm>
        </p:spPr>
        <p:txBody>
          <a:bodyPr/>
          <a:lstStyle/>
          <a:p>
            <a:r>
              <a:rPr lang="en-US" dirty="0"/>
              <a:t>Brief explanation about the conventional Q learning and how the algorithm works</a:t>
            </a:r>
          </a:p>
          <a:p>
            <a:r>
              <a:rPr lang="en-US" dirty="0"/>
              <a:t>Modification for the Q Learning  algorithm </a:t>
            </a:r>
          </a:p>
          <a:p>
            <a:r>
              <a:rPr lang="en-US" dirty="0"/>
              <a:t>How the modification is done : by exploring Monte Carlo Algorithm</a:t>
            </a:r>
          </a:p>
          <a:p>
            <a:r>
              <a:rPr lang="en-US" dirty="0"/>
              <a:t>What the algorithm provides: it </a:t>
            </a:r>
            <a:r>
              <a:rPr lang="en-US" b="1" dirty="0"/>
              <a:t>Solves</a:t>
            </a:r>
            <a:r>
              <a:rPr lang="en-US" dirty="0"/>
              <a:t> the conventional Q learning problems</a:t>
            </a:r>
          </a:p>
          <a:p>
            <a:r>
              <a:rPr lang="en-US" dirty="0"/>
              <a:t>Show a simulation experiments to validate this algorithm</a:t>
            </a:r>
          </a:p>
          <a:p>
            <a:pPr marL="0" indent="0">
              <a:buNone/>
            </a:pPr>
            <a:r>
              <a:rPr lang="en-US" dirty="0"/>
              <a:t>      On watering flowers</a:t>
            </a:r>
          </a:p>
          <a:p>
            <a:pPr marL="0" indent="0">
              <a:buNone/>
            </a:pPr>
            <a:endParaRPr lang="en-US" dirty="0"/>
          </a:p>
        </p:txBody>
      </p:sp>
      <p:pic>
        <p:nvPicPr>
          <p:cNvPr id="5" name="תמונה 4"/>
          <p:cNvPicPr>
            <a:picLocks noChangeAspect="1"/>
          </p:cNvPicPr>
          <p:nvPr/>
        </p:nvPicPr>
        <p:blipFill>
          <a:blip r:embed="rId2"/>
          <a:stretch>
            <a:fillRect/>
          </a:stretch>
        </p:blipFill>
        <p:spPr>
          <a:xfrm>
            <a:off x="8061814" y="4433672"/>
            <a:ext cx="3931403" cy="2258466"/>
          </a:xfrm>
          <a:prstGeom prst="rect">
            <a:avLst/>
          </a:prstGeom>
        </p:spPr>
      </p:pic>
    </p:spTree>
    <p:extLst>
      <p:ext uri="{BB962C8B-B14F-4D97-AF65-F5344CB8AC3E}">
        <p14:creationId xmlns:p14="http://schemas.microsoft.com/office/powerpoint/2010/main" val="119220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1295400" y="573058"/>
                <a:ext cx="9601200" cy="1983711"/>
              </a:xfrm>
            </p:spPr>
            <p:txBody>
              <a:bodyPr>
                <a:normAutofit lnSpcReduction="10000"/>
              </a:bodyPr>
              <a:lstStyle/>
              <a:p>
                <a:r>
                  <a:rPr lang="en-US" sz="2800" dirty="0">
                    <a:solidFill>
                      <a:schemeClr val="tx1"/>
                    </a:solidFill>
                  </a:rPr>
                  <a:t>when </a:t>
                </a:r>
                <a14:m>
                  <m:oMath xmlns:m="http://schemas.openxmlformats.org/officeDocument/2006/math">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 → </m:t>
                    </m:r>
                    <m:r>
                      <a:rPr lang="en-US" sz="2800" b="0" i="1" smtClean="0">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a:t>
                </a:r>
              </a:p>
              <a:p>
                <a:pPr marL="0" indent="0">
                  <a:buNone/>
                </a:pPr>
                <a:endParaRPr lang="en-US" sz="2800" dirty="0">
                  <a:solidFill>
                    <a:schemeClr val="tx1"/>
                  </a:solidFill>
                </a:endParaRPr>
              </a:p>
              <a:p>
                <a:pPr marL="0" indent="0">
                  <a:buNone/>
                </a:pPr>
                <a:r>
                  <a:rPr lang="en-US" sz="2800" dirty="0">
                    <a:solidFill>
                      <a:schemeClr val="tx1"/>
                    </a:solidFill>
                  </a:rPr>
                  <a:t>The state-transition probability can also be learned from the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trials.</a:t>
                </a:r>
                <a:endParaRPr lang="en-US" sz="2800" dirty="0"/>
              </a:p>
              <a:p>
                <a:endParaRPr lang="en-US"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1295400" y="573058"/>
                <a:ext cx="9601200" cy="1983711"/>
              </a:xfrm>
              <a:blipFill>
                <a:blip r:embed="rId3"/>
                <a:stretch>
                  <a:fillRect l="-1333" t="-6462" b="-1231"/>
                </a:stretch>
              </a:blipFill>
            </p:spPr>
            <p:txBody>
              <a:bodyPr/>
              <a:lstStyle/>
              <a:p>
                <a:r>
                  <a:rPr lang="en-IL">
                    <a:noFill/>
                  </a:rPr>
                  <a:t> </a:t>
                </a:r>
              </a:p>
            </p:txBody>
          </p:sp>
        </mc:Fallback>
      </mc:AlternateContent>
      <p:pic>
        <p:nvPicPr>
          <p:cNvPr id="4" name="תמונה 3"/>
          <p:cNvPicPr/>
          <p:nvPr/>
        </p:nvPicPr>
        <p:blipFill>
          <a:blip r:embed="rId4"/>
          <a:stretch>
            <a:fillRect/>
          </a:stretch>
        </p:blipFill>
        <p:spPr>
          <a:xfrm>
            <a:off x="1295400" y="3112301"/>
            <a:ext cx="3035690" cy="1373157"/>
          </a:xfrm>
          <a:prstGeom prst="rect">
            <a:avLst/>
          </a:prstGeom>
        </p:spPr>
      </p:pic>
      <p:sp>
        <p:nvSpPr>
          <p:cNvPr id="6" name="TextBox 5">
            <a:extLst>
              <a:ext uri="{FF2B5EF4-FFF2-40B4-BE49-F238E27FC236}">
                <a16:creationId xmlns:a16="http://schemas.microsoft.com/office/drawing/2014/main" id="{790347FE-2997-46B9-BD1F-56B946C9EE38}"/>
              </a:ext>
            </a:extLst>
          </p:cNvPr>
          <p:cNvSpPr txBox="1"/>
          <p:nvPr/>
        </p:nvSpPr>
        <p:spPr>
          <a:xfrm>
            <a:off x="4524375" y="3337214"/>
            <a:ext cx="6372225" cy="923330"/>
          </a:xfrm>
          <a:prstGeom prst="rect">
            <a:avLst/>
          </a:prstGeom>
          <a:noFill/>
        </p:spPr>
        <p:txBody>
          <a:bodyPr wrap="square" rtlCol="0">
            <a:spAutoFit/>
          </a:bodyPr>
          <a:lstStyle/>
          <a:p>
            <a:r>
              <a:rPr lang="en-US" dirty="0"/>
              <a:t>In other words, the probability of reaching state s’ by performing action a in current state s is the number of times we visited (</a:t>
            </a:r>
            <a:r>
              <a:rPr lang="en-US" dirty="0" err="1"/>
              <a:t>s,a,s</a:t>
            </a:r>
            <a:r>
              <a:rPr lang="en-US" dirty="0"/>
              <a:t>’) divided by all the episodes.</a:t>
            </a:r>
            <a:endParaRPr lang="en-IL" dirty="0"/>
          </a:p>
        </p:txBody>
      </p:sp>
    </p:spTree>
    <p:extLst>
      <p:ext uri="{BB962C8B-B14F-4D97-AF65-F5344CB8AC3E}">
        <p14:creationId xmlns:p14="http://schemas.microsoft.com/office/powerpoint/2010/main" val="195719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Simulation experiments to evaluate the modification</a:t>
            </a:r>
          </a:p>
        </p:txBody>
      </p:sp>
      <p:sp>
        <p:nvSpPr>
          <p:cNvPr id="3" name="מציין מיקום תוכן 2"/>
          <p:cNvSpPr>
            <a:spLocks noGrp="1"/>
          </p:cNvSpPr>
          <p:nvPr>
            <p:ph idx="1"/>
          </p:nvPr>
        </p:nvSpPr>
        <p:spPr>
          <a:xfrm>
            <a:off x="1371600" y="2286000"/>
            <a:ext cx="9601200" cy="3448975"/>
          </a:xfrm>
        </p:spPr>
        <p:txBody>
          <a:bodyPr>
            <a:normAutofit/>
          </a:bodyPr>
          <a:lstStyle/>
          <a:p>
            <a:r>
              <a:rPr lang="en-US" dirty="0"/>
              <a:t>The Simulation is about an agent learns how to water the flowers</a:t>
            </a:r>
          </a:p>
          <a:p>
            <a:endParaRPr lang="en-US" dirty="0"/>
          </a:p>
          <a:p>
            <a:pPr marL="0" indent="0">
              <a:buNone/>
            </a:pPr>
            <a:r>
              <a:rPr lang="en-US" dirty="0"/>
              <a:t>The agent cannot get any information because :</a:t>
            </a:r>
          </a:p>
          <a:p>
            <a:r>
              <a:rPr lang="en-US" dirty="0">
                <a:solidFill>
                  <a:srgbClr val="C00000"/>
                </a:solidFill>
              </a:rPr>
              <a:t>The time </a:t>
            </a:r>
            <a:r>
              <a:rPr lang="en-US" dirty="0">
                <a:solidFill>
                  <a:schemeClr val="tx1"/>
                </a:solidFill>
              </a:rPr>
              <a:t>that the state transition </a:t>
            </a:r>
            <a:r>
              <a:rPr lang="en-US" dirty="0"/>
              <a:t>takes is considered for the agent to learn sophisticated actions can be </a:t>
            </a:r>
            <a:r>
              <a:rPr lang="en-US" dirty="0">
                <a:solidFill>
                  <a:srgbClr val="C00000"/>
                </a:solidFill>
              </a:rPr>
              <a:t>randomly distributed</a:t>
            </a:r>
            <a:r>
              <a:rPr lang="en-US" dirty="0"/>
              <a:t>. (randomness of time)</a:t>
            </a:r>
          </a:p>
          <a:p>
            <a:endParaRPr lang="en-US" dirty="0"/>
          </a:p>
          <a:p>
            <a:r>
              <a:rPr lang="en-US" dirty="0"/>
              <a:t>Because of that, the immediate reward is </a:t>
            </a:r>
            <a:r>
              <a:rPr lang="en-US" dirty="0">
                <a:solidFill>
                  <a:srgbClr val="C00000"/>
                </a:solidFill>
              </a:rPr>
              <a:t>undetermined</a:t>
            </a:r>
            <a:r>
              <a:rPr lang="en-US" dirty="0"/>
              <a:t>.</a:t>
            </a:r>
          </a:p>
          <a:p>
            <a:endParaRPr lang="en-US" dirty="0"/>
          </a:p>
        </p:txBody>
      </p:sp>
      <p:pic>
        <p:nvPicPr>
          <p:cNvPr id="9" name="Picture 8" descr="Icon&#10;&#10;Description automatically generated">
            <a:extLst>
              <a:ext uri="{FF2B5EF4-FFF2-40B4-BE49-F238E27FC236}">
                <a16:creationId xmlns:a16="http://schemas.microsoft.com/office/drawing/2014/main" id="{627066B9-8387-4520-855F-30BD5463BAFD}"/>
              </a:ext>
            </a:extLst>
          </p:cNvPr>
          <p:cNvPicPr>
            <a:picLocks noChangeAspect="1"/>
          </p:cNvPicPr>
          <p:nvPr/>
        </p:nvPicPr>
        <p:blipFill>
          <a:blip r:embed="rId2"/>
          <a:stretch>
            <a:fillRect/>
          </a:stretch>
        </p:blipFill>
        <p:spPr>
          <a:xfrm>
            <a:off x="8886825" y="3811574"/>
            <a:ext cx="2705100" cy="2705100"/>
          </a:xfrm>
          <a:prstGeom prst="rect">
            <a:avLst/>
          </a:prstGeom>
        </p:spPr>
      </p:pic>
    </p:spTree>
    <p:extLst>
      <p:ext uri="{BB962C8B-B14F-4D97-AF65-F5344CB8AC3E}">
        <p14:creationId xmlns:p14="http://schemas.microsoft.com/office/powerpoint/2010/main" val="14535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p:nvPr/>
        </p:nvPicPr>
        <p:blipFill>
          <a:blip r:embed="rId3"/>
          <a:stretch>
            <a:fillRect/>
          </a:stretch>
        </p:blipFill>
        <p:spPr>
          <a:xfrm>
            <a:off x="4961858" y="924560"/>
            <a:ext cx="7077742" cy="5748148"/>
          </a:xfrm>
          <a:prstGeom prst="rect">
            <a:avLst/>
          </a:prstGeom>
        </p:spPr>
      </p:pic>
      <p:sp>
        <p:nvSpPr>
          <p:cNvPr id="5" name="TextBox 4"/>
          <p:cNvSpPr txBox="1"/>
          <p:nvPr/>
        </p:nvSpPr>
        <p:spPr>
          <a:xfrm>
            <a:off x="947008" y="1219694"/>
            <a:ext cx="3462432" cy="1846659"/>
          </a:xfrm>
          <a:prstGeom prst="rect">
            <a:avLst/>
          </a:prstGeom>
          <a:noFill/>
        </p:spPr>
        <p:txBody>
          <a:bodyPr wrap="square" rtlCol="0">
            <a:spAutoFit/>
          </a:bodyPr>
          <a:lstStyle/>
          <a:p>
            <a:r>
              <a:rPr lang="en-US" sz="2000" dirty="0"/>
              <a:t>The arrows represents the </a:t>
            </a:r>
          </a:p>
          <a:p>
            <a:r>
              <a:rPr lang="en-US" sz="2000" dirty="0"/>
              <a:t>state transition</a:t>
            </a:r>
          </a:p>
          <a:p>
            <a:endParaRPr lang="en-US" sz="2000" dirty="0"/>
          </a:p>
          <a:p>
            <a:r>
              <a:rPr lang="en-US" i="1" dirty="0"/>
              <a:t> a - Action State transition</a:t>
            </a:r>
          </a:p>
          <a:p>
            <a:r>
              <a:rPr lang="en-US" i="1" dirty="0"/>
              <a:t> p – probability</a:t>
            </a:r>
          </a:p>
          <a:p>
            <a:r>
              <a:rPr lang="en-US" i="1" dirty="0"/>
              <a:t> r – immediate reward</a:t>
            </a:r>
          </a:p>
        </p:txBody>
      </p:sp>
      <p:sp>
        <p:nvSpPr>
          <p:cNvPr id="6" name="TextBox 5"/>
          <p:cNvSpPr txBox="1"/>
          <p:nvPr/>
        </p:nvSpPr>
        <p:spPr>
          <a:xfrm>
            <a:off x="252941" y="5088989"/>
            <a:ext cx="4512100" cy="1200329"/>
          </a:xfrm>
          <a:prstGeom prst="rect">
            <a:avLst/>
          </a:prstGeom>
          <a:noFill/>
        </p:spPr>
        <p:txBody>
          <a:bodyPr wrap="square" rtlCol="0">
            <a:spAutoFit/>
          </a:bodyPr>
          <a:lstStyle/>
          <a:p>
            <a:pPr marL="800100" lvl="1" indent="-342900">
              <a:buFont typeface="Wingdings" panose="05000000000000000000" pitchFamily="2" charset="2"/>
              <a:buChar char="§"/>
            </a:pPr>
            <a:r>
              <a:rPr lang="en-US" sz="2400" dirty="0"/>
              <a:t>Greater reward means, the healthier the flowers get with less time</a:t>
            </a:r>
          </a:p>
        </p:txBody>
      </p:sp>
      <p:sp>
        <p:nvSpPr>
          <p:cNvPr id="7" name="TextBox 6"/>
          <p:cNvSpPr txBox="1"/>
          <p:nvPr/>
        </p:nvSpPr>
        <p:spPr>
          <a:xfrm>
            <a:off x="821355" y="3454424"/>
            <a:ext cx="3588085"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The goal:</a:t>
            </a:r>
          </a:p>
          <a:p>
            <a:pPr lvl="1"/>
            <a:r>
              <a:rPr lang="en-US" sz="2400" dirty="0"/>
              <a:t>Keep the flower undying for 50 days.</a:t>
            </a:r>
          </a:p>
        </p:txBody>
      </p:sp>
      <p:sp>
        <p:nvSpPr>
          <p:cNvPr id="8" name="TextBox 7">
            <a:extLst>
              <a:ext uri="{FF2B5EF4-FFF2-40B4-BE49-F238E27FC236}">
                <a16:creationId xmlns:a16="http://schemas.microsoft.com/office/drawing/2014/main" id="{30A0E39E-322B-4875-AFF5-864E8FDEDB1E}"/>
              </a:ext>
            </a:extLst>
          </p:cNvPr>
          <p:cNvSpPr txBox="1"/>
          <p:nvPr/>
        </p:nvSpPr>
        <p:spPr>
          <a:xfrm>
            <a:off x="947008" y="185292"/>
            <a:ext cx="6096000" cy="646331"/>
          </a:xfrm>
          <a:prstGeom prst="rect">
            <a:avLst/>
          </a:prstGeom>
          <a:noFill/>
        </p:spPr>
        <p:txBody>
          <a:bodyPr wrap="square">
            <a:spAutoFit/>
          </a:bodyPr>
          <a:lstStyle/>
          <a:p>
            <a:r>
              <a:rPr lang="en-US" sz="3600" b="1" u="sng" dirty="0"/>
              <a:t>MDP of watering flowers</a:t>
            </a:r>
          </a:p>
        </p:txBody>
      </p:sp>
    </p:spTree>
    <p:extLst>
      <p:ext uri="{BB962C8B-B14F-4D97-AF65-F5344CB8AC3E}">
        <p14:creationId xmlns:p14="http://schemas.microsoft.com/office/powerpoint/2010/main" val="1957759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66800" y="266700"/>
            <a:ext cx="10687050" cy="1333500"/>
          </a:xfrm>
        </p:spPr>
        <p:txBody>
          <a:bodyPr>
            <a:normAutofit fontScale="90000"/>
          </a:bodyPr>
          <a:lstStyle/>
          <a:p>
            <a:pPr rtl="1"/>
            <a:r>
              <a:rPr lang="en-US" dirty="0">
                <a:solidFill>
                  <a:srgbClr val="C00000"/>
                </a:solidFill>
              </a:rPr>
              <a:t>After 1000 episodes:</a:t>
            </a:r>
            <a:br>
              <a:rPr lang="en-US" dirty="0">
                <a:solidFill>
                  <a:srgbClr val="C00000"/>
                </a:solidFill>
              </a:rPr>
            </a:br>
            <a:br>
              <a:rPr lang="en-US" sz="3600" dirty="0">
                <a:solidFill>
                  <a:srgbClr val="C00000"/>
                </a:solidFill>
              </a:rPr>
            </a:br>
            <a:r>
              <a:rPr lang="en-US" sz="3600" dirty="0">
                <a:solidFill>
                  <a:srgbClr val="C00000"/>
                </a:solidFill>
              </a:rPr>
              <a:t>Q value table for conventional and modified algorithms:</a:t>
            </a:r>
            <a:br>
              <a:rPr lang="en-US" sz="3600" dirty="0">
                <a:solidFill>
                  <a:srgbClr val="C00000"/>
                </a:solidFill>
              </a:rPr>
            </a:br>
            <a:endParaRPr lang="en-US" sz="3600" dirty="0">
              <a:solidFill>
                <a:srgbClr val="C00000"/>
              </a:solidFill>
            </a:endParaRPr>
          </a:p>
        </p:txBody>
      </p:sp>
      <p:sp>
        <p:nvSpPr>
          <p:cNvPr id="3" name="מציין מיקום תוכן 2"/>
          <p:cNvSpPr>
            <a:spLocks noGrp="1"/>
          </p:cNvSpPr>
          <p:nvPr>
            <p:ph idx="1"/>
          </p:nvPr>
        </p:nvSpPr>
        <p:spPr>
          <a:xfrm>
            <a:off x="800100" y="2076450"/>
            <a:ext cx="9601200" cy="3581400"/>
          </a:xfrm>
        </p:spPr>
        <p:txBody>
          <a:bodyPr>
            <a:normAutofit/>
          </a:bodyPr>
          <a:lstStyle/>
          <a:p>
            <a:r>
              <a:rPr lang="en-US" dirty="0"/>
              <a:t>The Highest Chosen  Q values for each algorithm in hydropenic state  :</a:t>
            </a:r>
          </a:p>
          <a:p>
            <a:pPr marL="0" indent="0">
              <a:buNone/>
            </a:pPr>
            <a:r>
              <a:rPr lang="en-US" dirty="0"/>
              <a:t>a2 for the conventional algorithm</a:t>
            </a:r>
          </a:p>
          <a:p>
            <a:pPr marL="0" indent="0">
              <a:buNone/>
            </a:pPr>
            <a:r>
              <a:rPr lang="en-US" dirty="0"/>
              <a:t>a1 for the modified one </a:t>
            </a:r>
          </a:p>
          <a:p>
            <a:r>
              <a:rPr lang="en-US" dirty="0"/>
              <a:t>a2 &gt; a1</a:t>
            </a:r>
          </a:p>
          <a:p>
            <a:endParaRPr lang="en-US" dirty="0"/>
          </a:p>
          <a:p>
            <a:r>
              <a:rPr lang="en-US" dirty="0"/>
              <a:t>a2 the Highest Q value = greater immediate reward =&gt; greater probability to get “dead” , which means a worse policy is learned in the conventional algorithm.</a:t>
            </a:r>
          </a:p>
        </p:txBody>
      </p:sp>
      <p:pic>
        <p:nvPicPr>
          <p:cNvPr id="4" name="תמונה 3"/>
          <p:cNvPicPr/>
          <p:nvPr/>
        </p:nvPicPr>
        <p:blipFill>
          <a:blip r:embed="rId2"/>
          <a:stretch>
            <a:fillRect/>
          </a:stretch>
        </p:blipFill>
        <p:spPr>
          <a:xfrm>
            <a:off x="4933632" y="2581275"/>
            <a:ext cx="4648835" cy="1504950"/>
          </a:xfrm>
          <a:prstGeom prst="rect">
            <a:avLst/>
          </a:prstGeom>
        </p:spPr>
      </p:pic>
    </p:spTree>
    <p:extLst>
      <p:ext uri="{BB962C8B-B14F-4D97-AF65-F5344CB8AC3E}">
        <p14:creationId xmlns:p14="http://schemas.microsoft.com/office/powerpoint/2010/main" val="372481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01065" y="678724"/>
            <a:ext cx="9601200" cy="1485900"/>
          </a:xfrm>
        </p:spPr>
        <p:txBody>
          <a:bodyPr/>
          <a:lstStyle/>
          <a:p>
            <a:r>
              <a:rPr lang="en-US" dirty="0"/>
              <a:t>Assessing the two algorithms </a:t>
            </a:r>
          </a:p>
        </p:txBody>
      </p:sp>
      <p:sp>
        <p:nvSpPr>
          <p:cNvPr id="3" name="מציין מיקום תוכן 2"/>
          <p:cNvSpPr>
            <a:spLocks noGrp="1"/>
          </p:cNvSpPr>
          <p:nvPr>
            <p:ph idx="1"/>
          </p:nvPr>
        </p:nvSpPr>
        <p:spPr>
          <a:xfrm>
            <a:off x="1619250" y="1428750"/>
            <a:ext cx="9601200" cy="952500"/>
          </a:xfrm>
        </p:spPr>
        <p:txBody>
          <a:bodyPr/>
          <a:lstStyle/>
          <a:p>
            <a:r>
              <a:rPr lang="en-US" dirty="0"/>
              <a:t>the curves of the sum square error of the Q-values between:</a:t>
            </a:r>
          </a:p>
          <a:p>
            <a:pPr marL="0" indent="0">
              <a:buNone/>
            </a:pPr>
            <a:r>
              <a:rPr lang="en-US" dirty="0"/>
              <a:t> two sequential episodes are plotted:</a:t>
            </a:r>
          </a:p>
          <a:p>
            <a:endParaRPr lang="en-US" dirty="0"/>
          </a:p>
        </p:txBody>
      </p:sp>
      <p:pic>
        <p:nvPicPr>
          <p:cNvPr id="4" name="תמונה 3"/>
          <p:cNvPicPr/>
          <p:nvPr/>
        </p:nvPicPr>
        <p:blipFill>
          <a:blip r:embed="rId3"/>
          <a:stretch>
            <a:fillRect/>
          </a:stretch>
        </p:blipFill>
        <p:spPr>
          <a:xfrm>
            <a:off x="901065" y="2381250"/>
            <a:ext cx="5886450" cy="4248150"/>
          </a:xfrm>
          <a:prstGeom prst="rect">
            <a:avLst/>
          </a:prstGeom>
        </p:spPr>
      </p:pic>
      <p:sp>
        <p:nvSpPr>
          <p:cNvPr id="5" name="מלבן 4"/>
          <p:cNvSpPr/>
          <p:nvPr/>
        </p:nvSpPr>
        <p:spPr>
          <a:xfrm>
            <a:off x="6978650" y="5429250"/>
            <a:ext cx="3390900" cy="1277786"/>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latin typeface="TimesNewRoman"/>
                <a:ea typeface="Calibri" panose="020F0502020204030204" pitchFamily="34" charset="0"/>
                <a:cs typeface="TimesNewRoman"/>
              </a:rPr>
              <a:t>It indicates that the conventional algorithm cannot reach convergence but the modified one can.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B54FF5C2-C6DD-4B4F-B69B-80D95916B273}"/>
                  </a:ext>
                </a:extLst>
              </p:cNvPr>
              <p:cNvGraphicFramePr>
                <a:graphicFrameLocks noGrp="1"/>
              </p:cNvGraphicFramePr>
              <p:nvPr>
                <p:extLst>
                  <p:ext uri="{D42A27DB-BD31-4B8C-83A1-F6EECF244321}">
                    <p14:modId xmlns:p14="http://schemas.microsoft.com/office/powerpoint/2010/main" val="3437396900"/>
                  </p:ext>
                </p:extLst>
              </p:nvPr>
            </p:nvGraphicFramePr>
            <p:xfrm>
              <a:off x="6849111" y="2381250"/>
              <a:ext cx="5089524" cy="1377950"/>
            </p:xfrm>
            <a:graphic>
              <a:graphicData uri="http://schemas.openxmlformats.org/drawingml/2006/table">
                <a:tbl>
                  <a:tblPr firstRow="1" bandRow="1">
                    <a:effectLst/>
                    <a:tableStyleId>{5C22544A-7EE6-4342-B048-85BDC9FD1C3A}</a:tableStyleId>
                  </a:tblPr>
                  <a:tblGrid>
                    <a:gridCol w="1116965">
                      <a:extLst>
                        <a:ext uri="{9D8B030D-6E8A-4147-A177-3AD203B41FA5}">
                          <a16:colId xmlns:a16="http://schemas.microsoft.com/office/drawing/2014/main" val="2134253531"/>
                        </a:ext>
                      </a:extLst>
                    </a:gridCol>
                    <a:gridCol w="2276051">
                      <a:extLst>
                        <a:ext uri="{9D8B030D-6E8A-4147-A177-3AD203B41FA5}">
                          <a16:colId xmlns:a16="http://schemas.microsoft.com/office/drawing/2014/main" val="2737795904"/>
                        </a:ext>
                      </a:extLst>
                    </a:gridCol>
                    <a:gridCol w="1696508">
                      <a:extLst>
                        <a:ext uri="{9D8B030D-6E8A-4147-A177-3AD203B41FA5}">
                          <a16:colId xmlns:a16="http://schemas.microsoft.com/office/drawing/2014/main" val="3823111252"/>
                        </a:ext>
                      </a:extLst>
                    </a:gridCol>
                  </a:tblGrid>
                  <a:tr h="398413">
                    <a:tc>
                      <a:txBody>
                        <a:bodyPr/>
                        <a:lstStyle/>
                        <a:p>
                          <a:r>
                            <a:rPr lang="en-US" dirty="0">
                              <a:solidFill>
                                <a:sysClr val="windowText" lastClr="000000"/>
                              </a:solidFill>
                            </a:rPr>
                            <a:t>Q-values</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ysClr val="windowText" lastClr="000000"/>
                              </a:solidFill>
                            </a:rPr>
                            <a:t>Deviation</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sSup>
                                  <m:sSupPr>
                                    <m:ctrlPr>
                                      <a:rPr lang="en-IL" i="1" smtClean="0">
                                        <a:solidFill>
                                          <a:sysClr val="windowText" lastClr="000000"/>
                                        </a:solidFill>
                                        <a:latin typeface="Cambria Math" panose="02040503050406030204" pitchFamily="18" charset="0"/>
                                      </a:rPr>
                                    </m:ctrlPr>
                                  </m:sSupPr>
                                  <m:e>
                                    <m:r>
                                      <m:rPr>
                                        <m:nor/>
                                      </m:rPr>
                                      <a:rPr lang="en-US" dirty="0" smtClean="0">
                                        <a:solidFill>
                                          <a:sysClr val="windowText" lastClr="000000"/>
                                        </a:solidFill>
                                      </a:rPr>
                                      <m:t>Deviation</m:t>
                                    </m:r>
                                    <m:r>
                                      <m:rPr>
                                        <m:nor/>
                                      </m:rPr>
                                      <a:rPr lang="en-IL" dirty="0" smtClean="0">
                                        <a:solidFill>
                                          <a:sysClr val="windowText" lastClr="000000"/>
                                        </a:solidFill>
                                      </a:rPr>
                                      <m:t> </m:t>
                                    </m:r>
                                  </m:e>
                                  <m:sup>
                                    <m:r>
                                      <a:rPr lang="en-US" b="1" i="1" smtClean="0">
                                        <a:solidFill>
                                          <a:sysClr val="windowText" lastClr="000000"/>
                                        </a:solidFill>
                                        <a:latin typeface="Cambria Math" panose="02040503050406030204" pitchFamily="18" charset="0"/>
                                      </a:rPr>
                                      <m:t>𝟐</m:t>
                                    </m:r>
                                  </m:sup>
                                </m:sSup>
                              </m:oMath>
                            </m:oMathPara>
                          </a14:m>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562407"/>
                      </a:ext>
                    </a:extLst>
                  </a:tr>
                  <a:tr h="979537">
                    <a:tc>
                      <a:txBody>
                        <a:bodyPr/>
                        <a:lstStyle/>
                        <a:p>
                          <a:r>
                            <a:rPr lang="en-US" dirty="0">
                              <a:solidFill>
                                <a:sysClr val="windowText" lastClr="000000"/>
                              </a:solidFill>
                            </a:rPr>
                            <a:t>Fill in </a:t>
                          </a:r>
                          <a:br>
                            <a:rPr lang="en-US" dirty="0">
                              <a:solidFill>
                                <a:sysClr val="windowText" lastClr="000000"/>
                              </a:solidFill>
                            </a:rPr>
                          </a:br>
                          <a:r>
                            <a:rPr lang="en-US" dirty="0">
                              <a:solidFill>
                                <a:sysClr val="windowText" lastClr="000000"/>
                              </a:solidFill>
                            </a:rPr>
                            <a:t>Q-values</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ysClr val="windowText" lastClr="000000"/>
                              </a:solidFill>
                            </a:rPr>
                            <a:t>Find out how far each Q-value from the </a:t>
                          </a:r>
                          <a:r>
                            <a:rPr lang="en-US" dirty="0">
                              <a:solidFill>
                                <a:sysClr val="windowText" lastClr="000000"/>
                              </a:solidFill>
                              <a:highlight>
                                <a:srgbClr val="FFFF00"/>
                              </a:highlight>
                            </a:rPr>
                            <a:t>mean average</a:t>
                          </a:r>
                          <a:endParaRPr lang="en-IL"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Square the deviation in the previous col.</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371061"/>
                      </a:ext>
                    </a:extLst>
                  </a:tr>
                </a:tbl>
              </a:graphicData>
            </a:graphic>
          </p:graphicFrame>
        </mc:Choice>
        <mc:Fallback>
          <p:graphicFrame>
            <p:nvGraphicFramePr>
              <p:cNvPr id="6" name="Table 6">
                <a:extLst>
                  <a:ext uri="{FF2B5EF4-FFF2-40B4-BE49-F238E27FC236}">
                    <a16:creationId xmlns:a16="http://schemas.microsoft.com/office/drawing/2014/main" id="{B54FF5C2-C6DD-4B4F-B69B-80D95916B273}"/>
                  </a:ext>
                </a:extLst>
              </p:cNvPr>
              <p:cNvGraphicFramePr>
                <a:graphicFrameLocks noGrp="1"/>
              </p:cNvGraphicFramePr>
              <p:nvPr>
                <p:extLst>
                  <p:ext uri="{D42A27DB-BD31-4B8C-83A1-F6EECF244321}">
                    <p14:modId xmlns:p14="http://schemas.microsoft.com/office/powerpoint/2010/main" val="3437396900"/>
                  </p:ext>
                </p:extLst>
              </p:nvPr>
            </p:nvGraphicFramePr>
            <p:xfrm>
              <a:off x="6849111" y="2381250"/>
              <a:ext cx="5089524" cy="1377950"/>
            </p:xfrm>
            <a:graphic>
              <a:graphicData uri="http://schemas.openxmlformats.org/drawingml/2006/table">
                <a:tbl>
                  <a:tblPr firstRow="1" bandRow="1">
                    <a:effectLst/>
                    <a:tableStyleId>{5C22544A-7EE6-4342-B048-85BDC9FD1C3A}</a:tableStyleId>
                  </a:tblPr>
                  <a:tblGrid>
                    <a:gridCol w="1116965">
                      <a:extLst>
                        <a:ext uri="{9D8B030D-6E8A-4147-A177-3AD203B41FA5}">
                          <a16:colId xmlns:a16="http://schemas.microsoft.com/office/drawing/2014/main" val="2134253531"/>
                        </a:ext>
                      </a:extLst>
                    </a:gridCol>
                    <a:gridCol w="2276051">
                      <a:extLst>
                        <a:ext uri="{9D8B030D-6E8A-4147-A177-3AD203B41FA5}">
                          <a16:colId xmlns:a16="http://schemas.microsoft.com/office/drawing/2014/main" val="2737795904"/>
                        </a:ext>
                      </a:extLst>
                    </a:gridCol>
                    <a:gridCol w="1696508">
                      <a:extLst>
                        <a:ext uri="{9D8B030D-6E8A-4147-A177-3AD203B41FA5}">
                          <a16:colId xmlns:a16="http://schemas.microsoft.com/office/drawing/2014/main" val="3823111252"/>
                        </a:ext>
                      </a:extLst>
                    </a:gridCol>
                  </a:tblGrid>
                  <a:tr h="398413">
                    <a:tc>
                      <a:txBody>
                        <a:bodyPr/>
                        <a:lstStyle/>
                        <a:p>
                          <a:r>
                            <a:rPr lang="en-US" dirty="0">
                              <a:solidFill>
                                <a:sysClr val="windowText" lastClr="000000"/>
                              </a:solidFill>
                            </a:rPr>
                            <a:t>Q-values</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ysClr val="windowText" lastClr="000000"/>
                              </a:solidFill>
                            </a:rPr>
                            <a:t>Deviation</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000" t="-7576" r="-717" b="-251515"/>
                          </a:stretch>
                        </a:blipFill>
                      </a:tcPr>
                    </a:tc>
                    <a:extLst>
                      <a:ext uri="{0D108BD9-81ED-4DB2-BD59-A6C34878D82A}">
                        <a16:rowId xmlns:a16="http://schemas.microsoft.com/office/drawing/2014/main" val="156562407"/>
                      </a:ext>
                    </a:extLst>
                  </a:tr>
                  <a:tr h="979537">
                    <a:tc>
                      <a:txBody>
                        <a:bodyPr/>
                        <a:lstStyle/>
                        <a:p>
                          <a:r>
                            <a:rPr lang="en-US" dirty="0">
                              <a:solidFill>
                                <a:sysClr val="windowText" lastClr="000000"/>
                              </a:solidFill>
                            </a:rPr>
                            <a:t>Fill in </a:t>
                          </a:r>
                          <a:br>
                            <a:rPr lang="en-US" dirty="0">
                              <a:solidFill>
                                <a:sysClr val="windowText" lastClr="000000"/>
                              </a:solidFill>
                            </a:rPr>
                          </a:br>
                          <a:r>
                            <a:rPr lang="en-US" dirty="0">
                              <a:solidFill>
                                <a:sysClr val="windowText" lastClr="000000"/>
                              </a:solidFill>
                            </a:rPr>
                            <a:t>Q-values</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ysClr val="windowText" lastClr="000000"/>
                              </a:solidFill>
                            </a:rPr>
                            <a:t>Find out how far each Q-value from the </a:t>
                          </a:r>
                          <a:r>
                            <a:rPr lang="en-US" dirty="0">
                              <a:solidFill>
                                <a:sysClr val="windowText" lastClr="000000"/>
                              </a:solidFill>
                              <a:highlight>
                                <a:srgbClr val="FFFF00"/>
                              </a:highlight>
                            </a:rPr>
                            <a:t>mean average</a:t>
                          </a:r>
                          <a:endParaRPr lang="en-IL"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Square the deviation in the previous col.</a:t>
                          </a:r>
                          <a:endParaRPr lang="en-IL"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371061"/>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046A362-044A-4F74-934F-A4D1D0201C4A}"/>
                  </a:ext>
                </a:extLst>
              </p:cNvPr>
              <p:cNvSpPr txBox="1"/>
              <p:nvPr/>
            </p:nvSpPr>
            <p:spPr>
              <a:xfrm>
                <a:off x="901065" y="4930866"/>
                <a:ext cx="1016432" cy="7630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IL" i="1" smtClean="0">
                              <a:latin typeface="Cambria Math" panose="02040503050406030204" pitchFamily="18" charset="0"/>
                            </a:rPr>
                          </m:ctrlPr>
                        </m:naryPr>
                        <m:sub/>
                        <m:sup/>
                        <m:e>
                          <m:r>
                            <a:rPr lang="en-US" b="0" i="1" smtClean="0">
                              <a:latin typeface="Cambria Math" panose="02040503050406030204" pitchFamily="18" charset="0"/>
                            </a:rPr>
                            <m:t>𝑐𝑜𝑙</m:t>
                          </m:r>
                          <m:r>
                            <a:rPr lang="en-US" b="0" i="1" smtClean="0">
                              <a:latin typeface="Cambria Math" panose="02040503050406030204" pitchFamily="18" charset="0"/>
                            </a:rPr>
                            <m:t>3</m:t>
                          </m:r>
                        </m:e>
                      </m:nary>
                    </m:oMath>
                  </m:oMathPara>
                </a14:m>
                <a:endParaRPr lang="en-IL" dirty="0"/>
              </a:p>
            </p:txBody>
          </p:sp>
        </mc:Choice>
        <mc:Fallback>
          <p:sp>
            <p:nvSpPr>
              <p:cNvPr id="7" name="TextBox 6">
                <a:extLst>
                  <a:ext uri="{FF2B5EF4-FFF2-40B4-BE49-F238E27FC236}">
                    <a16:creationId xmlns:a16="http://schemas.microsoft.com/office/drawing/2014/main" id="{C046A362-044A-4F74-934F-A4D1D0201C4A}"/>
                  </a:ext>
                </a:extLst>
              </p:cNvPr>
              <p:cNvSpPr txBox="1">
                <a:spLocks noRot="1" noChangeAspect="1" noMove="1" noResize="1" noEditPoints="1" noAdjustHandles="1" noChangeArrowheads="1" noChangeShapeType="1" noTextEdit="1"/>
              </p:cNvSpPr>
              <p:nvPr/>
            </p:nvSpPr>
            <p:spPr>
              <a:xfrm>
                <a:off x="901065" y="4930866"/>
                <a:ext cx="1016432" cy="763094"/>
              </a:xfrm>
              <a:prstGeom prst="rect">
                <a:avLst/>
              </a:prstGeom>
              <a:blipFill>
                <a:blip r:embed="rId5"/>
                <a:stretch>
                  <a:fillRect/>
                </a:stretch>
              </a:blipFill>
            </p:spPr>
            <p:txBody>
              <a:bodyPr/>
              <a:lstStyle/>
              <a:p>
                <a:r>
                  <a:rPr lang="en-IL">
                    <a:noFill/>
                  </a:rPr>
                  <a:t> </a:t>
                </a:r>
              </a:p>
            </p:txBody>
          </p:sp>
        </mc:Fallback>
      </mc:AlternateContent>
      <p:sp>
        <p:nvSpPr>
          <p:cNvPr id="8" name="Oval 7">
            <a:extLst>
              <a:ext uri="{FF2B5EF4-FFF2-40B4-BE49-F238E27FC236}">
                <a16:creationId xmlns:a16="http://schemas.microsoft.com/office/drawing/2014/main" id="{EED5832F-5CCA-4FDE-BF08-DCFEAE60ADDB}"/>
              </a:ext>
            </a:extLst>
          </p:cNvPr>
          <p:cNvSpPr/>
          <p:nvPr/>
        </p:nvSpPr>
        <p:spPr>
          <a:xfrm>
            <a:off x="901065" y="4846320"/>
            <a:ext cx="917575" cy="924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720326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p:cNvSpPr>
            <a:spLocks noGrp="1"/>
          </p:cNvSpPr>
          <p:nvPr>
            <p:ph type="title"/>
          </p:nvPr>
        </p:nvSpPr>
        <p:spPr>
          <a:xfrm>
            <a:off x="1032086" y="5671671"/>
            <a:ext cx="10127827" cy="1032956"/>
          </a:xfrm>
        </p:spPr>
        <p:txBody>
          <a:bodyPr>
            <a:noAutofit/>
          </a:bodyPr>
          <a:lstStyle/>
          <a:p>
            <a:r>
              <a:rPr lang="en-US" sz="2400" dirty="0"/>
              <a:t>The agent always picks the action with highest Q-value,</a:t>
            </a:r>
            <a:br>
              <a:rPr lang="en-US" sz="2400" dirty="0"/>
            </a:br>
            <a:r>
              <a:rPr lang="en-US" sz="2400" dirty="0"/>
              <a:t>it is shown that different actions are chosen in different experiments.</a:t>
            </a:r>
            <a:br>
              <a:rPr lang="en-US" sz="2400" dirty="0"/>
            </a:br>
            <a:endParaRPr lang="en-US" sz="2400" dirty="0"/>
          </a:p>
        </p:txBody>
      </p:sp>
      <p:sp>
        <p:nvSpPr>
          <p:cNvPr id="7" name="מציין מיקום טקסט 6"/>
          <p:cNvSpPr>
            <a:spLocks noGrp="1"/>
          </p:cNvSpPr>
          <p:nvPr>
            <p:ph type="body" idx="1"/>
          </p:nvPr>
        </p:nvSpPr>
        <p:spPr>
          <a:xfrm>
            <a:off x="1932976" y="4689075"/>
            <a:ext cx="3621143" cy="823912"/>
          </a:xfrm>
        </p:spPr>
        <p:txBody>
          <a:bodyPr/>
          <a:lstStyle/>
          <a:p>
            <a:r>
              <a:rPr lang="en-US" sz="2400" dirty="0"/>
              <a:t>Conventional algorithm</a:t>
            </a:r>
          </a:p>
          <a:p>
            <a:endParaRPr lang="en-US" sz="1600" dirty="0"/>
          </a:p>
        </p:txBody>
      </p:sp>
      <p:sp>
        <p:nvSpPr>
          <p:cNvPr id="8" name="מציין מיקום טקסט 7"/>
          <p:cNvSpPr>
            <a:spLocks noGrp="1"/>
          </p:cNvSpPr>
          <p:nvPr>
            <p:ph type="body" sz="quarter" idx="3"/>
          </p:nvPr>
        </p:nvSpPr>
        <p:spPr>
          <a:xfrm>
            <a:off x="7924651" y="5098404"/>
            <a:ext cx="3418142" cy="573267"/>
          </a:xfrm>
        </p:spPr>
        <p:txBody>
          <a:bodyPr/>
          <a:lstStyle/>
          <a:p>
            <a:r>
              <a:rPr lang="en-US" sz="2400" dirty="0"/>
              <a:t>Modified algorithm</a:t>
            </a:r>
          </a:p>
          <a:p>
            <a:endParaRPr lang="en-US" sz="2400" dirty="0"/>
          </a:p>
        </p:txBody>
      </p:sp>
      <p:pic>
        <p:nvPicPr>
          <p:cNvPr id="10" name="תמונה 9"/>
          <p:cNvPicPr/>
          <p:nvPr/>
        </p:nvPicPr>
        <p:blipFill>
          <a:blip r:embed="rId2"/>
          <a:stretch>
            <a:fillRect/>
          </a:stretch>
        </p:blipFill>
        <p:spPr>
          <a:xfrm>
            <a:off x="841171" y="151008"/>
            <a:ext cx="5640909" cy="4705471"/>
          </a:xfrm>
          <a:prstGeom prst="rect">
            <a:avLst/>
          </a:prstGeom>
        </p:spPr>
      </p:pic>
      <p:pic>
        <p:nvPicPr>
          <p:cNvPr id="11" name="תמונה 10"/>
          <p:cNvPicPr/>
          <p:nvPr/>
        </p:nvPicPr>
        <p:blipFill>
          <a:blip r:embed="rId3"/>
          <a:stretch>
            <a:fillRect/>
          </a:stretch>
        </p:blipFill>
        <p:spPr>
          <a:xfrm>
            <a:off x="6587082" y="151009"/>
            <a:ext cx="5378899" cy="4705470"/>
          </a:xfrm>
          <a:prstGeom prst="rect">
            <a:avLst/>
          </a:prstGeom>
        </p:spPr>
      </p:pic>
    </p:spTree>
    <p:extLst>
      <p:ext uri="{BB962C8B-B14F-4D97-AF65-F5344CB8AC3E}">
        <p14:creationId xmlns:p14="http://schemas.microsoft.com/office/powerpoint/2010/main" val="2516631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85850" y="323850"/>
            <a:ext cx="9601200" cy="1485900"/>
          </a:xfrm>
        </p:spPr>
        <p:txBody>
          <a:bodyPr/>
          <a:lstStyle/>
          <a:p>
            <a:r>
              <a:rPr lang="en-US" dirty="0"/>
              <a:t>Conclusions:</a:t>
            </a:r>
            <a:br>
              <a:rPr lang="en-US" dirty="0"/>
            </a:br>
            <a:endParaRPr lang="en-US" dirty="0"/>
          </a:p>
        </p:txBody>
      </p:sp>
      <p:sp>
        <p:nvSpPr>
          <p:cNvPr id="7" name="מציין מיקום תוכן 6"/>
          <p:cNvSpPr>
            <a:spLocks noGrp="1"/>
          </p:cNvSpPr>
          <p:nvPr>
            <p:ph idx="1"/>
          </p:nvPr>
        </p:nvSpPr>
        <p:spPr>
          <a:xfrm>
            <a:off x="1085850" y="781050"/>
            <a:ext cx="9601200" cy="5122445"/>
          </a:xfrm>
        </p:spPr>
        <p:txBody>
          <a:bodyPr>
            <a:noAutofit/>
          </a:bodyPr>
          <a:lstStyle/>
          <a:p>
            <a:endParaRPr lang="en-US" dirty="0"/>
          </a:p>
          <a:p>
            <a:pPr>
              <a:buFont typeface="Arial" panose="020B0604020202020204" pitchFamily="34" charset="0"/>
              <a:buChar char="•"/>
            </a:pPr>
            <a:r>
              <a:rPr lang="en-US" dirty="0"/>
              <a:t>Q-learning algorithm is a typical RL algorithm to interact with an environment to achieve a goal when :</a:t>
            </a:r>
          </a:p>
          <a:p>
            <a:pPr>
              <a:buFont typeface="+mj-lt"/>
              <a:buAutoNum type="arabicPeriod"/>
            </a:pPr>
            <a:r>
              <a:rPr lang="en-US" dirty="0"/>
              <a:t>The environment is not deterministic </a:t>
            </a:r>
          </a:p>
          <a:p>
            <a:pPr>
              <a:buFont typeface="+mj-lt"/>
              <a:buAutoNum type="arabicPeriod"/>
            </a:pPr>
            <a:r>
              <a:rPr lang="en-US" dirty="0"/>
              <a:t>The observed samples and sequences will affect the convergence and stability.</a:t>
            </a:r>
          </a:p>
          <a:p>
            <a:pPr marL="0" indent="0">
              <a:buNone/>
            </a:pPr>
            <a:endParaRPr lang="en-US" dirty="0"/>
          </a:p>
          <a:p>
            <a:pPr>
              <a:buFont typeface="Arial" panose="020B0604020202020204" pitchFamily="34" charset="0"/>
              <a:buChar char="•"/>
            </a:pPr>
            <a:r>
              <a:rPr lang="en-US" dirty="0"/>
              <a:t>We proposed a Monte Carlo Algorithm to deal with these problems. </a:t>
            </a:r>
          </a:p>
          <a:p>
            <a:pPr>
              <a:buFont typeface="Arial" panose="020B0604020202020204" pitchFamily="34" charset="0"/>
              <a:buChar char="•"/>
            </a:pPr>
            <a:r>
              <a:rPr lang="en-US" dirty="0"/>
              <a:t>Compared the modified with the conventional one </a:t>
            </a:r>
          </a:p>
          <a:p>
            <a:pPr>
              <a:buFont typeface="Arial" panose="020B0604020202020204" pitchFamily="34" charset="0"/>
              <a:buChar char="•"/>
            </a:pPr>
            <a:r>
              <a:rPr lang="en-US" dirty="0"/>
              <a:t>The modified reached more stationary policy , assured convergence and validity for the training results with the cost of more storage for each state.</a:t>
            </a:r>
          </a:p>
          <a:p>
            <a:pPr>
              <a:buFont typeface="Arial" panose="020B0604020202020204" pitchFamily="34" charset="0"/>
              <a:buChar char="•"/>
            </a:pPr>
            <a:r>
              <a:rPr lang="en-US" dirty="0">
                <a:solidFill>
                  <a:schemeClr val="tx1"/>
                </a:solidFill>
              </a:rPr>
              <a:t>Q learning algorithm is based on look up table (Q-table) used for low-dimensional space</a:t>
            </a:r>
          </a:p>
          <a:p>
            <a:pPr marL="0" indent="0">
              <a:buNone/>
            </a:pPr>
            <a:endParaRPr lang="en-US" dirty="0"/>
          </a:p>
        </p:txBody>
      </p:sp>
    </p:spTree>
    <p:extLst>
      <p:ext uri="{BB962C8B-B14F-4D97-AF65-F5344CB8AC3E}">
        <p14:creationId xmlns:p14="http://schemas.microsoft.com/office/powerpoint/2010/main" val="2212079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itting on a couch&#10;&#10;Description automatically generated with medium confidence">
            <a:extLst>
              <a:ext uri="{FF2B5EF4-FFF2-40B4-BE49-F238E27FC236}">
                <a16:creationId xmlns:a16="http://schemas.microsoft.com/office/drawing/2014/main" id="{E79E6A93-2A82-4A27-AAF0-C12B59320D37}"/>
              </a:ext>
            </a:extLst>
          </p:cNvPr>
          <p:cNvPicPr>
            <a:picLocks noChangeAspect="1"/>
          </p:cNvPicPr>
          <p:nvPr/>
        </p:nvPicPr>
        <p:blipFill>
          <a:blip r:embed="rId2"/>
          <a:stretch>
            <a:fillRect/>
          </a:stretch>
        </p:blipFill>
        <p:spPr>
          <a:xfrm>
            <a:off x="0" y="0"/>
            <a:ext cx="12192000" cy="6851903"/>
          </a:xfrm>
          <a:prstGeom prst="rect">
            <a:avLst/>
          </a:prstGeom>
        </p:spPr>
      </p:pic>
    </p:spTree>
    <p:extLst>
      <p:ext uri="{BB962C8B-B14F-4D97-AF65-F5344CB8AC3E}">
        <p14:creationId xmlns:p14="http://schemas.microsoft.com/office/powerpoint/2010/main" val="55986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solidFill>
                  <a:srgbClr val="C00000"/>
                </a:solidFill>
              </a:rPr>
              <a:t>So what is Q- learning ?</a:t>
            </a:r>
            <a:br>
              <a:rPr lang="en-US" dirty="0">
                <a:solidFill>
                  <a:srgbClr val="C00000"/>
                </a:solidFill>
              </a:rPr>
            </a:br>
            <a:endParaRPr lang="en-US" dirty="0">
              <a:solidFill>
                <a:srgbClr val="C00000"/>
              </a:solidFill>
            </a:endParaRPr>
          </a:p>
        </p:txBody>
      </p:sp>
      <p:sp>
        <p:nvSpPr>
          <p:cNvPr id="3" name="מציין מיקום תוכן 2"/>
          <p:cNvSpPr>
            <a:spLocks noGrp="1"/>
          </p:cNvSpPr>
          <p:nvPr>
            <p:ph idx="1"/>
          </p:nvPr>
        </p:nvSpPr>
        <p:spPr/>
        <p:txBody>
          <a:bodyPr/>
          <a:lstStyle/>
          <a:p>
            <a:endParaRPr lang="en-US" dirty="0"/>
          </a:p>
          <a:p>
            <a:r>
              <a:rPr lang="en-US" dirty="0"/>
              <a:t>Achieving a goal by interacting with an unknown environment where it seeks to find the optimal action to take at a given current state.</a:t>
            </a:r>
          </a:p>
          <a:p>
            <a:pPr marL="0" indent="0">
              <a:buNone/>
            </a:pPr>
            <a:endParaRPr lang="en-US" dirty="0"/>
          </a:p>
          <a:p>
            <a:r>
              <a:rPr lang="en-US" dirty="0"/>
              <a:t>Typical model-free algorithm (doesn’t learn on a given model) which experience the world through episodes and updates estimates each transition</a:t>
            </a:r>
          </a:p>
          <a:p>
            <a:endParaRPr lang="en-US" dirty="0"/>
          </a:p>
          <a:p>
            <a:r>
              <a:rPr lang="en-US" dirty="0"/>
              <a:t>relies on learning using trail-and-error algorithm  in reinforcement learning </a:t>
            </a:r>
          </a:p>
        </p:txBody>
      </p:sp>
      <p:pic>
        <p:nvPicPr>
          <p:cNvPr id="4" name="תמונה 3"/>
          <p:cNvPicPr>
            <a:picLocks noChangeAspect="1"/>
          </p:cNvPicPr>
          <p:nvPr/>
        </p:nvPicPr>
        <p:blipFill>
          <a:blip r:embed="rId3"/>
          <a:stretch>
            <a:fillRect/>
          </a:stretch>
        </p:blipFill>
        <p:spPr>
          <a:xfrm>
            <a:off x="7552848" y="571500"/>
            <a:ext cx="3419952" cy="1286054"/>
          </a:xfrm>
          <a:prstGeom prst="rect">
            <a:avLst/>
          </a:prstGeom>
        </p:spPr>
      </p:pic>
    </p:spTree>
    <p:extLst>
      <p:ext uri="{BB962C8B-B14F-4D97-AF65-F5344CB8AC3E}">
        <p14:creationId xmlns:p14="http://schemas.microsoft.com/office/powerpoint/2010/main" val="257611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solidFill>
                  <a:srgbClr val="C00000"/>
                </a:solidFill>
              </a:rPr>
              <a:t>The Conventional Q learning</a:t>
            </a:r>
          </a:p>
        </p:txBody>
      </p:sp>
      <p:sp>
        <p:nvSpPr>
          <p:cNvPr id="3" name="מציין מיקום תוכן 2"/>
          <p:cNvSpPr>
            <a:spLocks noGrp="1"/>
          </p:cNvSpPr>
          <p:nvPr>
            <p:ph idx="1"/>
          </p:nvPr>
        </p:nvSpPr>
        <p:spPr/>
        <p:txBody>
          <a:bodyPr/>
          <a:lstStyle/>
          <a:p>
            <a:r>
              <a:rPr lang="en-US" dirty="0"/>
              <a:t>Can’t reach convergence and even learn bad policies: ( the problems)</a:t>
            </a:r>
          </a:p>
          <a:p>
            <a:pPr marL="457200" indent="-457200">
              <a:buFont typeface="+mj-lt"/>
              <a:buAutoNum type="arabicPeriod"/>
            </a:pPr>
            <a:r>
              <a:rPr lang="en-US" sz="2400" dirty="0"/>
              <a:t>the state transition ( don’t know the transitions)</a:t>
            </a:r>
          </a:p>
          <a:p>
            <a:pPr marL="457200" indent="-457200">
              <a:buFont typeface="+mj-lt"/>
              <a:buAutoNum type="arabicPeriod"/>
            </a:pPr>
            <a:r>
              <a:rPr lang="en-US" sz="2400" dirty="0"/>
              <a:t>Random distribution of the immediate reward for the same state transition ( don’t know the rewards )</a:t>
            </a:r>
          </a:p>
        </p:txBody>
      </p:sp>
      <p:pic>
        <p:nvPicPr>
          <p:cNvPr id="4" name="תמונה 3"/>
          <p:cNvPicPr>
            <a:picLocks noChangeAspect="1"/>
          </p:cNvPicPr>
          <p:nvPr/>
        </p:nvPicPr>
        <p:blipFill>
          <a:blip r:embed="rId3"/>
          <a:stretch>
            <a:fillRect/>
          </a:stretch>
        </p:blipFill>
        <p:spPr>
          <a:xfrm>
            <a:off x="6821777" y="4190750"/>
            <a:ext cx="3176988" cy="2059564"/>
          </a:xfrm>
          <a:prstGeom prst="rect">
            <a:avLst/>
          </a:prstGeom>
        </p:spPr>
      </p:pic>
    </p:spTree>
    <p:extLst>
      <p:ext uri="{BB962C8B-B14F-4D97-AF65-F5344CB8AC3E}">
        <p14:creationId xmlns:p14="http://schemas.microsoft.com/office/powerpoint/2010/main" val="287576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57943" y="685800"/>
            <a:ext cx="10014857" cy="1485900"/>
          </a:xfrm>
        </p:spPr>
        <p:txBody>
          <a:bodyPr/>
          <a:lstStyle/>
          <a:p>
            <a:pPr algn="ctr"/>
            <a:r>
              <a:rPr lang="en-US" dirty="0">
                <a:solidFill>
                  <a:srgbClr val="C00000"/>
                </a:solidFill>
              </a:rPr>
              <a:t>After the big success in AlphaGo using RL</a:t>
            </a:r>
          </a:p>
        </p:txBody>
      </p:sp>
      <p:sp>
        <p:nvSpPr>
          <p:cNvPr id="3" name="מציין מיקום תוכן 2"/>
          <p:cNvSpPr>
            <a:spLocks noGrp="1"/>
          </p:cNvSpPr>
          <p:nvPr>
            <p:ph idx="1"/>
          </p:nvPr>
        </p:nvSpPr>
        <p:spPr>
          <a:xfrm>
            <a:off x="1654629" y="2171700"/>
            <a:ext cx="9601200" cy="4018547"/>
          </a:xfrm>
        </p:spPr>
        <p:txBody>
          <a:bodyPr/>
          <a:lstStyle/>
          <a:p>
            <a:pPr marL="0" indent="0">
              <a:buNone/>
            </a:pPr>
            <a:r>
              <a:rPr lang="en-US" dirty="0"/>
              <a:t>remarkable </a:t>
            </a:r>
            <a:r>
              <a:rPr lang="en-US" b="1" dirty="0"/>
              <a:t>algorithms</a:t>
            </a:r>
            <a:r>
              <a:rPr lang="en-US" dirty="0"/>
              <a:t> have been re-explored in almost every field that involves:</a:t>
            </a:r>
          </a:p>
          <a:p>
            <a:pPr marL="0" indent="0">
              <a:buNone/>
            </a:pPr>
            <a:endParaRPr lang="en-US" dirty="0"/>
          </a:p>
          <a:p>
            <a:r>
              <a:rPr lang="en-US" dirty="0"/>
              <a:t> interaction policies:</a:t>
            </a:r>
          </a:p>
          <a:p>
            <a:pPr marL="0" indent="0">
              <a:buNone/>
            </a:pPr>
            <a:r>
              <a:rPr lang="en-US" dirty="0"/>
              <a:t>1. define how rules interact with each other by governing their order of execution, </a:t>
            </a:r>
          </a:p>
          <a:p>
            <a:pPr marL="0" indent="0">
              <a:buNone/>
            </a:pPr>
            <a:r>
              <a:rPr lang="en-US" dirty="0"/>
              <a:t>2. ensure that the decision logic produces a consistent result</a:t>
            </a:r>
          </a:p>
          <a:p>
            <a:pPr marL="0" indent="0">
              <a:buNone/>
            </a:pPr>
            <a:endParaRPr lang="en-US" dirty="0"/>
          </a:p>
          <a:p>
            <a:r>
              <a:rPr lang="en-US" dirty="0"/>
              <a:t>sequential policies</a:t>
            </a:r>
            <a:r>
              <a:rPr lang="en-US" dirty="0">
                <a:sym typeface="Wingdings" panose="05000000000000000000" pitchFamily="2" charset="2"/>
              </a:rPr>
              <a:t>: (default policy)</a:t>
            </a:r>
          </a:p>
          <a:p>
            <a:pPr marL="0" indent="0">
              <a:buNone/>
            </a:pPr>
            <a:r>
              <a:rPr lang="en-US" dirty="0">
                <a:sym typeface="Wingdings" panose="05000000000000000000" pitchFamily="2" charset="2"/>
              </a:rPr>
              <a:t>    r</a:t>
            </a:r>
            <a:r>
              <a:rPr lang="en-US" dirty="0"/>
              <a:t>ules execute in the order in which they are listed in a decision node</a:t>
            </a:r>
          </a:p>
        </p:txBody>
      </p:sp>
      <p:pic>
        <p:nvPicPr>
          <p:cNvPr id="4" name="תמונה 3"/>
          <p:cNvPicPr>
            <a:picLocks noChangeAspect="1"/>
          </p:cNvPicPr>
          <p:nvPr/>
        </p:nvPicPr>
        <p:blipFill>
          <a:blip r:embed="rId3"/>
          <a:stretch>
            <a:fillRect/>
          </a:stretch>
        </p:blipFill>
        <p:spPr>
          <a:xfrm>
            <a:off x="9529181" y="5287617"/>
            <a:ext cx="2423334" cy="1390908"/>
          </a:xfrm>
          <a:prstGeom prst="rect">
            <a:avLst/>
          </a:prstGeom>
        </p:spPr>
      </p:pic>
    </p:spTree>
    <p:extLst>
      <p:ext uri="{BB962C8B-B14F-4D97-AF65-F5344CB8AC3E}">
        <p14:creationId xmlns:p14="http://schemas.microsoft.com/office/powerpoint/2010/main" val="290079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1"/>
            <a:r>
              <a:rPr lang="en-US" dirty="0">
                <a:solidFill>
                  <a:srgbClr val="C00000"/>
                </a:solidFill>
              </a:rPr>
              <a:t>examples</a:t>
            </a:r>
          </a:p>
        </p:txBody>
      </p:sp>
      <p:sp>
        <p:nvSpPr>
          <p:cNvPr id="4" name="מציין מיקום טקסט 3"/>
          <p:cNvSpPr>
            <a:spLocks noGrp="1"/>
          </p:cNvSpPr>
          <p:nvPr>
            <p:ph type="body" idx="1"/>
          </p:nvPr>
        </p:nvSpPr>
        <p:spPr>
          <a:xfrm>
            <a:off x="914400" y="2056779"/>
            <a:ext cx="2695074" cy="993076"/>
          </a:xfrm>
        </p:spPr>
        <p:txBody>
          <a:bodyPr/>
          <a:lstStyle/>
          <a:p>
            <a:r>
              <a:rPr lang="en-US" sz="2000" u="sng" dirty="0"/>
              <a:t> </a:t>
            </a:r>
            <a:r>
              <a:rPr lang="en-US" sz="2000" dirty="0"/>
              <a:t>intelligence</a:t>
            </a:r>
            <a:r>
              <a:rPr lang="en-US" sz="2000" u="sng" dirty="0"/>
              <a:t> </a:t>
            </a:r>
            <a:r>
              <a:rPr lang="en-US" sz="2000" dirty="0"/>
              <a:t>drive</a:t>
            </a:r>
            <a:r>
              <a:rPr lang="en-US" sz="2000" u="sng" dirty="0"/>
              <a:t> </a:t>
            </a:r>
          </a:p>
          <a:p>
            <a:r>
              <a:rPr lang="en-US" sz="2000" dirty="0"/>
              <a:t>(self driven cars), </a:t>
            </a:r>
          </a:p>
          <a:p>
            <a:endParaRPr lang="en-US" sz="2000" dirty="0"/>
          </a:p>
        </p:txBody>
      </p:sp>
      <p:sp>
        <p:nvSpPr>
          <p:cNvPr id="5" name="מציין מיקום טקסט 4"/>
          <p:cNvSpPr>
            <a:spLocks noGrp="1"/>
          </p:cNvSpPr>
          <p:nvPr>
            <p:ph type="body" sz="quarter" idx="3"/>
          </p:nvPr>
        </p:nvSpPr>
        <p:spPr>
          <a:xfrm>
            <a:off x="3404937" y="1767608"/>
            <a:ext cx="2767263" cy="1083725"/>
          </a:xfrm>
        </p:spPr>
        <p:txBody>
          <a:bodyPr/>
          <a:lstStyle/>
          <a:p>
            <a:r>
              <a:rPr lang="en-US" sz="2400" dirty="0"/>
              <a:t>computer games</a:t>
            </a:r>
          </a:p>
          <a:p>
            <a:r>
              <a:rPr lang="en-US" sz="2000" dirty="0"/>
              <a:t>( Atari chess, go ,snake) </a:t>
            </a:r>
            <a:endParaRPr lang="en-US" sz="1800" dirty="0"/>
          </a:p>
        </p:txBody>
      </p:sp>
      <p:sp>
        <p:nvSpPr>
          <p:cNvPr id="8" name="מציין מיקום טקסט 4"/>
          <p:cNvSpPr txBox="1">
            <a:spLocks/>
          </p:cNvSpPr>
          <p:nvPr/>
        </p:nvSpPr>
        <p:spPr>
          <a:xfrm>
            <a:off x="6286498" y="2076416"/>
            <a:ext cx="2695075" cy="684897"/>
          </a:xfrm>
          <a:prstGeom prst="rect">
            <a:avLst/>
          </a:prstGeom>
        </p:spPr>
        <p:txBody>
          <a:bodyPr vert="horz" lIns="91440" tIns="45720" rIns="91440" bIns="45720" rtlCol="0" anchor="b">
            <a:noAutofit/>
          </a:bodyPr>
          <a:lstStyle>
            <a:lvl1pPr marL="0" indent="0" algn="l" defTabSz="914400" rtl="0" eaLnBrk="1" latinLnBrk="0" hangingPunct="1">
              <a:lnSpc>
                <a:spcPct val="84000"/>
              </a:lnSpc>
              <a:spcBef>
                <a:spcPts val="0"/>
              </a:spcBef>
              <a:spcAft>
                <a:spcPts val="0"/>
              </a:spcAft>
              <a:buFont typeface="Franklin Gothic Book" panose="020B0503020102020204" pitchFamily="34" charset="0"/>
              <a:buNone/>
              <a:defRPr sz="3000" b="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b="1"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b="1"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9pPr>
          </a:lstStyle>
          <a:p>
            <a:r>
              <a:rPr lang="en-US" u="sng" dirty="0"/>
              <a:t>robotics</a:t>
            </a:r>
            <a:endParaRPr lang="en-US" sz="1800" dirty="0"/>
          </a:p>
        </p:txBody>
      </p:sp>
      <p:sp>
        <p:nvSpPr>
          <p:cNvPr id="10" name="מציין מיקום טקסט 4"/>
          <p:cNvSpPr txBox="1">
            <a:spLocks/>
          </p:cNvSpPr>
          <p:nvPr/>
        </p:nvSpPr>
        <p:spPr>
          <a:xfrm>
            <a:off x="9095872" y="1653027"/>
            <a:ext cx="2767263" cy="1083725"/>
          </a:xfrm>
          <a:prstGeom prst="rect">
            <a:avLst/>
          </a:prstGeom>
        </p:spPr>
        <p:txBody>
          <a:bodyPr vert="horz" lIns="91440" tIns="45720" rIns="91440" bIns="45720" rtlCol="0" anchor="b">
            <a:noAutofit/>
          </a:bodyPr>
          <a:lstStyle>
            <a:lvl1pPr marL="0" indent="0" algn="l" defTabSz="914400" rtl="0" eaLnBrk="1" latinLnBrk="0" hangingPunct="1">
              <a:lnSpc>
                <a:spcPct val="84000"/>
              </a:lnSpc>
              <a:spcBef>
                <a:spcPts val="0"/>
              </a:spcBef>
              <a:spcAft>
                <a:spcPts val="0"/>
              </a:spcAft>
              <a:buFont typeface="Franklin Gothic Book" panose="020B0503020102020204" pitchFamily="34" charset="0"/>
              <a:buNone/>
              <a:defRPr sz="3000" b="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b="1"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b="1"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9pPr>
          </a:lstStyle>
          <a:p>
            <a:pPr rtl="1"/>
            <a:r>
              <a:rPr lang="en-US" sz="2400" u="sng" dirty="0"/>
              <a:t>recommendation systems: </a:t>
            </a:r>
          </a:p>
          <a:p>
            <a:pPr rtl="1"/>
            <a:r>
              <a:rPr lang="en-US" sz="2400" u="sng" dirty="0"/>
              <a:t>( news, </a:t>
            </a:r>
            <a:r>
              <a:rPr lang="en-US" sz="2400" dirty="0"/>
              <a:t>e-commerce)</a:t>
            </a:r>
            <a:endParaRPr lang="en-US" sz="1800" dirty="0"/>
          </a:p>
        </p:txBody>
      </p:sp>
      <p:pic>
        <p:nvPicPr>
          <p:cNvPr id="7" name="תמונה 6"/>
          <p:cNvPicPr>
            <a:picLocks noChangeAspect="1"/>
          </p:cNvPicPr>
          <p:nvPr/>
        </p:nvPicPr>
        <p:blipFill>
          <a:blip r:embed="rId3"/>
          <a:stretch>
            <a:fillRect/>
          </a:stretch>
        </p:blipFill>
        <p:spPr>
          <a:xfrm rot="16200000">
            <a:off x="272406" y="4149048"/>
            <a:ext cx="3473584" cy="1275197"/>
          </a:xfrm>
          <a:prstGeom prst="rect">
            <a:avLst/>
          </a:prstGeom>
        </p:spPr>
      </p:pic>
      <p:pic>
        <p:nvPicPr>
          <p:cNvPr id="12" name="תמונה 11"/>
          <p:cNvPicPr>
            <a:picLocks noChangeAspect="1"/>
          </p:cNvPicPr>
          <p:nvPr/>
        </p:nvPicPr>
        <p:blipFill>
          <a:blip r:embed="rId4"/>
          <a:stretch>
            <a:fillRect/>
          </a:stretch>
        </p:blipFill>
        <p:spPr>
          <a:xfrm>
            <a:off x="3794119" y="3049854"/>
            <a:ext cx="1776574" cy="1626863"/>
          </a:xfrm>
          <a:prstGeom prst="rect">
            <a:avLst/>
          </a:prstGeom>
        </p:spPr>
      </p:pic>
      <p:pic>
        <p:nvPicPr>
          <p:cNvPr id="13" name="תמונה 12"/>
          <p:cNvPicPr>
            <a:picLocks noChangeAspect="1"/>
          </p:cNvPicPr>
          <p:nvPr/>
        </p:nvPicPr>
        <p:blipFill>
          <a:blip r:embed="rId5"/>
          <a:stretch>
            <a:fillRect/>
          </a:stretch>
        </p:blipFill>
        <p:spPr>
          <a:xfrm>
            <a:off x="3794119" y="4875238"/>
            <a:ext cx="1833774" cy="1793785"/>
          </a:xfrm>
          <a:prstGeom prst="rect">
            <a:avLst/>
          </a:prstGeom>
        </p:spPr>
      </p:pic>
      <p:pic>
        <p:nvPicPr>
          <p:cNvPr id="14" name="תמונה 13"/>
          <p:cNvPicPr>
            <a:picLocks noChangeAspect="1"/>
          </p:cNvPicPr>
          <p:nvPr/>
        </p:nvPicPr>
        <p:blipFill>
          <a:blip r:embed="rId6"/>
          <a:stretch>
            <a:fillRect/>
          </a:stretch>
        </p:blipFill>
        <p:spPr>
          <a:xfrm>
            <a:off x="6153396" y="2965954"/>
            <a:ext cx="2255473" cy="1909284"/>
          </a:xfrm>
          <a:prstGeom prst="rect">
            <a:avLst/>
          </a:prstGeom>
        </p:spPr>
      </p:pic>
      <p:pic>
        <p:nvPicPr>
          <p:cNvPr id="15" name="תמונה 14"/>
          <p:cNvPicPr>
            <a:picLocks noChangeAspect="1"/>
          </p:cNvPicPr>
          <p:nvPr/>
        </p:nvPicPr>
        <p:blipFill rotWithShape="1">
          <a:blip r:embed="rId7"/>
          <a:srcRect r="11065"/>
          <a:stretch/>
        </p:blipFill>
        <p:spPr>
          <a:xfrm>
            <a:off x="8715992" y="2851333"/>
            <a:ext cx="3090260" cy="2699637"/>
          </a:xfrm>
          <a:prstGeom prst="rect">
            <a:avLst/>
          </a:prstGeom>
        </p:spPr>
      </p:pic>
    </p:spTree>
    <p:extLst>
      <p:ext uri="{BB962C8B-B14F-4D97-AF65-F5344CB8AC3E}">
        <p14:creationId xmlns:p14="http://schemas.microsoft.com/office/powerpoint/2010/main" val="196576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24414" y="372793"/>
            <a:ext cx="9601200" cy="1485900"/>
          </a:xfrm>
        </p:spPr>
        <p:txBody>
          <a:bodyPr/>
          <a:lstStyle/>
          <a:p>
            <a:r>
              <a:rPr lang="en-US" dirty="0"/>
              <a:t>Some of these algorithms can be divided to:</a:t>
            </a:r>
          </a:p>
        </p:txBody>
      </p:sp>
      <p:sp>
        <p:nvSpPr>
          <p:cNvPr id="3" name="מציין מיקום טקסט 2"/>
          <p:cNvSpPr>
            <a:spLocks noGrp="1"/>
          </p:cNvSpPr>
          <p:nvPr>
            <p:ph type="body" idx="1"/>
          </p:nvPr>
        </p:nvSpPr>
        <p:spPr/>
        <p:txBody>
          <a:bodyPr/>
          <a:lstStyle/>
          <a:p>
            <a:r>
              <a:rPr lang="en-US" dirty="0"/>
              <a:t>value function based approaches V(s)</a:t>
            </a:r>
          </a:p>
        </p:txBody>
      </p:sp>
      <p:sp>
        <p:nvSpPr>
          <p:cNvPr id="4" name="מציין מיקום תוכן 3"/>
          <p:cNvSpPr>
            <a:spLocks noGrp="1"/>
          </p:cNvSpPr>
          <p:nvPr>
            <p:ph sz="half" idx="2"/>
          </p:nvPr>
        </p:nvSpPr>
        <p:spPr/>
        <p:txBody>
          <a:bodyPr/>
          <a:lstStyle/>
          <a:p>
            <a:r>
              <a:rPr lang="en-US" dirty="0"/>
              <a:t>The value function represent how good is a state for an agent to be in</a:t>
            </a:r>
          </a:p>
          <a:p>
            <a:r>
              <a:rPr lang="en-US" dirty="0"/>
              <a:t>It is equal to expected total reward for an agent starting from state s</a:t>
            </a:r>
          </a:p>
          <a:p>
            <a:r>
              <a:rPr lang="en-US" dirty="0"/>
              <a:t> helps improve the training process for the value function( because we use the Q table values)</a:t>
            </a:r>
          </a:p>
        </p:txBody>
      </p:sp>
      <p:sp>
        <p:nvSpPr>
          <p:cNvPr id="5" name="מציין מיקום טקסט 4"/>
          <p:cNvSpPr>
            <a:spLocks noGrp="1"/>
          </p:cNvSpPr>
          <p:nvPr>
            <p:ph type="body" sz="quarter" idx="3"/>
          </p:nvPr>
        </p:nvSpPr>
        <p:spPr>
          <a:xfrm>
            <a:off x="6525014" y="1858693"/>
            <a:ext cx="4443984" cy="823912"/>
          </a:xfrm>
        </p:spPr>
        <p:txBody>
          <a:bodyPr/>
          <a:lstStyle/>
          <a:p>
            <a:r>
              <a:rPr lang="en-US" dirty="0"/>
              <a:t>policy search approaches</a:t>
            </a:r>
          </a:p>
        </p:txBody>
      </p:sp>
      <p:sp>
        <p:nvSpPr>
          <p:cNvPr id="6" name="מציין מיקום תוכן 5"/>
          <p:cNvSpPr>
            <a:spLocks noGrp="1"/>
          </p:cNvSpPr>
          <p:nvPr>
            <p:ph sz="quarter" idx="4"/>
          </p:nvPr>
        </p:nvSpPr>
        <p:spPr>
          <a:xfrm>
            <a:off x="6525014" y="2952281"/>
            <a:ext cx="4443984" cy="2562193"/>
          </a:xfrm>
        </p:spPr>
        <p:txBody>
          <a:bodyPr/>
          <a:lstStyle/>
          <a:p>
            <a:r>
              <a:rPr lang="en-US" dirty="0"/>
              <a:t>Approaches based on a policy</a:t>
            </a:r>
          </a:p>
          <a:p>
            <a:r>
              <a:rPr lang="en-US" dirty="0"/>
              <a:t>Popular method is gradient based method: which directly optimize in the action space.</a:t>
            </a:r>
          </a:p>
        </p:txBody>
      </p:sp>
      <p:pic>
        <p:nvPicPr>
          <p:cNvPr id="1026" name="Picture 2" descr="Introduction to Reinforcement Learning (Lecture 06 - Policy Search Methods)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23289" r="23118"/>
          <a:stretch/>
        </p:blipFill>
        <p:spPr bwMode="auto">
          <a:xfrm>
            <a:off x="9545053" y="4233377"/>
            <a:ext cx="2317368" cy="242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04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71600" y="685800"/>
            <a:ext cx="10101943" cy="1485900"/>
          </a:xfrm>
        </p:spPr>
        <p:txBody>
          <a:bodyPr>
            <a:normAutofit/>
          </a:bodyPr>
          <a:lstStyle/>
          <a:p>
            <a:r>
              <a:rPr lang="en-US" dirty="0"/>
              <a:t>Value function based approach</a:t>
            </a:r>
            <a:br>
              <a:rPr lang="en-US" dirty="0"/>
            </a:br>
            <a:endParaRPr lang="en-US" dirty="0"/>
          </a:p>
        </p:txBody>
      </p:sp>
      <p:sp>
        <p:nvSpPr>
          <p:cNvPr id="7" name="מציין מיקום תוכן 6"/>
          <p:cNvSpPr>
            <a:spLocks noGrp="1"/>
          </p:cNvSpPr>
          <p:nvPr>
            <p:ph idx="1"/>
          </p:nvPr>
        </p:nvSpPr>
        <p:spPr>
          <a:xfrm>
            <a:off x="1012371" y="1461837"/>
            <a:ext cx="10820400" cy="3581400"/>
          </a:xfrm>
        </p:spPr>
        <p:txBody>
          <a:bodyPr>
            <a:normAutofit fontScale="92500" lnSpcReduction="10000"/>
          </a:bodyPr>
          <a:lstStyle/>
          <a:p>
            <a:pPr marL="0" indent="0">
              <a:buNone/>
            </a:pPr>
            <a:endParaRPr lang="en-US" dirty="0"/>
          </a:p>
          <a:p>
            <a:pPr>
              <a:buFont typeface="Arial" panose="020B0604020202020204" pitchFamily="34" charset="0"/>
              <a:buChar char="•"/>
            </a:pPr>
            <a:r>
              <a:rPr lang="en-US" dirty="0"/>
              <a:t>Value iteration :  a method of computing an optimal MDP policy and its value. </a:t>
            </a:r>
          </a:p>
          <a:p>
            <a:pPr marL="530352" lvl="1" indent="0">
              <a:buNone/>
            </a:pPr>
            <a:r>
              <a:rPr lang="en-US" dirty="0"/>
              <a:t>It starts at the "end" and then works backward,  refining an estimate of either Q</a:t>
            </a:r>
            <a:r>
              <a:rPr lang="en-US" baseline="30000" dirty="0"/>
              <a:t>*</a:t>
            </a:r>
            <a:r>
              <a:rPr lang="en-US" dirty="0"/>
              <a:t> or V</a:t>
            </a:r>
            <a:r>
              <a:rPr lang="en-US" baseline="30000" dirty="0"/>
              <a:t>*</a:t>
            </a:r>
            <a:r>
              <a:rPr lang="en-US" dirty="0"/>
              <a:t>. </a:t>
            </a:r>
          </a:p>
          <a:p>
            <a:pPr marL="530352" lvl="1" indent="0">
              <a:buNone/>
            </a:pPr>
            <a:r>
              <a:rPr lang="en-US" dirty="0"/>
              <a:t>There is really no end, so it uses an arbitrary end point.</a:t>
            </a:r>
          </a:p>
          <a:p>
            <a:pPr marL="530352" lvl="1" indent="0">
              <a:buNone/>
            </a:pPr>
            <a:endParaRPr lang="en-US" dirty="0"/>
          </a:p>
          <a:p>
            <a:pPr marL="342900" indent="-342900">
              <a:buFont typeface="Wingdings" panose="05000000000000000000" pitchFamily="2" charset="2"/>
              <a:buChar char="§"/>
            </a:pPr>
            <a:r>
              <a:rPr lang="en-US" dirty="0"/>
              <a:t>rollout-based Monte Carlo method :</a:t>
            </a:r>
          </a:p>
          <a:p>
            <a:pPr marL="0" indent="0">
              <a:buNone/>
            </a:pPr>
            <a:r>
              <a:rPr lang="en-US" dirty="0"/>
              <a:t>Monte Carlo is a standard way to estimate the expectation of a random variable by taking an average over samples of that random variable</a:t>
            </a:r>
          </a:p>
          <a:p>
            <a:pPr marL="457200" indent="-457200">
              <a:buFont typeface="+mj-lt"/>
              <a:buAutoNum type="arabicPeriod"/>
            </a:pPr>
            <a:r>
              <a:rPr lang="en-US" dirty="0"/>
              <a:t>learns directly from episodes of experience without any prior knowledge of MDP transitions</a:t>
            </a:r>
          </a:p>
          <a:p>
            <a:pPr marL="457200" indent="-457200">
              <a:buFont typeface="+mj-lt"/>
              <a:buAutoNum type="arabicPeriod"/>
            </a:pPr>
            <a:r>
              <a:rPr lang="en-US" dirty="0"/>
              <a:t>outcomes are partly random and partly under the control of a decision maker</a:t>
            </a:r>
          </a:p>
          <a:p>
            <a:pPr marL="530352" lvl="1" indent="0">
              <a:buNone/>
            </a:pPr>
            <a:endParaRPr lang="en-US" dirty="0"/>
          </a:p>
        </p:txBody>
      </p:sp>
    </p:spTree>
    <p:extLst>
      <p:ext uri="{BB962C8B-B14F-4D97-AF65-F5344CB8AC3E}">
        <p14:creationId xmlns:p14="http://schemas.microsoft.com/office/powerpoint/2010/main" val="249096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solidFill>
                  <a:srgbClr val="C00000"/>
                </a:solidFill>
              </a:rPr>
              <a:t>The influence of the environment randomness:</a:t>
            </a:r>
          </a:p>
        </p:txBody>
      </p:sp>
      <p:sp>
        <p:nvSpPr>
          <p:cNvPr id="3" name="מציין מיקום תוכן 2"/>
          <p:cNvSpPr>
            <a:spLocks noGrp="1"/>
          </p:cNvSpPr>
          <p:nvPr>
            <p:ph idx="1"/>
          </p:nvPr>
        </p:nvSpPr>
        <p:spPr/>
        <p:txBody>
          <a:bodyPr/>
          <a:lstStyle/>
          <a:p>
            <a:r>
              <a:rPr lang="en-US" dirty="0"/>
              <a:t>usually considered to be deterministic(the outcome is based on a specific state)</a:t>
            </a:r>
          </a:p>
          <a:p>
            <a:endParaRPr lang="en-US" dirty="0"/>
          </a:p>
          <a:p>
            <a:r>
              <a:rPr lang="en-US" dirty="0"/>
              <a:t>the agent doesn’t require prior knowledge of the environment before the training</a:t>
            </a:r>
          </a:p>
          <a:p>
            <a:endParaRPr lang="en-US" dirty="0"/>
          </a:p>
          <a:p>
            <a:r>
              <a:rPr lang="en-US" dirty="0"/>
              <a:t>The agent observes the next state and the immediate reward after an action from the trail</a:t>
            </a:r>
          </a:p>
          <a:p>
            <a:endParaRPr lang="en-US" dirty="0"/>
          </a:p>
          <a:p>
            <a:r>
              <a:rPr lang="en-US" dirty="0"/>
              <a:t>Result : the observed values change with different visits</a:t>
            </a:r>
          </a:p>
        </p:txBody>
      </p:sp>
    </p:spTree>
    <p:extLst>
      <p:ext uri="{BB962C8B-B14F-4D97-AF65-F5344CB8AC3E}">
        <p14:creationId xmlns:p14="http://schemas.microsoft.com/office/powerpoint/2010/main" val="33058804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TM10001105[[fn=חיתוך]]</Template>
  <TotalTime>2979</TotalTime>
  <Words>2011</Words>
  <Application>Microsoft Office PowerPoint</Application>
  <PresentationFormat>Widescreen</PresentationFormat>
  <Paragraphs>254</Paragraphs>
  <Slides>27</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Franklin Gothic Book</vt:lpstr>
      <vt:lpstr>Times New Roman</vt:lpstr>
      <vt:lpstr>TimesNewRoman</vt:lpstr>
      <vt:lpstr>Wingdings</vt:lpstr>
      <vt:lpstr>Crop</vt:lpstr>
      <vt:lpstr>Modification of Q-learning to Adapt to the Randomness of Environment </vt:lpstr>
      <vt:lpstr>What we are going to show:</vt:lpstr>
      <vt:lpstr>So what is Q- learning ? </vt:lpstr>
      <vt:lpstr>The Conventional Q learning</vt:lpstr>
      <vt:lpstr>After the big success in AlphaGo using RL</vt:lpstr>
      <vt:lpstr>examples</vt:lpstr>
      <vt:lpstr>Some of these algorithms can be divided to:</vt:lpstr>
      <vt:lpstr>Value function based approach </vt:lpstr>
      <vt:lpstr>The influence of the environment randomness:</vt:lpstr>
      <vt:lpstr>How the Q learning Algorithm works:</vt:lpstr>
      <vt:lpstr>The Q-Value:</vt:lpstr>
      <vt:lpstr>Bellman optimality equation: </vt:lpstr>
      <vt:lpstr>What does Bellman optimality equation answer?</vt:lpstr>
      <vt:lpstr>Optimal Policy</vt:lpstr>
      <vt:lpstr>Why to use modification ?  </vt:lpstr>
      <vt:lpstr>The modification</vt:lpstr>
      <vt:lpstr>PowerPoint Presentation</vt:lpstr>
      <vt:lpstr>A well-known result in stochastic approximation theory</vt:lpstr>
      <vt:lpstr>How to handle the problem that reward function changes with iteration?</vt:lpstr>
      <vt:lpstr>PowerPoint Presentation</vt:lpstr>
      <vt:lpstr>Simulation experiments to evaluate the modification</vt:lpstr>
      <vt:lpstr>PowerPoint Presentation</vt:lpstr>
      <vt:lpstr>After 1000 episodes:  Q value table for conventional and modified algorithms: </vt:lpstr>
      <vt:lpstr>Assessing the two algorithms </vt:lpstr>
      <vt:lpstr>The agent always picks the action with highest Q-value, it is shown that different actions are chosen in different experiments. </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Modification of Q-learning to Adapt to the Randomness of Environment</dc:title>
  <dc:creator>oudai salameh</dc:creator>
  <cp:lastModifiedBy>Majd Rezik</cp:lastModifiedBy>
  <cp:revision>199</cp:revision>
  <dcterms:created xsi:type="dcterms:W3CDTF">2021-12-27T07:56:42Z</dcterms:created>
  <dcterms:modified xsi:type="dcterms:W3CDTF">2022-01-04T01:52:35Z</dcterms:modified>
</cp:coreProperties>
</file>