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71" r:id="rId4"/>
    <p:sldId id="258" r:id="rId5"/>
    <p:sldId id="263" r:id="rId6"/>
    <p:sldId id="260" r:id="rId7"/>
    <p:sldId id="261" r:id="rId8"/>
    <p:sldId id="259" r:id="rId9"/>
    <p:sldId id="262"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0" autoAdjust="0"/>
    <p:restoredTop sz="94660"/>
  </p:normalViewPr>
  <p:slideViewPr>
    <p:cSldViewPr snapToGrid="0">
      <p:cViewPr varScale="1">
        <p:scale>
          <a:sx n="86" d="100"/>
          <a:sy n="86" d="100"/>
        </p:scale>
        <p:origin x="4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3CB15C-5633-488C-962F-7CB790D76572}"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81010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3CB15C-5633-488C-962F-7CB790D76572}"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39270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3CB15C-5633-488C-962F-7CB790D76572}"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3989851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3CB15C-5633-488C-962F-7CB790D76572}"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489C7-1E57-44AC-9322-40096A009C4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0109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3CB15C-5633-488C-962F-7CB790D76572}"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1049919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3CB15C-5633-488C-962F-7CB790D76572}" type="datetimeFigureOut">
              <a:rPr lang="en-US" smtClean="0"/>
              <a:t>6/18/2020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58778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3CB15C-5633-488C-962F-7CB790D76572}" type="datetimeFigureOut">
              <a:rPr lang="en-US" smtClean="0"/>
              <a:t>6/18/2020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3303292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CB15C-5633-488C-962F-7CB790D76572}"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3854828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CB15C-5633-488C-962F-7CB790D76572}"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34392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43CB15C-5633-488C-962F-7CB790D76572}"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332512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3CB15C-5633-488C-962F-7CB790D76572}"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410957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CB15C-5633-488C-962F-7CB790D76572}"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169861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CB15C-5633-488C-962F-7CB790D76572}"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400224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43CB15C-5633-488C-962F-7CB790D76572}" type="datetimeFigureOut">
              <a:rPr lang="en-US" smtClean="0"/>
              <a:t>6/18/2020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351853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43CB15C-5633-488C-962F-7CB790D76572}" type="datetimeFigureOut">
              <a:rPr lang="en-US" smtClean="0"/>
              <a:t>6/18/2020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1990761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43CB15C-5633-488C-962F-7CB790D76572}" type="datetimeFigureOut">
              <a:rPr lang="en-US" smtClean="0"/>
              <a:t>6/18/2020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142243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3CB15C-5633-488C-962F-7CB790D76572}"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489C7-1E57-44AC-9322-40096A009C45}" type="slidenum">
              <a:rPr lang="en-US" smtClean="0"/>
              <a:t>‹#›</a:t>
            </a:fld>
            <a:endParaRPr lang="en-US"/>
          </a:p>
        </p:txBody>
      </p:sp>
    </p:spTree>
    <p:extLst>
      <p:ext uri="{BB962C8B-B14F-4D97-AF65-F5344CB8AC3E}">
        <p14:creationId xmlns:p14="http://schemas.microsoft.com/office/powerpoint/2010/main" val="336861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43CB15C-5633-488C-962F-7CB790D76572}" type="datetimeFigureOut">
              <a:rPr lang="en-US" smtClean="0"/>
              <a:t>6/18/2020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F489C7-1E57-44AC-9322-40096A009C45}" type="slidenum">
              <a:rPr lang="en-US" smtClean="0"/>
              <a:t>‹#›</a:t>
            </a:fld>
            <a:endParaRPr lang="en-US"/>
          </a:p>
        </p:txBody>
      </p:sp>
    </p:spTree>
    <p:extLst>
      <p:ext uri="{BB962C8B-B14F-4D97-AF65-F5344CB8AC3E}">
        <p14:creationId xmlns:p14="http://schemas.microsoft.com/office/powerpoint/2010/main" val="20186760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ajdrezik/Filter-Design-Patter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FEB3-0C2D-4BF8-9CF4-2BA9677E8E52}"/>
              </a:ext>
            </a:extLst>
          </p:cNvPr>
          <p:cNvSpPr>
            <a:spLocks noGrp="1"/>
          </p:cNvSpPr>
          <p:nvPr>
            <p:ph type="ctrTitle"/>
          </p:nvPr>
        </p:nvSpPr>
        <p:spPr>
          <a:xfrm>
            <a:off x="1129788" y="3624258"/>
            <a:ext cx="2662035" cy="1241357"/>
          </a:xfrm>
        </p:spPr>
        <p:txBody>
          <a:bodyPr/>
          <a:lstStyle/>
          <a:p>
            <a:r>
              <a:rPr lang="en-IL" sz="8000" dirty="0"/>
              <a:t>F</a:t>
            </a:r>
            <a:r>
              <a:rPr lang="en-US" sz="8000" dirty="0" err="1"/>
              <a:t>i</a:t>
            </a:r>
            <a:r>
              <a:rPr lang="en-IL" sz="8000" dirty="0"/>
              <a:t>l</a:t>
            </a:r>
            <a:r>
              <a:rPr lang="en-US" sz="8000" dirty="0"/>
              <a:t>t</a:t>
            </a:r>
            <a:r>
              <a:rPr lang="en-IL" sz="8000" dirty="0"/>
              <a:t>e</a:t>
            </a:r>
            <a:r>
              <a:rPr lang="en-US" sz="8000" dirty="0"/>
              <a:t>r</a:t>
            </a:r>
          </a:p>
        </p:txBody>
      </p:sp>
      <p:sp>
        <p:nvSpPr>
          <p:cNvPr id="3" name="Subtitle 2">
            <a:extLst>
              <a:ext uri="{FF2B5EF4-FFF2-40B4-BE49-F238E27FC236}">
                <a16:creationId xmlns:a16="http://schemas.microsoft.com/office/drawing/2014/main" id="{3BA28335-F519-477E-BBB4-9AD7E820841A}"/>
              </a:ext>
            </a:extLst>
          </p:cNvPr>
          <p:cNvSpPr>
            <a:spLocks noGrp="1"/>
          </p:cNvSpPr>
          <p:nvPr>
            <p:ph type="subTitle" idx="1"/>
          </p:nvPr>
        </p:nvSpPr>
        <p:spPr>
          <a:xfrm>
            <a:off x="7052415" y="3754438"/>
            <a:ext cx="3364908" cy="1329290"/>
          </a:xfrm>
        </p:spPr>
        <p:txBody>
          <a:bodyPr>
            <a:normAutofit/>
          </a:bodyPr>
          <a:lstStyle/>
          <a:p>
            <a:r>
              <a:rPr lang="en-US" sz="2800" b="1" i="1" dirty="0">
                <a:solidFill>
                  <a:schemeClr val="tx1"/>
                </a:solidFill>
                <a:latin typeface="Arial Rounded MT Bold" panose="020F0704030504030204" pitchFamily="34" charset="0"/>
              </a:rPr>
              <a:t>Majd Rezik</a:t>
            </a:r>
          </a:p>
          <a:p>
            <a:r>
              <a:rPr lang="en-US" sz="2800" b="1" i="1" dirty="0" err="1">
                <a:solidFill>
                  <a:schemeClr val="tx1"/>
                </a:solidFill>
                <a:latin typeface="Arial Rounded MT Bold" panose="020F0704030504030204" pitchFamily="34" charset="0"/>
              </a:rPr>
              <a:t>Simaan</a:t>
            </a:r>
            <a:r>
              <a:rPr lang="en-US" sz="2800" b="1" i="1" dirty="0">
                <a:solidFill>
                  <a:schemeClr val="tx1"/>
                </a:solidFill>
                <a:latin typeface="Arial Rounded MT Bold" panose="020F0704030504030204" pitchFamily="34" charset="0"/>
              </a:rPr>
              <a:t> </a:t>
            </a:r>
            <a:r>
              <a:rPr lang="en-US" sz="2800" b="1" i="1" dirty="0" err="1">
                <a:solidFill>
                  <a:schemeClr val="tx1"/>
                </a:solidFill>
                <a:latin typeface="Arial Rounded MT Bold" panose="020F0704030504030204" pitchFamily="34" charset="0"/>
              </a:rPr>
              <a:t>saada</a:t>
            </a:r>
            <a:endParaRPr lang="en-US" sz="2800" b="1" i="1" dirty="0">
              <a:solidFill>
                <a:schemeClr val="tx1"/>
              </a:solidFill>
              <a:latin typeface="Arial Rounded MT Bold" panose="020F0704030504030204" pitchFamily="34" charset="0"/>
            </a:endParaRPr>
          </a:p>
          <a:p>
            <a:endParaRPr lang="en-US" sz="2800" b="1" dirty="0">
              <a:solidFill>
                <a:schemeClr val="bg1"/>
              </a:solidFill>
            </a:endParaRPr>
          </a:p>
        </p:txBody>
      </p:sp>
    </p:spTree>
    <p:extLst>
      <p:ext uri="{BB962C8B-B14F-4D97-AF65-F5344CB8AC3E}">
        <p14:creationId xmlns:p14="http://schemas.microsoft.com/office/powerpoint/2010/main" val="329483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2FFC-3925-4C49-A334-67E61A3EE051}"/>
              </a:ext>
            </a:extLst>
          </p:cNvPr>
          <p:cNvSpPr>
            <a:spLocks noGrp="1"/>
          </p:cNvSpPr>
          <p:nvPr>
            <p:ph type="title"/>
          </p:nvPr>
        </p:nvSpPr>
        <p:spPr>
          <a:xfrm>
            <a:off x="281608" y="0"/>
            <a:ext cx="10515600" cy="1325563"/>
          </a:xfrm>
        </p:spPr>
        <p:txBody>
          <a:bodyPr/>
          <a:lstStyle/>
          <a:p>
            <a:r>
              <a:rPr lang="en-IL" dirty="0"/>
              <a:t>O</a:t>
            </a:r>
            <a:r>
              <a:rPr lang="en-US" dirty="0"/>
              <a:t>r</a:t>
            </a:r>
            <a:r>
              <a:rPr lang="en-IL" dirty="0"/>
              <a:t> </a:t>
            </a:r>
            <a:r>
              <a:rPr lang="en-US" dirty="0"/>
              <a:t>o</a:t>
            </a:r>
            <a:r>
              <a:rPr lang="en-IL" dirty="0"/>
              <a:t>p</a:t>
            </a:r>
            <a:r>
              <a:rPr lang="en-US" dirty="0"/>
              <a:t>e</a:t>
            </a:r>
            <a:r>
              <a:rPr lang="en-IL" dirty="0"/>
              <a:t>ration between </a:t>
            </a:r>
            <a:r>
              <a:rPr lang="en-US" dirty="0"/>
              <a:t>criteria's</a:t>
            </a:r>
          </a:p>
        </p:txBody>
      </p:sp>
      <p:pic>
        <p:nvPicPr>
          <p:cNvPr id="4" name="Picture 3">
            <a:extLst>
              <a:ext uri="{FF2B5EF4-FFF2-40B4-BE49-F238E27FC236}">
                <a16:creationId xmlns:a16="http://schemas.microsoft.com/office/drawing/2014/main" id="{913168E8-9B30-4485-8000-4175FC1F5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0174"/>
            <a:ext cx="12192000" cy="5797826"/>
          </a:xfrm>
          <a:prstGeom prst="rect">
            <a:avLst/>
          </a:prstGeom>
        </p:spPr>
      </p:pic>
    </p:spTree>
    <p:extLst>
      <p:ext uri="{BB962C8B-B14F-4D97-AF65-F5344CB8AC3E}">
        <p14:creationId xmlns:p14="http://schemas.microsoft.com/office/powerpoint/2010/main" val="4193256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334D33-F052-44AC-AF79-6D9338E1677B}"/>
              </a:ext>
            </a:extLst>
          </p:cNvPr>
          <p:cNvSpPr txBox="1"/>
          <p:nvPr/>
        </p:nvSpPr>
        <p:spPr>
          <a:xfrm>
            <a:off x="377686" y="82082"/>
            <a:ext cx="9925878" cy="1938992"/>
          </a:xfrm>
          <a:prstGeom prst="rect">
            <a:avLst/>
          </a:prstGeom>
          <a:noFill/>
        </p:spPr>
        <p:txBody>
          <a:bodyPr wrap="square" rtlCol="0">
            <a:spAutoFit/>
          </a:bodyPr>
          <a:lstStyle/>
          <a:p>
            <a:r>
              <a:rPr lang="en-IL" sz="2400" b="1" dirty="0">
                <a:solidFill>
                  <a:srgbClr val="FF0000"/>
                </a:solidFill>
              </a:rPr>
              <a:t>E</a:t>
            </a:r>
            <a:r>
              <a:rPr lang="en-US" sz="2400" b="1" dirty="0">
                <a:solidFill>
                  <a:srgbClr val="FF0000"/>
                </a:solidFill>
              </a:rPr>
              <a:t>x</a:t>
            </a:r>
            <a:r>
              <a:rPr lang="en-IL" sz="2400" b="1" dirty="0" err="1">
                <a:solidFill>
                  <a:srgbClr val="FF0000"/>
                </a:solidFill>
              </a:rPr>
              <a:t>ercise</a:t>
            </a:r>
            <a:r>
              <a:rPr lang="en-IL" sz="2400" b="1" dirty="0">
                <a:solidFill>
                  <a:srgbClr val="FF0000"/>
                </a:solidFill>
              </a:rPr>
              <a:t> 1:</a:t>
            </a:r>
          </a:p>
          <a:p>
            <a:endParaRPr lang="en-IL" sz="2400" b="1" dirty="0"/>
          </a:p>
          <a:p>
            <a:pPr marL="457200" indent="-457200">
              <a:buAutoNum type="arabicPeriod"/>
            </a:pPr>
            <a:r>
              <a:rPr lang="en-US" sz="2400" b="1" dirty="0"/>
              <a:t>P</a:t>
            </a:r>
            <a:r>
              <a:rPr lang="en-IL" sz="2400" b="1" dirty="0"/>
              <a:t>r</a:t>
            </a:r>
            <a:r>
              <a:rPr lang="en-US" sz="2400" b="1" dirty="0" err="1"/>
              <a:t>i</a:t>
            </a:r>
            <a:r>
              <a:rPr lang="en-IL" sz="2400" b="1" dirty="0"/>
              <a:t>n</a:t>
            </a:r>
            <a:r>
              <a:rPr lang="en-US" sz="2400" b="1" dirty="0"/>
              <a:t>t</a:t>
            </a:r>
            <a:r>
              <a:rPr lang="en-IL" sz="2400" b="1" dirty="0"/>
              <a:t> </a:t>
            </a:r>
            <a:r>
              <a:rPr lang="en-US" sz="2400" b="1" dirty="0"/>
              <a:t>o</a:t>
            </a:r>
            <a:r>
              <a:rPr lang="en-IL" sz="2400" b="1" dirty="0"/>
              <a:t>u</a:t>
            </a:r>
            <a:r>
              <a:rPr lang="en-US" sz="2400" b="1" dirty="0"/>
              <a:t>t</a:t>
            </a:r>
            <a:r>
              <a:rPr lang="en-IL" sz="2400" b="1" dirty="0"/>
              <a:t> </a:t>
            </a:r>
            <a:r>
              <a:rPr lang="en-US" sz="2400" b="1" dirty="0"/>
              <a:t>t</a:t>
            </a:r>
            <a:r>
              <a:rPr lang="en-IL" sz="2400" b="1" dirty="0"/>
              <a:t>h</a:t>
            </a:r>
            <a:r>
              <a:rPr lang="en-US" sz="2400" b="1" dirty="0"/>
              <a:t>e</a:t>
            </a:r>
            <a:r>
              <a:rPr lang="en-IL" sz="2400" b="1" dirty="0"/>
              <a:t> </a:t>
            </a:r>
            <a:r>
              <a:rPr lang="en-US" sz="2400" b="1" dirty="0"/>
              <a:t>students with final grade above 50.</a:t>
            </a:r>
          </a:p>
          <a:p>
            <a:pPr marL="457200" indent="-457200">
              <a:buAutoNum type="arabicPeriod"/>
            </a:pPr>
            <a:r>
              <a:rPr lang="en-US" sz="2400" b="1" dirty="0"/>
              <a:t>Print out the male students with final grade above 50.</a:t>
            </a:r>
          </a:p>
          <a:p>
            <a:endParaRPr lang="en-IL" sz="2400" b="1" dirty="0"/>
          </a:p>
        </p:txBody>
      </p:sp>
      <p:sp>
        <p:nvSpPr>
          <p:cNvPr id="7" name="TextBox 6">
            <a:extLst>
              <a:ext uri="{FF2B5EF4-FFF2-40B4-BE49-F238E27FC236}">
                <a16:creationId xmlns:a16="http://schemas.microsoft.com/office/drawing/2014/main" id="{D48559B5-4607-4F78-86DB-E205C007C726}"/>
              </a:ext>
            </a:extLst>
          </p:cNvPr>
          <p:cNvSpPr txBox="1"/>
          <p:nvPr/>
        </p:nvSpPr>
        <p:spPr>
          <a:xfrm>
            <a:off x="377686" y="2021074"/>
            <a:ext cx="9520915" cy="4739759"/>
          </a:xfrm>
          <a:prstGeom prst="rect">
            <a:avLst/>
          </a:prstGeom>
          <a:noFill/>
        </p:spPr>
        <p:txBody>
          <a:bodyPr wrap="square" rtlCol="0">
            <a:spAutoFit/>
          </a:bodyPr>
          <a:lstStyle/>
          <a:p>
            <a:r>
              <a:rPr lang="en-US" b="1" dirty="0">
                <a:solidFill>
                  <a:schemeClr val="bg1"/>
                </a:solidFill>
                <a:highlight>
                  <a:srgbClr val="FFFF00"/>
                </a:highlight>
              </a:rPr>
              <a:t>O</a:t>
            </a:r>
            <a:r>
              <a:rPr lang="en-IL" b="1" dirty="0" err="1">
                <a:solidFill>
                  <a:schemeClr val="bg1"/>
                </a:solidFill>
                <a:highlight>
                  <a:srgbClr val="FFFF00"/>
                </a:highlight>
              </a:rPr>
              <a:t>utput</a:t>
            </a:r>
            <a:r>
              <a:rPr lang="en-US" b="1" dirty="0">
                <a:solidFill>
                  <a:schemeClr val="bg1"/>
                </a:solidFill>
                <a:highlight>
                  <a:srgbClr val="FFFF00"/>
                </a:highlight>
              </a:rPr>
              <a:t> 1</a:t>
            </a:r>
            <a:r>
              <a:rPr lang="en-IL" b="1" dirty="0">
                <a:solidFill>
                  <a:schemeClr val="bg1"/>
                </a:solidFill>
                <a:highlight>
                  <a:srgbClr val="FFFF00"/>
                </a:highlight>
              </a:rPr>
              <a:t>:</a:t>
            </a:r>
            <a:endParaRPr lang="en-US" b="1" dirty="0">
              <a:solidFill>
                <a:schemeClr val="bg1"/>
              </a:solidFill>
              <a:highlight>
                <a:srgbClr val="FFFF00"/>
              </a:highlight>
            </a:endParaRPr>
          </a:p>
          <a:p>
            <a:endParaRPr lang="en-US" dirty="0">
              <a:solidFill>
                <a:schemeClr val="bg1"/>
              </a:solidFill>
            </a:endParaRPr>
          </a:p>
          <a:p>
            <a:r>
              <a:rPr lang="en-US" sz="1600" dirty="0"/>
              <a:t>students with final grade above 50:</a:t>
            </a:r>
          </a:p>
          <a:p>
            <a:r>
              <a:rPr lang="en-US" sz="1600" dirty="0"/>
              <a:t>Student : [ Name : Alex, Gender : male, ID : 1, Final Grade: 79.5 ]</a:t>
            </a:r>
          </a:p>
          <a:p>
            <a:r>
              <a:rPr lang="en-US" sz="1600" dirty="0"/>
              <a:t>Student : [ Name : Bob, Gender : male, ID : 2, Final Grade: 60.0 ]</a:t>
            </a:r>
          </a:p>
          <a:p>
            <a:r>
              <a:rPr lang="en-US" sz="1600" dirty="0"/>
              <a:t>Student : [ Name : Alice, Gender : female, ID : 3, Final Grade: 55.0 ]</a:t>
            </a:r>
          </a:p>
          <a:p>
            <a:r>
              <a:rPr lang="en-US" sz="1600" dirty="0"/>
              <a:t>Student : [ Name : Mark, Gender : male, ID : 4, Final Grade: 100.0 ]</a:t>
            </a:r>
          </a:p>
          <a:p>
            <a:r>
              <a:rPr lang="en-US" sz="1600" dirty="0"/>
              <a:t>Student : [ Name : Steve, Gender : male, ID : 5, Final Grade: 95.0 ]</a:t>
            </a:r>
          </a:p>
          <a:p>
            <a:r>
              <a:rPr lang="en-US" sz="1600" dirty="0"/>
              <a:t>Student : [ Name : Noemi, Gender : female, ID : 8, Final Grade: 85.0 ]</a:t>
            </a:r>
          </a:p>
          <a:p>
            <a:r>
              <a:rPr lang="en-US" sz="1600" dirty="0"/>
              <a:t>Student : [ Name : Laila, Gender : female, ID : 9, Final Grade: 61.0 ]</a:t>
            </a:r>
          </a:p>
          <a:p>
            <a:endParaRPr lang="en-US" sz="1600" dirty="0"/>
          </a:p>
          <a:p>
            <a:r>
              <a:rPr lang="en-US" sz="1600" b="1" dirty="0">
                <a:solidFill>
                  <a:schemeClr val="bg1"/>
                </a:solidFill>
                <a:highlight>
                  <a:srgbClr val="FFFF00"/>
                </a:highlight>
              </a:rPr>
              <a:t>Output 2:</a:t>
            </a:r>
          </a:p>
          <a:p>
            <a:endParaRPr lang="en-US" sz="1600" dirty="0">
              <a:solidFill>
                <a:schemeClr val="bg1"/>
              </a:solidFill>
            </a:endParaRPr>
          </a:p>
          <a:p>
            <a:r>
              <a:rPr lang="en-US" dirty="0"/>
              <a:t>male students with final grade above 50:</a:t>
            </a:r>
          </a:p>
          <a:p>
            <a:r>
              <a:rPr lang="en-US" dirty="0"/>
              <a:t>Student : [ Name : Alex, Gender : male, ID : 1, Final Grade: 79.5 ]</a:t>
            </a:r>
          </a:p>
          <a:p>
            <a:r>
              <a:rPr lang="en-US" dirty="0"/>
              <a:t>Student : [ Name : Bob, Gender : male, ID : 2, Final Grade: 60.0 ]</a:t>
            </a:r>
          </a:p>
          <a:p>
            <a:r>
              <a:rPr lang="en-US" dirty="0"/>
              <a:t>Student : [ Name : Mark, Gender : male, ID : 4, Final Grade: 100.0 ]</a:t>
            </a:r>
          </a:p>
          <a:p>
            <a:r>
              <a:rPr lang="en-US" dirty="0"/>
              <a:t>Student : [ Name : Steve, Gender : male, ID : 5, Final Grade: 95.0 ]</a:t>
            </a:r>
            <a:endParaRPr lang="en-US" sz="1400" dirty="0"/>
          </a:p>
        </p:txBody>
      </p:sp>
      <p:cxnSp>
        <p:nvCxnSpPr>
          <p:cNvPr id="4" name="Straight Connector 3">
            <a:extLst>
              <a:ext uri="{FF2B5EF4-FFF2-40B4-BE49-F238E27FC236}">
                <a16:creationId xmlns:a16="http://schemas.microsoft.com/office/drawing/2014/main" id="{D024EF4C-1464-46B6-94AE-52AC13CAD300}"/>
              </a:ext>
            </a:extLst>
          </p:cNvPr>
          <p:cNvCxnSpPr/>
          <p:nvPr/>
        </p:nvCxnSpPr>
        <p:spPr>
          <a:xfrm>
            <a:off x="377686" y="1903462"/>
            <a:ext cx="9597006"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A368C299-515C-43A7-BB48-2E406CEF7324}"/>
              </a:ext>
            </a:extLst>
          </p:cNvPr>
          <p:cNvCxnSpPr/>
          <p:nvPr/>
        </p:nvCxnSpPr>
        <p:spPr>
          <a:xfrm>
            <a:off x="301595" y="4692530"/>
            <a:ext cx="9597006"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715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8E72-B7AA-42CB-8BE6-672915F655C4}"/>
              </a:ext>
            </a:extLst>
          </p:cNvPr>
          <p:cNvSpPr>
            <a:spLocks noGrp="1"/>
          </p:cNvSpPr>
          <p:nvPr>
            <p:ph type="title"/>
          </p:nvPr>
        </p:nvSpPr>
        <p:spPr>
          <a:xfrm>
            <a:off x="0" y="0"/>
            <a:ext cx="10515600" cy="1325563"/>
          </a:xfrm>
        </p:spPr>
        <p:txBody>
          <a:bodyPr/>
          <a:lstStyle/>
          <a:p>
            <a:r>
              <a:rPr lang="en-US" b="1" dirty="0">
                <a:solidFill>
                  <a:srgbClr val="FF0000"/>
                </a:solidFill>
              </a:rPr>
              <a:t>Ex</a:t>
            </a:r>
            <a:r>
              <a:rPr lang="en-IL" b="1" dirty="0">
                <a:solidFill>
                  <a:srgbClr val="FF0000"/>
                </a:solidFill>
              </a:rPr>
              <a:t>e</a:t>
            </a:r>
            <a:r>
              <a:rPr lang="en-US" b="1" dirty="0">
                <a:solidFill>
                  <a:srgbClr val="FF0000"/>
                </a:solidFill>
              </a:rPr>
              <a:t>r</a:t>
            </a:r>
            <a:r>
              <a:rPr lang="en-IL" b="1" dirty="0">
                <a:solidFill>
                  <a:srgbClr val="FF0000"/>
                </a:solidFill>
              </a:rPr>
              <a:t>c</a:t>
            </a:r>
            <a:r>
              <a:rPr lang="en-US" b="1" dirty="0" err="1">
                <a:solidFill>
                  <a:srgbClr val="FF0000"/>
                </a:solidFill>
              </a:rPr>
              <a:t>i</a:t>
            </a:r>
            <a:r>
              <a:rPr lang="en-IL" b="1" dirty="0">
                <a:solidFill>
                  <a:srgbClr val="FF0000"/>
                </a:solidFill>
              </a:rPr>
              <a:t>s</a:t>
            </a:r>
            <a:r>
              <a:rPr lang="en-US" b="1" dirty="0">
                <a:solidFill>
                  <a:srgbClr val="FF0000"/>
                </a:solidFill>
              </a:rPr>
              <a:t>e</a:t>
            </a:r>
            <a:r>
              <a:rPr lang="en-IL" b="1" dirty="0">
                <a:solidFill>
                  <a:srgbClr val="FF0000"/>
                </a:solidFill>
              </a:rPr>
              <a:t> 2:</a:t>
            </a:r>
            <a:r>
              <a:rPr lang="en-US" b="1" dirty="0">
                <a:solidFill>
                  <a:srgbClr val="FF0000"/>
                </a:solidFill>
              </a:rPr>
              <a:t> </a:t>
            </a:r>
            <a:r>
              <a:rPr lang="en-US" sz="2400" b="1" dirty="0">
                <a:solidFill>
                  <a:srgbClr val="FF0000"/>
                </a:solidFill>
              </a:rPr>
              <a:t>(2 parts)</a:t>
            </a:r>
            <a:endParaRPr lang="en-US" b="1" dirty="0">
              <a:solidFill>
                <a:srgbClr val="FF0000"/>
              </a:solidFill>
            </a:endParaRPr>
          </a:p>
        </p:txBody>
      </p:sp>
      <p:sp>
        <p:nvSpPr>
          <p:cNvPr id="5" name="TextBox 4">
            <a:extLst>
              <a:ext uri="{FF2B5EF4-FFF2-40B4-BE49-F238E27FC236}">
                <a16:creationId xmlns:a16="http://schemas.microsoft.com/office/drawing/2014/main" id="{F44EE666-2901-498F-B204-831E1F2E5D1F}"/>
              </a:ext>
            </a:extLst>
          </p:cNvPr>
          <p:cNvSpPr txBox="1"/>
          <p:nvPr/>
        </p:nvSpPr>
        <p:spPr>
          <a:xfrm>
            <a:off x="115538" y="893234"/>
            <a:ext cx="10730948" cy="1938992"/>
          </a:xfrm>
          <a:prstGeom prst="rect">
            <a:avLst/>
          </a:prstGeom>
          <a:noFill/>
        </p:spPr>
        <p:txBody>
          <a:bodyPr wrap="square" rtlCol="0">
            <a:spAutoFit/>
          </a:bodyPr>
          <a:lstStyle/>
          <a:p>
            <a:r>
              <a:rPr lang="en-US" sz="2000" b="1" dirty="0">
                <a:solidFill>
                  <a:srgbClr val="FF0000"/>
                </a:solidFill>
              </a:rPr>
              <a:t>Pa</a:t>
            </a:r>
            <a:r>
              <a:rPr lang="en-IL" sz="2000" b="1" dirty="0">
                <a:solidFill>
                  <a:srgbClr val="FF0000"/>
                </a:solidFill>
              </a:rPr>
              <a:t>r</a:t>
            </a:r>
            <a:r>
              <a:rPr lang="en-US" sz="2000" b="1" dirty="0">
                <a:solidFill>
                  <a:srgbClr val="FF0000"/>
                </a:solidFill>
              </a:rPr>
              <a:t>t</a:t>
            </a:r>
            <a:r>
              <a:rPr lang="en-IL" sz="2000" b="1" dirty="0">
                <a:solidFill>
                  <a:srgbClr val="FF0000"/>
                </a:solidFill>
              </a:rPr>
              <a:t> 1: </a:t>
            </a:r>
            <a:endParaRPr lang="en-US" sz="2000" b="1" dirty="0">
              <a:solidFill>
                <a:srgbClr val="FF0000"/>
              </a:solidFill>
            </a:endParaRPr>
          </a:p>
          <a:p>
            <a:endParaRPr lang="en-US" sz="2000" b="1" dirty="0">
              <a:solidFill>
                <a:srgbClr val="FF0000"/>
              </a:solidFill>
            </a:endParaRPr>
          </a:p>
          <a:p>
            <a:pPr marL="800100" lvl="1" indent="-342900">
              <a:buFont typeface="Arial" panose="020B0604020202020204" pitchFamily="34" charset="0"/>
              <a:buChar char="•"/>
            </a:pPr>
            <a:r>
              <a:rPr lang="en-US" sz="2000" b="1" dirty="0"/>
              <a:t>Calculate and print the average of </a:t>
            </a:r>
            <a:r>
              <a:rPr lang="en-US" sz="2000" b="1" u="sng" dirty="0"/>
              <a:t>ALL</a:t>
            </a:r>
            <a:r>
              <a:rPr lang="en-US" sz="2000" b="1" dirty="0"/>
              <a:t> the students with final grade above 60.</a:t>
            </a:r>
            <a:br>
              <a:rPr lang="en-US" sz="2000" b="1" dirty="0"/>
            </a:br>
            <a:r>
              <a:rPr lang="en-US" sz="2000" b="1" dirty="0"/>
              <a:t>And print those students.</a:t>
            </a:r>
            <a:endParaRPr lang="en-IL" sz="2000" b="1" u="sng" dirty="0"/>
          </a:p>
          <a:p>
            <a:pPr lvl="1"/>
            <a:endParaRPr lang="en-US" sz="2000" b="1" dirty="0"/>
          </a:p>
          <a:p>
            <a:pPr lvl="1"/>
            <a:r>
              <a:rPr lang="en-US" sz="2000" b="1" dirty="0"/>
              <a:t> </a:t>
            </a:r>
            <a:endParaRPr lang="en-IL" sz="2000" b="1" dirty="0"/>
          </a:p>
        </p:txBody>
      </p:sp>
      <p:sp>
        <p:nvSpPr>
          <p:cNvPr id="9" name="TextBox 8">
            <a:extLst>
              <a:ext uri="{FF2B5EF4-FFF2-40B4-BE49-F238E27FC236}">
                <a16:creationId xmlns:a16="http://schemas.microsoft.com/office/drawing/2014/main" id="{DFEBEE77-7441-4848-BA0C-BECE2059B630}"/>
              </a:ext>
            </a:extLst>
          </p:cNvPr>
          <p:cNvSpPr txBox="1"/>
          <p:nvPr/>
        </p:nvSpPr>
        <p:spPr>
          <a:xfrm>
            <a:off x="115538" y="2659536"/>
            <a:ext cx="10494065" cy="2862322"/>
          </a:xfrm>
          <a:prstGeom prst="rect">
            <a:avLst/>
          </a:prstGeom>
          <a:noFill/>
        </p:spPr>
        <p:txBody>
          <a:bodyPr wrap="square" rtlCol="0">
            <a:spAutoFit/>
          </a:bodyPr>
          <a:lstStyle/>
          <a:p>
            <a:r>
              <a:rPr lang="en-US" b="1" i="1" dirty="0">
                <a:solidFill>
                  <a:schemeClr val="bg1"/>
                </a:solidFill>
                <a:highlight>
                  <a:srgbClr val="FFFF00"/>
                </a:highlight>
              </a:rPr>
              <a:t>Output :</a:t>
            </a:r>
          </a:p>
          <a:p>
            <a:r>
              <a:rPr lang="en-US" dirty="0"/>
              <a:t>	</a:t>
            </a:r>
          </a:p>
          <a:p>
            <a:r>
              <a:rPr lang="en-US" b="1" dirty="0"/>
              <a:t>	Average of students with final grade above 60: </a:t>
            </a:r>
          </a:p>
          <a:p>
            <a:r>
              <a:rPr lang="en-US" b="1" dirty="0"/>
              <a:t>	84.1</a:t>
            </a:r>
          </a:p>
          <a:p>
            <a:r>
              <a:rPr lang="en-US" dirty="0"/>
              <a:t>	</a:t>
            </a:r>
          </a:p>
          <a:p>
            <a:r>
              <a:rPr lang="en-US" dirty="0"/>
              <a:t>	Student : [ Name : Alex, Gender : male, ID : 1, Final Grade: 79.5 ]</a:t>
            </a:r>
          </a:p>
          <a:p>
            <a:pPr lvl="1"/>
            <a:r>
              <a:rPr lang="en-US" dirty="0"/>
              <a:t>Student : [ Name : Mark, Gender : male, ID : 4, Final Grade: 100.0 ]</a:t>
            </a:r>
          </a:p>
          <a:p>
            <a:pPr lvl="1"/>
            <a:r>
              <a:rPr lang="en-US" dirty="0"/>
              <a:t>Student : [ Name : Steve, Gender : male, ID : 5, Final Grade: 95.0 ]</a:t>
            </a:r>
          </a:p>
          <a:p>
            <a:pPr lvl="1"/>
            <a:r>
              <a:rPr lang="en-US" dirty="0"/>
              <a:t>Student : [ Name : Noemi, Gender : female, ID : 8, Final Grade: 85.0 ]</a:t>
            </a:r>
          </a:p>
          <a:p>
            <a:pPr lvl="1"/>
            <a:r>
              <a:rPr lang="en-US" dirty="0"/>
              <a:t>Student : [ Name : Laila, Gender : female, ID : 9, Final Grade: 61.0 ]</a:t>
            </a:r>
          </a:p>
        </p:txBody>
      </p:sp>
      <p:cxnSp>
        <p:nvCxnSpPr>
          <p:cNvPr id="10" name="Straight Connector 9">
            <a:extLst>
              <a:ext uri="{FF2B5EF4-FFF2-40B4-BE49-F238E27FC236}">
                <a16:creationId xmlns:a16="http://schemas.microsoft.com/office/drawing/2014/main" id="{F762B52A-8BFC-43A7-9EEC-88A4A166B838}"/>
              </a:ext>
            </a:extLst>
          </p:cNvPr>
          <p:cNvCxnSpPr/>
          <p:nvPr/>
        </p:nvCxnSpPr>
        <p:spPr>
          <a:xfrm>
            <a:off x="538850" y="2446491"/>
            <a:ext cx="9597006"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3366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49B4D-018D-4408-BC23-BC73D55F5843}"/>
              </a:ext>
            </a:extLst>
          </p:cNvPr>
          <p:cNvSpPr>
            <a:spLocks noGrp="1"/>
          </p:cNvSpPr>
          <p:nvPr>
            <p:ph idx="1"/>
          </p:nvPr>
        </p:nvSpPr>
        <p:spPr>
          <a:xfrm>
            <a:off x="687896" y="2597793"/>
            <a:ext cx="11116971" cy="4260207"/>
          </a:xfrm>
        </p:spPr>
        <p:txBody>
          <a:bodyPr/>
          <a:lstStyle/>
          <a:p>
            <a:pPr marL="0" indent="0">
              <a:buNone/>
            </a:pPr>
            <a:r>
              <a:rPr lang="en-US" sz="1800" b="1" i="1" dirty="0">
                <a:solidFill>
                  <a:schemeClr val="bg1"/>
                </a:solidFill>
                <a:highlight>
                  <a:srgbClr val="FFFF00"/>
                </a:highlight>
              </a:rPr>
              <a:t>Output :</a:t>
            </a:r>
            <a:endParaRPr lang="en-US" sz="1800" b="1" dirty="0"/>
          </a:p>
          <a:p>
            <a:pPr marL="0" indent="0">
              <a:buNone/>
            </a:pPr>
            <a:r>
              <a:rPr lang="en-US" dirty="0"/>
              <a:t>Student : [ Name : Alex, Gender : male, ID : 1, Final Grade: 79.5 ]</a:t>
            </a:r>
          </a:p>
          <a:p>
            <a:pPr marL="0" indent="0">
              <a:buNone/>
            </a:pPr>
            <a:r>
              <a:rPr lang="en-US" dirty="0"/>
              <a:t>Student : [ Name : Bob, Gender : male, ID : 2, Final Grade: 60.0 ]</a:t>
            </a:r>
          </a:p>
          <a:p>
            <a:pPr marL="0" indent="0">
              <a:buNone/>
            </a:pPr>
            <a:r>
              <a:rPr lang="en-US" dirty="0"/>
              <a:t>Student : [ Name : Alice, Gender : female, ID : 3, Final Grade: 55.0 ]</a:t>
            </a:r>
          </a:p>
          <a:p>
            <a:pPr marL="0" indent="0">
              <a:buNone/>
            </a:pPr>
            <a:r>
              <a:rPr lang="en-US" dirty="0"/>
              <a:t>Student : [ Name : Noemi, Gender : female, ID : 8, Final Grade: 85.0 ]</a:t>
            </a:r>
          </a:p>
          <a:p>
            <a:pPr marL="0" indent="0">
              <a:buNone/>
            </a:pPr>
            <a:r>
              <a:rPr lang="en-US" dirty="0"/>
              <a:t>Student : [ Name : Laila, Gender : female, ID : 9, Final Grade: 61.0 ]</a:t>
            </a:r>
          </a:p>
          <a:p>
            <a:pPr marL="0" indent="0">
              <a:buNone/>
            </a:pPr>
            <a:r>
              <a:rPr lang="en-US" dirty="0"/>
              <a:t>Student : [ Name : Elina, Gender : female, ID : 10, Final Grade: 49.0 ]</a:t>
            </a:r>
            <a:endParaRPr lang="en-US" sz="1600" dirty="0"/>
          </a:p>
          <a:p>
            <a:pPr marL="0" indent="0">
              <a:buNone/>
            </a:pPr>
            <a:endParaRPr lang="en-US" sz="1800" dirty="0"/>
          </a:p>
          <a:p>
            <a:pPr marL="0" indent="0">
              <a:buNone/>
            </a:pPr>
            <a:endParaRPr lang="en-US" sz="1800" dirty="0"/>
          </a:p>
          <a:p>
            <a:pPr marL="0" indent="0">
              <a:buNone/>
            </a:pPr>
            <a:endParaRPr lang="en-IL" dirty="0"/>
          </a:p>
        </p:txBody>
      </p:sp>
      <p:sp>
        <p:nvSpPr>
          <p:cNvPr id="4" name="Rectangle 3">
            <a:extLst>
              <a:ext uri="{FF2B5EF4-FFF2-40B4-BE49-F238E27FC236}">
                <a16:creationId xmlns:a16="http://schemas.microsoft.com/office/drawing/2014/main" id="{D994D559-14A8-42BD-A518-E5BF9B6FE81A}"/>
              </a:ext>
            </a:extLst>
          </p:cNvPr>
          <p:cNvSpPr/>
          <p:nvPr/>
        </p:nvSpPr>
        <p:spPr>
          <a:xfrm>
            <a:off x="174611" y="568137"/>
            <a:ext cx="9258491" cy="1323439"/>
          </a:xfrm>
          <a:prstGeom prst="rect">
            <a:avLst/>
          </a:prstGeom>
        </p:spPr>
        <p:txBody>
          <a:bodyPr wrap="square">
            <a:spAutoFit/>
          </a:bodyPr>
          <a:lstStyle/>
          <a:p>
            <a:r>
              <a:rPr lang="en-US" sz="2000" b="1" dirty="0">
                <a:solidFill>
                  <a:srgbClr val="FF0000"/>
                </a:solidFill>
              </a:rPr>
              <a:t>Pa</a:t>
            </a:r>
            <a:r>
              <a:rPr lang="en-IL" sz="2000" b="1" dirty="0">
                <a:solidFill>
                  <a:srgbClr val="FF0000"/>
                </a:solidFill>
              </a:rPr>
              <a:t>r</a:t>
            </a:r>
            <a:r>
              <a:rPr lang="en-US" sz="2000" b="1" dirty="0">
                <a:solidFill>
                  <a:srgbClr val="FF0000"/>
                </a:solidFill>
              </a:rPr>
              <a:t>t</a:t>
            </a:r>
            <a:r>
              <a:rPr lang="en-IL" sz="2000" b="1" dirty="0">
                <a:solidFill>
                  <a:srgbClr val="FF0000"/>
                </a:solidFill>
              </a:rPr>
              <a:t> 2: </a:t>
            </a:r>
            <a:endParaRPr lang="en-US" sz="2000" b="1" dirty="0">
              <a:solidFill>
                <a:srgbClr val="FF0000"/>
              </a:solidFill>
            </a:endParaRPr>
          </a:p>
          <a:p>
            <a:endParaRPr lang="en-US" sz="2000" b="1" dirty="0">
              <a:solidFill>
                <a:srgbClr val="FF0000"/>
              </a:solidFill>
            </a:endParaRPr>
          </a:p>
          <a:p>
            <a:pPr marL="800100" lvl="1" indent="-342900">
              <a:buFont typeface="Arial" panose="020B0604020202020204" pitchFamily="34" charset="0"/>
              <a:buChar char="•"/>
            </a:pPr>
            <a:r>
              <a:rPr lang="en-US" sz="2000" b="1" dirty="0"/>
              <a:t>Print out the students with final grade between 40 and 90.</a:t>
            </a:r>
          </a:p>
          <a:p>
            <a:endParaRPr lang="en-US" sz="2000" b="1" dirty="0"/>
          </a:p>
        </p:txBody>
      </p:sp>
      <p:cxnSp>
        <p:nvCxnSpPr>
          <p:cNvPr id="5" name="Straight Connector 4">
            <a:extLst>
              <a:ext uri="{FF2B5EF4-FFF2-40B4-BE49-F238E27FC236}">
                <a16:creationId xmlns:a16="http://schemas.microsoft.com/office/drawing/2014/main" id="{7FA16A26-D3F6-4784-AF74-38A4C9E7A095}"/>
              </a:ext>
            </a:extLst>
          </p:cNvPr>
          <p:cNvCxnSpPr/>
          <p:nvPr/>
        </p:nvCxnSpPr>
        <p:spPr>
          <a:xfrm>
            <a:off x="687896" y="2248250"/>
            <a:ext cx="9597006"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7492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49440A-F196-47AB-B0DF-28F5B488F0C9}"/>
              </a:ext>
            </a:extLst>
          </p:cNvPr>
          <p:cNvSpPr/>
          <p:nvPr/>
        </p:nvSpPr>
        <p:spPr>
          <a:xfrm>
            <a:off x="690384" y="610455"/>
            <a:ext cx="353173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C</a:t>
            </a:r>
            <a:r>
              <a:rPr lang="en-IL" sz="5400" dirty="0">
                <a:ln w="0"/>
                <a:solidFill>
                  <a:schemeClr val="accent1"/>
                </a:solidFill>
                <a:effectLst>
                  <a:outerShdw blurRad="38100" dist="25400" dir="5400000" algn="ctr" rotWithShape="0">
                    <a:srgbClr val="6E747A">
                      <a:alpha val="43000"/>
                    </a:srgbClr>
                  </a:outerShdw>
                </a:effectLst>
              </a:rPr>
              <a:t>ode files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a:extLst>
              <a:ext uri="{FF2B5EF4-FFF2-40B4-BE49-F238E27FC236}">
                <a16:creationId xmlns:a16="http://schemas.microsoft.com/office/drawing/2014/main" id="{3BEAB001-25B3-4B4C-B6C1-10EEB3ABCD1C}"/>
              </a:ext>
            </a:extLst>
          </p:cNvPr>
          <p:cNvSpPr txBox="1"/>
          <p:nvPr/>
        </p:nvSpPr>
        <p:spPr>
          <a:xfrm>
            <a:off x="3322040" y="3244334"/>
            <a:ext cx="4497362" cy="369332"/>
          </a:xfrm>
          <a:prstGeom prst="rect">
            <a:avLst/>
          </a:prstGeom>
          <a:noFill/>
        </p:spPr>
        <p:txBody>
          <a:bodyPr wrap="square" rtlCol="0">
            <a:spAutoFit/>
          </a:bodyPr>
          <a:lstStyle/>
          <a:p>
            <a:pPr algn="ctr"/>
            <a:r>
              <a:rPr lang="en-US" b="1" dirty="0">
                <a:solidFill>
                  <a:schemeClr val="bg1"/>
                </a:solidFill>
                <a:highlight>
                  <a:srgbClr val="FFFF00"/>
                </a:highlight>
                <a:hlinkClick r:id="rId2">
                  <a:extLst>
                    <a:ext uri="{A12FA001-AC4F-418D-AE19-62706E023703}">
                      <ahyp:hlinkClr xmlns:ahyp="http://schemas.microsoft.com/office/drawing/2018/hyperlinkcolor" val="tx"/>
                    </a:ext>
                  </a:extLst>
                </a:hlinkClick>
              </a:rPr>
              <a:t>Click here to display the files in Drive</a:t>
            </a:r>
            <a:endParaRPr lang="en-IL" b="1" dirty="0">
              <a:solidFill>
                <a:schemeClr val="bg1"/>
              </a:solidFill>
              <a:highlight>
                <a:srgbClr val="FFFF00"/>
              </a:highlight>
            </a:endParaRPr>
          </a:p>
        </p:txBody>
      </p:sp>
    </p:spTree>
    <p:extLst>
      <p:ext uri="{BB962C8B-B14F-4D97-AF65-F5344CB8AC3E}">
        <p14:creationId xmlns:p14="http://schemas.microsoft.com/office/powerpoint/2010/main" val="34351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F73B-E6D4-4B4C-BF5C-FF32E5215121}"/>
              </a:ext>
            </a:extLst>
          </p:cNvPr>
          <p:cNvSpPr>
            <a:spLocks noGrp="1"/>
          </p:cNvSpPr>
          <p:nvPr>
            <p:ph type="title"/>
          </p:nvPr>
        </p:nvSpPr>
        <p:spPr>
          <a:xfrm>
            <a:off x="561705" y="3955573"/>
            <a:ext cx="9404723" cy="1400530"/>
          </a:xfrm>
        </p:spPr>
        <p:txBody>
          <a:bodyPr/>
          <a:lstStyle/>
          <a:p>
            <a:r>
              <a:rPr lang="en-US" sz="8000" dirty="0"/>
              <a:t>Th</a:t>
            </a:r>
            <a:r>
              <a:rPr lang="en-IL" sz="8000" dirty="0"/>
              <a:t>a</a:t>
            </a:r>
            <a:r>
              <a:rPr lang="en-US" sz="8000" dirty="0"/>
              <a:t>n</a:t>
            </a:r>
            <a:r>
              <a:rPr lang="en-IL" sz="8000" dirty="0"/>
              <a:t>k </a:t>
            </a:r>
            <a:r>
              <a:rPr lang="en-US" sz="8000" dirty="0"/>
              <a:t>y</a:t>
            </a:r>
            <a:r>
              <a:rPr lang="en-IL" sz="8000" dirty="0"/>
              <a:t>o</a:t>
            </a:r>
            <a:r>
              <a:rPr lang="en-US" sz="8000" dirty="0"/>
              <a:t>u</a:t>
            </a:r>
            <a:r>
              <a:rPr lang="en-IL" sz="8000" dirty="0"/>
              <a:t>.</a:t>
            </a:r>
            <a:endParaRPr lang="en-US" sz="8000" dirty="0"/>
          </a:p>
        </p:txBody>
      </p:sp>
    </p:spTree>
    <p:extLst>
      <p:ext uri="{BB962C8B-B14F-4D97-AF65-F5344CB8AC3E}">
        <p14:creationId xmlns:p14="http://schemas.microsoft.com/office/powerpoint/2010/main" val="407685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627C-61ED-4BE1-8309-8D9816A3A11D}"/>
              </a:ext>
            </a:extLst>
          </p:cNvPr>
          <p:cNvSpPr>
            <a:spLocks noGrp="1"/>
          </p:cNvSpPr>
          <p:nvPr>
            <p:ph type="title"/>
          </p:nvPr>
        </p:nvSpPr>
        <p:spPr>
          <a:xfrm>
            <a:off x="742666" y="392421"/>
            <a:ext cx="10515600" cy="1325563"/>
          </a:xfrm>
        </p:spPr>
        <p:txBody>
          <a:bodyPr/>
          <a:lstStyle/>
          <a:p>
            <a:r>
              <a:rPr lang="en-US" dirty="0" err="1"/>
              <a:t>Wh</a:t>
            </a:r>
            <a:r>
              <a:rPr lang="en-IL" dirty="0"/>
              <a:t>a</a:t>
            </a:r>
            <a:r>
              <a:rPr lang="en-US" dirty="0"/>
              <a:t>t</a:t>
            </a:r>
            <a:r>
              <a:rPr lang="en-IL" dirty="0"/>
              <a:t> </a:t>
            </a:r>
            <a:r>
              <a:rPr lang="en-US" dirty="0" err="1"/>
              <a:t>i</a:t>
            </a:r>
            <a:r>
              <a:rPr lang="en-IL" dirty="0"/>
              <a:t>s </a:t>
            </a:r>
            <a:r>
              <a:rPr lang="en-US" dirty="0"/>
              <a:t>F</a:t>
            </a:r>
            <a:r>
              <a:rPr lang="en-IL" dirty="0" err="1"/>
              <a:t>ilter</a:t>
            </a:r>
            <a:r>
              <a:rPr lang="en-IL" dirty="0"/>
              <a:t> </a:t>
            </a:r>
            <a:r>
              <a:rPr lang="en-US" dirty="0"/>
              <a:t>D</a:t>
            </a:r>
            <a:r>
              <a:rPr lang="en-IL" dirty="0" err="1"/>
              <a:t>esign</a:t>
            </a:r>
            <a:r>
              <a:rPr lang="en-IL" dirty="0"/>
              <a:t> </a:t>
            </a:r>
            <a:r>
              <a:rPr lang="en-US" dirty="0"/>
              <a:t>P</a:t>
            </a:r>
            <a:r>
              <a:rPr lang="en-IL" dirty="0" err="1"/>
              <a:t>attern</a:t>
            </a:r>
            <a:r>
              <a:rPr lang="en-IL" dirty="0"/>
              <a:t>?</a:t>
            </a:r>
            <a:endParaRPr lang="en-US" dirty="0"/>
          </a:p>
        </p:txBody>
      </p:sp>
      <p:sp>
        <p:nvSpPr>
          <p:cNvPr id="4" name="TextBox 3">
            <a:extLst>
              <a:ext uri="{FF2B5EF4-FFF2-40B4-BE49-F238E27FC236}">
                <a16:creationId xmlns:a16="http://schemas.microsoft.com/office/drawing/2014/main" id="{7E2870A6-F81A-4E70-BAD5-B7049C06866E}"/>
              </a:ext>
            </a:extLst>
          </p:cNvPr>
          <p:cNvSpPr txBox="1"/>
          <p:nvPr/>
        </p:nvSpPr>
        <p:spPr>
          <a:xfrm>
            <a:off x="742666" y="1856689"/>
            <a:ext cx="10376452" cy="3046988"/>
          </a:xfrm>
          <a:prstGeom prst="rect">
            <a:avLst/>
          </a:prstGeom>
          <a:noFill/>
        </p:spPr>
        <p:txBody>
          <a:bodyPr wrap="square" rtlCol="0">
            <a:spAutoFit/>
          </a:bodyPr>
          <a:lstStyle/>
          <a:p>
            <a:r>
              <a:rPr lang="en-US" sz="3200" b="1" dirty="0"/>
              <a:t>Filter </a:t>
            </a:r>
            <a:r>
              <a:rPr lang="en-IL" sz="3200" b="1" dirty="0"/>
              <a:t> </a:t>
            </a:r>
            <a:r>
              <a:rPr lang="en-US" sz="3200" b="1" dirty="0"/>
              <a:t>d</a:t>
            </a:r>
            <a:r>
              <a:rPr lang="en-IL" sz="3200" b="1" dirty="0"/>
              <a:t>e</a:t>
            </a:r>
            <a:r>
              <a:rPr lang="en-US" sz="3200" b="1" dirty="0"/>
              <a:t>s</a:t>
            </a:r>
            <a:r>
              <a:rPr lang="en-IL" sz="3200" b="1" dirty="0" err="1"/>
              <a:t>i</a:t>
            </a:r>
            <a:r>
              <a:rPr lang="en-US" sz="3200" b="1" dirty="0"/>
              <a:t>g</a:t>
            </a:r>
            <a:r>
              <a:rPr lang="en-IL" sz="3200" b="1" dirty="0"/>
              <a:t>n </a:t>
            </a:r>
            <a:r>
              <a:rPr lang="en-US" sz="3200" b="1" dirty="0"/>
              <a:t>p</a:t>
            </a:r>
            <a:r>
              <a:rPr lang="en-IL" sz="3200" b="1" dirty="0"/>
              <a:t>a</a:t>
            </a:r>
            <a:r>
              <a:rPr lang="en-US" sz="3200" b="1" dirty="0"/>
              <a:t>t</a:t>
            </a:r>
            <a:r>
              <a:rPr lang="en-IL" sz="3200" b="1" dirty="0"/>
              <a:t>t</a:t>
            </a:r>
            <a:r>
              <a:rPr lang="en-US" sz="3200" b="1" dirty="0"/>
              <a:t>e</a:t>
            </a:r>
            <a:r>
              <a:rPr lang="en-IL" sz="3200" b="1" dirty="0"/>
              <a:t>r</a:t>
            </a:r>
            <a:r>
              <a:rPr lang="en-US" sz="3200" b="1" dirty="0"/>
              <a:t>n</a:t>
            </a:r>
            <a:r>
              <a:rPr lang="en-IL" sz="3200" b="1" dirty="0"/>
              <a:t> </a:t>
            </a:r>
            <a:r>
              <a:rPr lang="en-US" sz="3200" b="1" dirty="0"/>
              <a:t>is self explanatory.</a:t>
            </a:r>
          </a:p>
          <a:p>
            <a:r>
              <a:rPr lang="en-US" sz="3200" b="1" dirty="0"/>
              <a:t>It belongs under Structural patterns.</a:t>
            </a:r>
          </a:p>
          <a:p>
            <a:r>
              <a:rPr lang="en-US" sz="3200" b="1" dirty="0"/>
              <a:t>What for?</a:t>
            </a:r>
            <a:endParaRPr lang="en-IL" sz="3200" b="1" dirty="0"/>
          </a:p>
          <a:p>
            <a:r>
              <a:rPr lang="en-US" sz="3200" b="1" dirty="0"/>
              <a:t>we have data and we would like to filter it by some category</a:t>
            </a:r>
            <a:r>
              <a:rPr lang="en-IL" sz="3200" b="1" dirty="0"/>
              <a:t> </a:t>
            </a:r>
            <a:r>
              <a:rPr lang="en-US" sz="3200" b="1" dirty="0"/>
              <a:t>o</a:t>
            </a:r>
            <a:r>
              <a:rPr lang="en-IL" sz="3200" b="1" dirty="0"/>
              <a:t>r </a:t>
            </a:r>
            <a:r>
              <a:rPr lang="en-US" sz="3200" b="1" dirty="0"/>
              <a:t>c</a:t>
            </a:r>
            <a:r>
              <a:rPr lang="en-IL" sz="3200" b="1" dirty="0"/>
              <a:t>r</a:t>
            </a:r>
            <a:r>
              <a:rPr lang="en-US" sz="3200" b="1" dirty="0" err="1"/>
              <a:t>i</a:t>
            </a:r>
            <a:r>
              <a:rPr lang="en-IL" sz="3200" b="1" dirty="0"/>
              <a:t>t</a:t>
            </a:r>
            <a:r>
              <a:rPr lang="en-US" sz="3200" b="1" dirty="0"/>
              <a:t>e</a:t>
            </a:r>
            <a:r>
              <a:rPr lang="en-IL" sz="3200" b="1" dirty="0"/>
              <a:t>r</a:t>
            </a:r>
            <a:r>
              <a:rPr lang="en-US" sz="3200" b="1" dirty="0" err="1"/>
              <a:t>i</a:t>
            </a:r>
            <a:r>
              <a:rPr lang="en-IL" sz="3200" b="1" dirty="0"/>
              <a:t>a</a:t>
            </a:r>
            <a:r>
              <a:rPr lang="en-US" sz="3200" b="1" dirty="0"/>
              <a:t> and get a focused smaller data size which is more relevant or easier to work with.</a:t>
            </a:r>
          </a:p>
        </p:txBody>
      </p:sp>
    </p:spTree>
    <p:extLst>
      <p:ext uri="{BB962C8B-B14F-4D97-AF65-F5344CB8AC3E}">
        <p14:creationId xmlns:p14="http://schemas.microsoft.com/office/powerpoint/2010/main" val="300661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AA91-4DC3-49D3-9B0D-2CEC52256BCC}"/>
              </a:ext>
            </a:extLst>
          </p:cNvPr>
          <p:cNvSpPr>
            <a:spLocks noGrp="1"/>
          </p:cNvSpPr>
          <p:nvPr>
            <p:ph type="title"/>
          </p:nvPr>
        </p:nvSpPr>
        <p:spPr/>
        <p:txBody>
          <a:bodyPr/>
          <a:lstStyle/>
          <a:p>
            <a:r>
              <a:rPr lang="en-US" dirty="0"/>
              <a:t>When to use Filter Design Pattern?</a:t>
            </a:r>
            <a:br>
              <a:rPr lang="en-US" dirty="0"/>
            </a:br>
            <a:endParaRPr lang="en-IL" dirty="0"/>
          </a:p>
        </p:txBody>
      </p:sp>
      <p:sp>
        <p:nvSpPr>
          <p:cNvPr id="3" name="Content Placeholder 2">
            <a:extLst>
              <a:ext uri="{FF2B5EF4-FFF2-40B4-BE49-F238E27FC236}">
                <a16:creationId xmlns:a16="http://schemas.microsoft.com/office/drawing/2014/main" id="{33D853D9-FB58-425F-A6E1-FB9202ACEDBC}"/>
              </a:ext>
            </a:extLst>
          </p:cNvPr>
          <p:cNvSpPr>
            <a:spLocks noGrp="1"/>
          </p:cNvSpPr>
          <p:nvPr>
            <p:ph idx="1"/>
          </p:nvPr>
        </p:nvSpPr>
        <p:spPr>
          <a:xfrm>
            <a:off x="646111" y="1969028"/>
            <a:ext cx="8946541" cy="4195481"/>
          </a:xfrm>
        </p:spPr>
        <p:txBody>
          <a:bodyPr/>
          <a:lstStyle/>
          <a:p>
            <a:pPr marL="0" indent="0">
              <a:lnSpc>
                <a:spcPct val="150000"/>
              </a:lnSpc>
              <a:buNone/>
            </a:pPr>
            <a:r>
              <a:rPr lang="en-US" dirty="0"/>
              <a:t>Its easy to figure out when one should use filter design pattern. When you have a requirement where you want to add filters dynamically or you are implementing multiple functionalities and most of them require different filter criteria to filter something. In that case instead of hard coding the filters inside the functionalities, you can create filter criteria and re-use it wherever required.</a:t>
            </a:r>
            <a:endParaRPr lang="en-IL" dirty="0"/>
          </a:p>
        </p:txBody>
      </p:sp>
    </p:spTree>
    <p:extLst>
      <p:ext uri="{BB962C8B-B14F-4D97-AF65-F5344CB8AC3E}">
        <p14:creationId xmlns:p14="http://schemas.microsoft.com/office/powerpoint/2010/main" val="146186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09EDD6-1B4B-49D7-8AC0-C9F425B1EE5A}"/>
              </a:ext>
            </a:extLst>
          </p:cNvPr>
          <p:cNvSpPr txBox="1"/>
          <p:nvPr/>
        </p:nvSpPr>
        <p:spPr>
          <a:xfrm>
            <a:off x="530085" y="1367523"/>
            <a:ext cx="10323443" cy="3785652"/>
          </a:xfrm>
          <a:prstGeom prst="rect">
            <a:avLst/>
          </a:prstGeom>
          <a:noFill/>
        </p:spPr>
        <p:txBody>
          <a:bodyPr wrap="square" rtlCol="0">
            <a:spAutoFit/>
          </a:bodyPr>
          <a:lstStyle/>
          <a:p>
            <a:r>
              <a:rPr lang="en-US" sz="2000" b="1" dirty="0"/>
              <a:t>Examples</a:t>
            </a:r>
            <a:r>
              <a:rPr lang="en-IL" sz="2000" b="1" dirty="0"/>
              <a:t>:</a:t>
            </a:r>
            <a:endParaRPr lang="en-US" sz="2000" b="1" dirty="0"/>
          </a:p>
          <a:p>
            <a:endParaRPr lang="en-US" sz="2000" b="1" dirty="0"/>
          </a:p>
          <a:p>
            <a:pPr marL="342900" indent="-342900">
              <a:buFont typeface="Arial" panose="020B0604020202020204" pitchFamily="34" charset="0"/>
              <a:buChar char="•"/>
            </a:pPr>
            <a:r>
              <a:rPr lang="en-US" sz="2000" b="1" dirty="0"/>
              <a:t>You want to throw a party, inviting your family and friends.</a:t>
            </a:r>
            <a:br>
              <a:rPr lang="en-US" sz="2000" b="1" dirty="0"/>
            </a:br>
            <a:r>
              <a:rPr lang="en-US" sz="2000" b="1" dirty="0"/>
              <a:t>Want to filter up those who drink alcohol and those underage.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You want to make a list of people, filter them according to their public status,</a:t>
            </a:r>
            <a:br>
              <a:rPr lang="en-US" sz="2000" b="1" dirty="0"/>
            </a:br>
            <a:r>
              <a:rPr lang="en-US" sz="2000" b="1" dirty="0"/>
              <a:t>married /</a:t>
            </a:r>
            <a:r>
              <a:rPr lang="he-IL" sz="2000" b="1" dirty="0"/>
              <a:t> </a:t>
            </a:r>
            <a:r>
              <a:rPr lang="en-US" sz="2000" b="1" dirty="0"/>
              <a:t>divorced / single / male / female / etc.</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A company wants to do a statistical research about its employees:</a:t>
            </a:r>
            <a:br>
              <a:rPr lang="en-US" sz="2000" b="1" dirty="0"/>
            </a:br>
            <a:r>
              <a:rPr lang="en-US" sz="2000" b="1" dirty="0"/>
              <a:t>		1. Employees with experience less than a year.</a:t>
            </a:r>
            <a:br>
              <a:rPr lang="en-US" sz="2000" b="1" dirty="0"/>
            </a:br>
            <a:r>
              <a:rPr lang="en-US" sz="2000" b="1" dirty="0"/>
              <a:t>		2. Employees with experience between a year and 5 years.</a:t>
            </a:r>
            <a:br>
              <a:rPr lang="en-US" sz="2000" b="1" dirty="0"/>
            </a:br>
            <a:r>
              <a:rPr lang="en-US" sz="2000" b="1" dirty="0"/>
              <a:t>		3. Employees with experience exceeding 5 years.</a:t>
            </a:r>
          </a:p>
        </p:txBody>
      </p:sp>
      <p:sp>
        <p:nvSpPr>
          <p:cNvPr id="7" name="Title 1">
            <a:extLst>
              <a:ext uri="{FF2B5EF4-FFF2-40B4-BE49-F238E27FC236}">
                <a16:creationId xmlns:a16="http://schemas.microsoft.com/office/drawing/2014/main" id="{44EF673D-AC85-467C-AF37-0903F90979D1}"/>
              </a:ext>
            </a:extLst>
          </p:cNvPr>
          <p:cNvSpPr>
            <a:spLocks noGrp="1"/>
          </p:cNvSpPr>
          <p:nvPr>
            <p:ph type="title"/>
          </p:nvPr>
        </p:nvSpPr>
        <p:spPr>
          <a:xfrm>
            <a:off x="602973" y="154473"/>
            <a:ext cx="10323443" cy="1213050"/>
          </a:xfrm>
        </p:spPr>
        <p:txBody>
          <a:bodyPr/>
          <a:lstStyle/>
          <a:p>
            <a:r>
              <a:rPr lang="en-US" dirty="0"/>
              <a:t>Us</a:t>
            </a:r>
            <a:r>
              <a:rPr lang="en-IL" dirty="0"/>
              <a:t>e</a:t>
            </a:r>
            <a:r>
              <a:rPr lang="en-US" dirty="0"/>
              <a:t>s</a:t>
            </a:r>
            <a:r>
              <a:rPr lang="en-IL" dirty="0"/>
              <a:t> of </a:t>
            </a:r>
            <a:r>
              <a:rPr lang="en-US" dirty="0"/>
              <a:t>F</a:t>
            </a:r>
            <a:r>
              <a:rPr lang="en-IL" dirty="0" err="1"/>
              <a:t>ilter</a:t>
            </a:r>
            <a:r>
              <a:rPr lang="en-IL" dirty="0"/>
              <a:t> </a:t>
            </a:r>
            <a:r>
              <a:rPr lang="en-US" dirty="0"/>
              <a:t>D</a:t>
            </a:r>
            <a:r>
              <a:rPr lang="en-IL" dirty="0" err="1"/>
              <a:t>esign</a:t>
            </a:r>
            <a:r>
              <a:rPr lang="en-IL" dirty="0"/>
              <a:t> </a:t>
            </a:r>
            <a:r>
              <a:rPr lang="en-US" dirty="0"/>
              <a:t>P</a:t>
            </a:r>
            <a:r>
              <a:rPr lang="en-IL" dirty="0" err="1"/>
              <a:t>attern</a:t>
            </a:r>
            <a:endParaRPr lang="en-US" dirty="0"/>
          </a:p>
        </p:txBody>
      </p:sp>
    </p:spTree>
    <p:extLst>
      <p:ext uri="{BB962C8B-B14F-4D97-AF65-F5344CB8AC3E}">
        <p14:creationId xmlns:p14="http://schemas.microsoft.com/office/powerpoint/2010/main" val="203357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F844-A3F8-4F5A-ABD5-4FC60EB50A8B}"/>
              </a:ext>
            </a:extLst>
          </p:cNvPr>
          <p:cNvSpPr>
            <a:spLocks noGrp="1"/>
          </p:cNvSpPr>
          <p:nvPr>
            <p:ph type="title"/>
          </p:nvPr>
        </p:nvSpPr>
        <p:spPr/>
        <p:txBody>
          <a:bodyPr/>
          <a:lstStyle/>
          <a:p>
            <a:r>
              <a:rPr lang="en-US" dirty="0"/>
              <a:t>Us</a:t>
            </a:r>
            <a:r>
              <a:rPr lang="en-IL" dirty="0"/>
              <a:t>e</a:t>
            </a:r>
            <a:r>
              <a:rPr lang="en-US" dirty="0"/>
              <a:t>s</a:t>
            </a:r>
            <a:r>
              <a:rPr lang="en-IL" dirty="0"/>
              <a:t> of </a:t>
            </a:r>
            <a:r>
              <a:rPr lang="en-US" dirty="0"/>
              <a:t>F</a:t>
            </a:r>
            <a:r>
              <a:rPr lang="en-IL" dirty="0" err="1"/>
              <a:t>ilter</a:t>
            </a:r>
            <a:r>
              <a:rPr lang="en-IL" dirty="0"/>
              <a:t> </a:t>
            </a:r>
            <a:r>
              <a:rPr lang="en-US" dirty="0"/>
              <a:t>D</a:t>
            </a:r>
            <a:r>
              <a:rPr lang="en-IL" dirty="0" err="1"/>
              <a:t>esign</a:t>
            </a:r>
            <a:r>
              <a:rPr lang="en-IL" dirty="0"/>
              <a:t> </a:t>
            </a:r>
            <a:r>
              <a:rPr lang="en-US" dirty="0"/>
              <a:t>P</a:t>
            </a:r>
            <a:r>
              <a:rPr lang="en-IL" dirty="0" err="1"/>
              <a:t>attern</a:t>
            </a:r>
            <a:r>
              <a:rPr lang="en-US" dirty="0"/>
              <a:t> – Cont.</a:t>
            </a:r>
          </a:p>
        </p:txBody>
      </p:sp>
      <p:sp>
        <p:nvSpPr>
          <p:cNvPr id="3" name="Content Placeholder 2">
            <a:extLst>
              <a:ext uri="{FF2B5EF4-FFF2-40B4-BE49-F238E27FC236}">
                <a16:creationId xmlns:a16="http://schemas.microsoft.com/office/drawing/2014/main" id="{9607F162-033D-4DFA-BC04-B1FD2F172BB1}"/>
              </a:ext>
            </a:extLst>
          </p:cNvPr>
          <p:cNvSpPr>
            <a:spLocks noGrp="1"/>
          </p:cNvSpPr>
          <p:nvPr>
            <p:ph idx="1"/>
          </p:nvPr>
        </p:nvSpPr>
        <p:spPr>
          <a:xfrm>
            <a:off x="334617" y="1690688"/>
            <a:ext cx="10515600" cy="4351338"/>
          </a:xfrm>
        </p:spPr>
        <p:txBody>
          <a:bodyPr/>
          <a:lstStyle/>
          <a:p>
            <a:pPr marL="0" indent="0">
              <a:buNone/>
            </a:pPr>
            <a:r>
              <a:rPr lang="en-US" dirty="0"/>
              <a:t>As</a:t>
            </a:r>
            <a:r>
              <a:rPr lang="en-IL" dirty="0"/>
              <a:t> </a:t>
            </a:r>
            <a:r>
              <a:rPr lang="en-US" dirty="0"/>
              <a:t>y</a:t>
            </a:r>
            <a:r>
              <a:rPr lang="en-IL" dirty="0"/>
              <a:t>o</a:t>
            </a:r>
            <a:r>
              <a:rPr lang="en-US" dirty="0"/>
              <a:t>u</a:t>
            </a:r>
            <a:r>
              <a:rPr lang="en-IL" dirty="0"/>
              <a:t> </a:t>
            </a:r>
            <a:r>
              <a:rPr lang="en-US" dirty="0"/>
              <a:t>c</a:t>
            </a:r>
            <a:r>
              <a:rPr lang="en-IL" dirty="0"/>
              <a:t>a</a:t>
            </a:r>
            <a:r>
              <a:rPr lang="en-US" dirty="0"/>
              <a:t>n</a:t>
            </a:r>
            <a:r>
              <a:rPr lang="en-IL" dirty="0"/>
              <a:t> </a:t>
            </a:r>
            <a:r>
              <a:rPr lang="en-US" dirty="0"/>
              <a:t>s</a:t>
            </a:r>
            <a:r>
              <a:rPr lang="en-IL" dirty="0"/>
              <a:t>e</a:t>
            </a:r>
            <a:r>
              <a:rPr lang="en-US" dirty="0"/>
              <a:t>e</a:t>
            </a:r>
            <a:r>
              <a:rPr lang="en-IL" dirty="0"/>
              <a:t> </a:t>
            </a:r>
            <a:r>
              <a:rPr lang="en-US" dirty="0"/>
              <a:t>f</a:t>
            </a:r>
            <a:r>
              <a:rPr lang="en-IL" dirty="0"/>
              <a:t>r</a:t>
            </a:r>
            <a:r>
              <a:rPr lang="en-US" dirty="0"/>
              <a:t>o</a:t>
            </a:r>
            <a:r>
              <a:rPr lang="en-IL" dirty="0"/>
              <a:t>m </a:t>
            </a:r>
            <a:r>
              <a:rPr lang="en-US" dirty="0"/>
              <a:t>t</a:t>
            </a:r>
            <a:r>
              <a:rPr lang="en-IL" dirty="0"/>
              <a:t>h</a:t>
            </a:r>
            <a:r>
              <a:rPr lang="en-US" dirty="0"/>
              <a:t>e</a:t>
            </a:r>
            <a:r>
              <a:rPr lang="en-IL" dirty="0"/>
              <a:t> </a:t>
            </a:r>
            <a:r>
              <a:rPr lang="en-US" dirty="0"/>
              <a:t>e</a:t>
            </a:r>
            <a:r>
              <a:rPr lang="en-IL" dirty="0"/>
              <a:t>x</a:t>
            </a:r>
            <a:r>
              <a:rPr lang="en-US" dirty="0"/>
              <a:t>a</a:t>
            </a:r>
            <a:r>
              <a:rPr lang="en-IL" dirty="0"/>
              <a:t>m</a:t>
            </a:r>
            <a:r>
              <a:rPr lang="en-US" dirty="0"/>
              <a:t>p</a:t>
            </a:r>
            <a:r>
              <a:rPr lang="en-IL" dirty="0"/>
              <a:t>l</a:t>
            </a:r>
            <a:r>
              <a:rPr lang="en-US" dirty="0"/>
              <a:t>e</a:t>
            </a:r>
            <a:r>
              <a:rPr lang="en-IL" dirty="0"/>
              <a:t>s, the filter design patter</a:t>
            </a:r>
            <a:r>
              <a:rPr lang="en-US" dirty="0"/>
              <a:t>n</a:t>
            </a:r>
            <a:r>
              <a:rPr lang="en-IL" dirty="0"/>
              <a:t> </a:t>
            </a:r>
            <a:r>
              <a:rPr lang="en-US" dirty="0"/>
              <a:t>h</a:t>
            </a:r>
            <a:r>
              <a:rPr lang="en-IL" dirty="0"/>
              <a:t>a</a:t>
            </a:r>
            <a:r>
              <a:rPr lang="en-US" dirty="0"/>
              <a:t>s</a:t>
            </a:r>
            <a:r>
              <a:rPr lang="en-IL" dirty="0"/>
              <a:t> </a:t>
            </a:r>
            <a:r>
              <a:rPr lang="en-US" dirty="0"/>
              <a:t>m</a:t>
            </a:r>
            <a:r>
              <a:rPr lang="en-IL" dirty="0"/>
              <a:t>a</a:t>
            </a:r>
            <a:r>
              <a:rPr lang="en-US" dirty="0"/>
              <a:t>n</a:t>
            </a:r>
            <a:r>
              <a:rPr lang="en-IL" dirty="0"/>
              <a:t>y </a:t>
            </a:r>
            <a:r>
              <a:rPr lang="en-US" dirty="0"/>
              <a:t>u</a:t>
            </a:r>
            <a:r>
              <a:rPr lang="en-IL" dirty="0"/>
              <a:t>s</a:t>
            </a:r>
            <a:r>
              <a:rPr lang="en-US" dirty="0"/>
              <a:t>e</a:t>
            </a:r>
            <a:r>
              <a:rPr lang="en-IL" dirty="0"/>
              <a:t>s </a:t>
            </a:r>
            <a:r>
              <a:rPr lang="en-US" dirty="0"/>
              <a:t>a</a:t>
            </a:r>
            <a:r>
              <a:rPr lang="en-IL" dirty="0"/>
              <a:t>n</a:t>
            </a:r>
            <a:r>
              <a:rPr lang="en-US" dirty="0"/>
              <a:t>d</a:t>
            </a:r>
            <a:r>
              <a:rPr lang="en-IL" dirty="0"/>
              <a:t> </a:t>
            </a:r>
            <a:r>
              <a:rPr lang="en-US" dirty="0" err="1"/>
              <a:t>i</a:t>
            </a:r>
            <a:r>
              <a:rPr lang="en-IL" dirty="0"/>
              <a:t>s </a:t>
            </a:r>
            <a:r>
              <a:rPr lang="en-US" dirty="0"/>
              <a:t>a</a:t>
            </a:r>
            <a:r>
              <a:rPr lang="en-IL" dirty="0"/>
              <a:t>c</a:t>
            </a:r>
            <a:r>
              <a:rPr lang="en-US" dirty="0"/>
              <a:t>t</a:t>
            </a:r>
            <a:r>
              <a:rPr lang="en-IL" dirty="0"/>
              <a:t>u</a:t>
            </a:r>
            <a:r>
              <a:rPr lang="en-US" dirty="0"/>
              <a:t>a</a:t>
            </a:r>
            <a:r>
              <a:rPr lang="en-IL" dirty="0"/>
              <a:t>l</a:t>
            </a:r>
            <a:r>
              <a:rPr lang="en-US" dirty="0"/>
              <a:t>l</a:t>
            </a:r>
            <a:r>
              <a:rPr lang="en-IL" dirty="0"/>
              <a:t>y </a:t>
            </a:r>
            <a:r>
              <a:rPr lang="en-US" dirty="0"/>
              <a:t>v</a:t>
            </a:r>
            <a:r>
              <a:rPr lang="en-IL" dirty="0"/>
              <a:t>e</a:t>
            </a:r>
            <a:r>
              <a:rPr lang="en-US" dirty="0"/>
              <a:t>r</a:t>
            </a:r>
            <a:r>
              <a:rPr lang="en-IL" dirty="0"/>
              <a:t>y </a:t>
            </a:r>
            <a:r>
              <a:rPr lang="en-US" dirty="0"/>
              <a:t>e</a:t>
            </a:r>
            <a:r>
              <a:rPr lang="en-IL" dirty="0"/>
              <a:t>a</a:t>
            </a:r>
            <a:r>
              <a:rPr lang="en-US" dirty="0"/>
              <a:t>s</a:t>
            </a:r>
            <a:r>
              <a:rPr lang="en-IL" dirty="0"/>
              <a:t>y t</a:t>
            </a:r>
            <a:r>
              <a:rPr lang="en-US" dirty="0"/>
              <a:t>o</a:t>
            </a:r>
            <a:r>
              <a:rPr lang="en-IL" dirty="0"/>
              <a:t> </a:t>
            </a:r>
            <a:r>
              <a:rPr lang="en-US" dirty="0" err="1"/>
              <a:t>i</a:t>
            </a:r>
            <a:r>
              <a:rPr lang="en-IL" dirty="0"/>
              <a:t>m</a:t>
            </a:r>
            <a:r>
              <a:rPr lang="en-US" dirty="0"/>
              <a:t>p</a:t>
            </a:r>
            <a:r>
              <a:rPr lang="en-IL" dirty="0"/>
              <a:t>l</a:t>
            </a:r>
            <a:r>
              <a:rPr lang="en-US" dirty="0"/>
              <a:t>e</a:t>
            </a:r>
            <a:r>
              <a:rPr lang="en-IL" dirty="0"/>
              <a:t>m</a:t>
            </a:r>
            <a:r>
              <a:rPr lang="en-US" dirty="0"/>
              <a:t>e</a:t>
            </a:r>
            <a:r>
              <a:rPr lang="en-IL" dirty="0"/>
              <a:t>n</a:t>
            </a:r>
            <a:r>
              <a:rPr lang="en-US" dirty="0"/>
              <a:t>t</a:t>
            </a:r>
            <a:r>
              <a:rPr lang="en-IL" dirty="0"/>
              <a:t> </a:t>
            </a:r>
            <a:r>
              <a:rPr lang="en-US" dirty="0"/>
              <a:t>a</a:t>
            </a:r>
            <a:r>
              <a:rPr lang="en-IL" dirty="0"/>
              <a:t>n</a:t>
            </a:r>
            <a:r>
              <a:rPr lang="en-US" dirty="0"/>
              <a:t>d</a:t>
            </a:r>
            <a:r>
              <a:rPr lang="en-IL" dirty="0"/>
              <a:t> </a:t>
            </a:r>
            <a:r>
              <a:rPr lang="en-US" dirty="0"/>
              <a:t>u</a:t>
            </a:r>
            <a:r>
              <a:rPr lang="en-IL" dirty="0"/>
              <a:t>s</a:t>
            </a:r>
            <a:r>
              <a:rPr lang="en-US" dirty="0"/>
              <a:t>e</a:t>
            </a:r>
            <a:r>
              <a:rPr lang="en-IL" dirty="0"/>
              <a:t>. </a:t>
            </a:r>
          </a:p>
          <a:p>
            <a:pPr marL="0" indent="0">
              <a:buNone/>
            </a:pPr>
            <a:endParaRPr lang="en-US" dirty="0"/>
          </a:p>
          <a:p>
            <a:pPr marL="0" indent="0">
              <a:buNone/>
            </a:pPr>
            <a:r>
              <a:rPr lang="en-US" dirty="0"/>
              <a:t>Filter design pattern is used for building a criteria to filter items or objects dynamically. You can choose your own criteria and apply it on your objects to filter out the desired objects.</a:t>
            </a:r>
            <a:endParaRPr lang="en-IL" dirty="0"/>
          </a:p>
          <a:p>
            <a:pPr marL="0" indent="0">
              <a:buNone/>
            </a:pPr>
            <a:endParaRPr lang="en-IL" dirty="0"/>
          </a:p>
          <a:p>
            <a:pPr marL="0" indent="0">
              <a:buNone/>
            </a:pPr>
            <a:r>
              <a:rPr lang="en-US" dirty="0"/>
              <a:t>I</a:t>
            </a:r>
            <a:r>
              <a:rPr lang="en-IL" dirty="0"/>
              <a:t>t is also fairly easy to run over a list and filter out stuff us</a:t>
            </a:r>
            <a:r>
              <a:rPr lang="en-US" dirty="0" err="1"/>
              <a:t>i</a:t>
            </a:r>
            <a:r>
              <a:rPr lang="en-IL" dirty="0"/>
              <a:t>n</a:t>
            </a:r>
            <a:r>
              <a:rPr lang="en-US" dirty="0"/>
              <a:t>g</a:t>
            </a:r>
            <a:r>
              <a:rPr lang="en-IL" dirty="0"/>
              <a:t> “if</a:t>
            </a:r>
            <a:r>
              <a:rPr lang="en-US" dirty="0"/>
              <a:t> statement</a:t>
            </a:r>
            <a:r>
              <a:rPr lang="en-IL" dirty="0"/>
              <a:t>” but </a:t>
            </a:r>
            <a:r>
              <a:rPr lang="en-US" dirty="0"/>
              <a:t>t</a:t>
            </a:r>
            <a:r>
              <a:rPr lang="en-IL" dirty="0"/>
              <a:t>h</a:t>
            </a:r>
            <a:r>
              <a:rPr lang="en-US" dirty="0"/>
              <a:t>e</a:t>
            </a:r>
            <a:r>
              <a:rPr lang="en-IL" dirty="0"/>
              <a:t> design pattern makes it more tidy </a:t>
            </a:r>
            <a:r>
              <a:rPr lang="en-US" dirty="0"/>
              <a:t>especially</a:t>
            </a:r>
            <a:r>
              <a:rPr lang="en-IL" dirty="0"/>
              <a:t> when </a:t>
            </a:r>
            <a:r>
              <a:rPr lang="en-US" dirty="0"/>
              <a:t>y</a:t>
            </a:r>
            <a:r>
              <a:rPr lang="en-IL" dirty="0"/>
              <a:t>o</a:t>
            </a:r>
            <a:r>
              <a:rPr lang="en-US" dirty="0"/>
              <a:t>u</a:t>
            </a:r>
            <a:r>
              <a:rPr lang="en-IL" dirty="0"/>
              <a:t> </a:t>
            </a:r>
            <a:r>
              <a:rPr lang="en-US" dirty="0"/>
              <a:t>w</a:t>
            </a:r>
            <a:r>
              <a:rPr lang="en-IL" dirty="0"/>
              <a:t>o</a:t>
            </a:r>
            <a:r>
              <a:rPr lang="en-US" dirty="0"/>
              <a:t>u</a:t>
            </a:r>
            <a:r>
              <a:rPr lang="en-IL" dirty="0"/>
              <a:t>l</a:t>
            </a:r>
            <a:r>
              <a:rPr lang="en-US" dirty="0"/>
              <a:t>d</a:t>
            </a:r>
            <a:r>
              <a:rPr lang="en-IL" dirty="0"/>
              <a:t> </a:t>
            </a:r>
            <a:r>
              <a:rPr lang="en-US" dirty="0"/>
              <a:t>l</a:t>
            </a:r>
            <a:r>
              <a:rPr lang="en-IL" dirty="0" err="1"/>
              <a:t>ike</a:t>
            </a:r>
            <a:r>
              <a:rPr lang="en-IL" dirty="0"/>
              <a:t> to filter out many list</a:t>
            </a:r>
            <a:r>
              <a:rPr lang="en-US" dirty="0"/>
              <a:t>s</a:t>
            </a:r>
            <a:r>
              <a:rPr lang="en-IL" dirty="0"/>
              <a:t> </a:t>
            </a:r>
            <a:r>
              <a:rPr lang="en-US" dirty="0"/>
              <a:t>u</a:t>
            </a:r>
            <a:r>
              <a:rPr lang="en-IL" dirty="0"/>
              <a:t>n</a:t>
            </a:r>
            <a:r>
              <a:rPr lang="en-US" dirty="0"/>
              <a:t>d</a:t>
            </a:r>
            <a:r>
              <a:rPr lang="en-IL" dirty="0"/>
              <a:t>e</a:t>
            </a:r>
            <a:r>
              <a:rPr lang="en-US" dirty="0"/>
              <a:t>r</a:t>
            </a:r>
            <a:r>
              <a:rPr lang="en-IL" dirty="0"/>
              <a:t> </a:t>
            </a:r>
            <a:r>
              <a:rPr lang="en-US" dirty="0"/>
              <a:t>m</a:t>
            </a:r>
            <a:r>
              <a:rPr lang="en-IL" dirty="0"/>
              <a:t>a</a:t>
            </a:r>
            <a:r>
              <a:rPr lang="en-US" dirty="0"/>
              <a:t>n</a:t>
            </a:r>
            <a:r>
              <a:rPr lang="en-IL" dirty="0"/>
              <a:t>y </a:t>
            </a:r>
            <a:r>
              <a:rPr lang="en-US" dirty="0"/>
              <a:t>c</a:t>
            </a:r>
            <a:r>
              <a:rPr lang="en-IL" dirty="0"/>
              <a:t>r</a:t>
            </a:r>
            <a:r>
              <a:rPr lang="en-US" dirty="0" err="1"/>
              <a:t>i</a:t>
            </a:r>
            <a:r>
              <a:rPr lang="en-IL" dirty="0"/>
              <a:t>t</a:t>
            </a:r>
            <a:r>
              <a:rPr lang="en-US" dirty="0"/>
              <a:t>e</a:t>
            </a:r>
            <a:r>
              <a:rPr lang="en-IL" dirty="0"/>
              <a:t>r</a:t>
            </a:r>
            <a:r>
              <a:rPr lang="en-US" dirty="0" err="1"/>
              <a:t>i</a:t>
            </a:r>
            <a:r>
              <a:rPr lang="en-IL" dirty="0"/>
              <a:t>a</a:t>
            </a:r>
            <a:r>
              <a:rPr lang="en-US" dirty="0"/>
              <a:t>s</a:t>
            </a:r>
            <a:r>
              <a:rPr lang="en-IL" dirty="0"/>
              <a:t>.</a:t>
            </a:r>
          </a:p>
        </p:txBody>
      </p:sp>
    </p:spTree>
    <p:extLst>
      <p:ext uri="{BB962C8B-B14F-4D97-AF65-F5344CB8AC3E}">
        <p14:creationId xmlns:p14="http://schemas.microsoft.com/office/powerpoint/2010/main" val="115251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89910B-BD1B-4678-A59D-32F71B8A9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917635" cy="6858000"/>
          </a:xfrm>
          <a:prstGeom prst="rect">
            <a:avLst/>
          </a:prstGeom>
        </p:spPr>
      </p:pic>
      <p:pic>
        <p:nvPicPr>
          <p:cNvPr id="9" name="Picture 8">
            <a:extLst>
              <a:ext uri="{FF2B5EF4-FFF2-40B4-BE49-F238E27FC236}">
                <a16:creationId xmlns:a16="http://schemas.microsoft.com/office/drawing/2014/main" id="{E642ECD9-F155-4E5D-AA69-ACECCEA5C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7635" y="0"/>
            <a:ext cx="5274365" cy="2398644"/>
          </a:xfrm>
          <a:prstGeom prst="rect">
            <a:avLst/>
          </a:prstGeom>
        </p:spPr>
      </p:pic>
      <p:pic>
        <p:nvPicPr>
          <p:cNvPr id="11" name="Picture 10">
            <a:extLst>
              <a:ext uri="{FF2B5EF4-FFF2-40B4-BE49-F238E27FC236}">
                <a16:creationId xmlns:a16="http://schemas.microsoft.com/office/drawing/2014/main" id="{2A441A51-1220-4F0B-9275-F0B2B4EC7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7148" y="2544418"/>
            <a:ext cx="5115339" cy="4313582"/>
          </a:xfrm>
          <a:prstGeom prst="rect">
            <a:avLst/>
          </a:prstGeom>
        </p:spPr>
      </p:pic>
    </p:spTree>
    <p:extLst>
      <p:ext uri="{BB962C8B-B14F-4D97-AF65-F5344CB8AC3E}">
        <p14:creationId xmlns:p14="http://schemas.microsoft.com/office/powerpoint/2010/main" val="116306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9EBDD7-4B22-451B-87F2-88AFAEB64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4537"/>
            <a:ext cx="6295553" cy="5849587"/>
          </a:xfrm>
          <a:prstGeom prst="rect">
            <a:avLst/>
          </a:prstGeom>
        </p:spPr>
      </p:pic>
      <p:sp>
        <p:nvSpPr>
          <p:cNvPr id="7" name="TextBox 6">
            <a:extLst>
              <a:ext uri="{FF2B5EF4-FFF2-40B4-BE49-F238E27FC236}">
                <a16:creationId xmlns:a16="http://schemas.microsoft.com/office/drawing/2014/main" id="{0B890B83-68F7-416E-9A54-6FE9F1464DB7}"/>
              </a:ext>
            </a:extLst>
          </p:cNvPr>
          <p:cNvSpPr txBox="1"/>
          <p:nvPr/>
        </p:nvSpPr>
        <p:spPr>
          <a:xfrm>
            <a:off x="304800" y="165652"/>
            <a:ext cx="8839200" cy="523220"/>
          </a:xfrm>
          <a:prstGeom prst="rect">
            <a:avLst/>
          </a:prstGeom>
          <a:noFill/>
        </p:spPr>
        <p:txBody>
          <a:bodyPr wrap="square" rtlCol="0">
            <a:spAutoFit/>
          </a:bodyPr>
          <a:lstStyle/>
          <a:p>
            <a:r>
              <a:rPr lang="en-US" sz="2800" dirty="0"/>
              <a:t>M</a:t>
            </a:r>
            <a:r>
              <a:rPr lang="en-IL" sz="2800" dirty="0"/>
              <a:t>ore c</a:t>
            </a:r>
            <a:r>
              <a:rPr lang="en-US" sz="2800" dirty="0"/>
              <a:t>r</a:t>
            </a:r>
            <a:r>
              <a:rPr lang="en-IL" sz="2800" dirty="0" err="1"/>
              <a:t>i</a:t>
            </a:r>
            <a:r>
              <a:rPr lang="en-US" sz="2800" dirty="0"/>
              <a:t>t</a:t>
            </a:r>
            <a:r>
              <a:rPr lang="en-IL" sz="2800" dirty="0"/>
              <a:t>e</a:t>
            </a:r>
            <a:r>
              <a:rPr lang="en-US" sz="2800" dirty="0"/>
              <a:t>r</a:t>
            </a:r>
            <a:r>
              <a:rPr lang="en-IL" sz="2800" dirty="0" err="1"/>
              <a:t>i</a:t>
            </a:r>
            <a:r>
              <a:rPr lang="en-US" sz="2800" dirty="0"/>
              <a:t>a</a:t>
            </a:r>
            <a:r>
              <a:rPr lang="en-IL" sz="2800" dirty="0"/>
              <a:t>s </a:t>
            </a:r>
            <a:r>
              <a:rPr lang="en-US" sz="2800" dirty="0"/>
              <a:t>e</a:t>
            </a:r>
            <a:r>
              <a:rPr lang="en-IL" sz="2800" dirty="0"/>
              <a:t>x</a:t>
            </a:r>
            <a:r>
              <a:rPr lang="en-US" sz="2800" dirty="0"/>
              <a:t>a</a:t>
            </a:r>
            <a:r>
              <a:rPr lang="en-IL" sz="2800" dirty="0"/>
              <a:t>m</a:t>
            </a:r>
            <a:r>
              <a:rPr lang="en-US" sz="2800" dirty="0"/>
              <a:t>p</a:t>
            </a:r>
            <a:r>
              <a:rPr lang="en-IL" sz="2800" dirty="0"/>
              <a:t>l</a:t>
            </a:r>
            <a:r>
              <a:rPr lang="en-US" sz="2800" dirty="0"/>
              <a:t>e</a:t>
            </a:r>
            <a:r>
              <a:rPr lang="en-IL" sz="2800" dirty="0"/>
              <a:t>s:</a:t>
            </a:r>
            <a:endParaRPr lang="en-US" sz="2800" dirty="0"/>
          </a:p>
        </p:txBody>
      </p:sp>
      <p:pic>
        <p:nvPicPr>
          <p:cNvPr id="9" name="Picture 8">
            <a:extLst>
              <a:ext uri="{FF2B5EF4-FFF2-40B4-BE49-F238E27FC236}">
                <a16:creationId xmlns:a16="http://schemas.microsoft.com/office/drawing/2014/main" id="{78C6D950-A904-4A4E-8886-1621284E5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94537"/>
            <a:ext cx="5926620" cy="5863463"/>
          </a:xfrm>
          <a:prstGeom prst="rect">
            <a:avLst/>
          </a:prstGeom>
        </p:spPr>
      </p:pic>
    </p:spTree>
    <p:extLst>
      <p:ext uri="{BB962C8B-B14F-4D97-AF65-F5344CB8AC3E}">
        <p14:creationId xmlns:p14="http://schemas.microsoft.com/office/powerpoint/2010/main" val="380512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08DA8B-CE97-49C7-9964-499CD02EB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32"/>
            <a:ext cx="12678769" cy="6895531"/>
          </a:xfrm>
          <a:prstGeom prst="rect">
            <a:avLst/>
          </a:prstGeom>
        </p:spPr>
      </p:pic>
    </p:spTree>
    <p:extLst>
      <p:ext uri="{BB962C8B-B14F-4D97-AF65-F5344CB8AC3E}">
        <p14:creationId xmlns:p14="http://schemas.microsoft.com/office/powerpoint/2010/main" val="374555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4C4FD0-9EA7-422B-A5FC-806EFE33B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0174"/>
            <a:ext cx="12192000" cy="5797826"/>
          </a:xfrm>
          <a:prstGeom prst="rect">
            <a:avLst/>
          </a:prstGeom>
        </p:spPr>
      </p:pic>
      <p:sp>
        <p:nvSpPr>
          <p:cNvPr id="9" name="Title 1">
            <a:extLst>
              <a:ext uri="{FF2B5EF4-FFF2-40B4-BE49-F238E27FC236}">
                <a16:creationId xmlns:a16="http://schemas.microsoft.com/office/drawing/2014/main" id="{8A177010-923F-4C3C-B166-3E34872BA6A8}"/>
              </a:ext>
            </a:extLst>
          </p:cNvPr>
          <p:cNvSpPr txBox="1">
            <a:spLocks/>
          </p:cNvSpPr>
          <p:nvPr/>
        </p:nvSpPr>
        <p:spPr>
          <a:xfrm>
            <a:off x="28160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dirty="0"/>
              <a:t>AND </a:t>
            </a:r>
            <a:r>
              <a:rPr lang="en-US" dirty="0"/>
              <a:t>o</a:t>
            </a:r>
            <a:r>
              <a:rPr lang="en-IL" dirty="0"/>
              <a:t>p</a:t>
            </a:r>
            <a:r>
              <a:rPr lang="en-US" dirty="0"/>
              <a:t>e</a:t>
            </a:r>
            <a:r>
              <a:rPr lang="en-IL" dirty="0"/>
              <a:t>ration between </a:t>
            </a:r>
            <a:r>
              <a:rPr lang="en-US" dirty="0" err="1"/>
              <a:t>criterias</a:t>
            </a:r>
            <a:endParaRPr lang="en-US" dirty="0"/>
          </a:p>
        </p:txBody>
      </p:sp>
    </p:spTree>
    <p:extLst>
      <p:ext uri="{BB962C8B-B14F-4D97-AF65-F5344CB8AC3E}">
        <p14:creationId xmlns:p14="http://schemas.microsoft.com/office/powerpoint/2010/main" val="3042142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573</TotalTime>
  <Words>1109</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Century Gothic</vt:lpstr>
      <vt:lpstr>Wingdings 3</vt:lpstr>
      <vt:lpstr>Ion</vt:lpstr>
      <vt:lpstr>Filter</vt:lpstr>
      <vt:lpstr>What is Filter Design Pattern?</vt:lpstr>
      <vt:lpstr>When to use Filter Design Pattern? </vt:lpstr>
      <vt:lpstr>Uses of Filter Design Pattern</vt:lpstr>
      <vt:lpstr>Uses of Filter Design Pattern – Cont.</vt:lpstr>
      <vt:lpstr>PowerPoint Presentation</vt:lpstr>
      <vt:lpstr>PowerPoint Presentation</vt:lpstr>
      <vt:lpstr>PowerPoint Presentation</vt:lpstr>
      <vt:lpstr>PowerPoint Presentation</vt:lpstr>
      <vt:lpstr>Or operation between criteria's</vt:lpstr>
      <vt:lpstr>PowerPoint Presentation</vt:lpstr>
      <vt:lpstr>Exercise 2: (2 parts)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Filter</dc:title>
  <dc:creator>anan msh</dc:creator>
  <cp:lastModifiedBy>Majd Rezik</cp:lastModifiedBy>
  <cp:revision>81</cp:revision>
  <dcterms:created xsi:type="dcterms:W3CDTF">2020-01-04T13:34:52Z</dcterms:created>
  <dcterms:modified xsi:type="dcterms:W3CDTF">2020-06-18T19:10:26Z</dcterms:modified>
</cp:coreProperties>
</file>