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7" r:id="rId6"/>
    <p:sldId id="318" r:id="rId7"/>
    <p:sldId id="319" r:id="rId8"/>
    <p:sldId id="320" r:id="rId9"/>
    <p:sldId id="321" r:id="rId10"/>
    <p:sldId id="322" r:id="rId11"/>
    <p:sldId id="324" r:id="rId12"/>
    <p:sldId id="325" r:id="rId13"/>
    <p:sldId id="326" r:id="rId14"/>
    <p:sldId id="327" r:id="rId15"/>
    <p:sldId id="328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98" d="100"/>
          <a:sy n="98" d="100"/>
        </p:scale>
        <p:origin x="1074" y="31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>
            <a:normAutofit/>
          </a:bodyPr>
          <a:lstStyle/>
          <a:p>
            <a:r>
              <a:rPr lang="en-US" dirty="0"/>
              <a:t>Digital Forensics Agent System (DFAS)</a:t>
            </a:r>
            <a:br>
              <a:rPr lang="en-US" dirty="0"/>
            </a:br>
            <a:br>
              <a:rPr lang="en-US" sz="2200" dirty="0"/>
            </a:br>
            <a:r>
              <a:rPr lang="en-US" sz="2200" dirty="0"/>
              <a:t>Student Name: Majed </a:t>
            </a:r>
            <a:r>
              <a:rPr lang="en-US" sz="2200" dirty="0" err="1"/>
              <a:t>Alzaabi</a:t>
            </a:r>
            <a:br>
              <a:rPr lang="en-US" sz="2200" dirty="0"/>
            </a:br>
            <a:r>
              <a:rPr lang="en-US" sz="2200" dirty="0"/>
              <a:t>Student ID: 12698105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2DA5-D6AF-8D26-E2EB-BCC49613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of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8E1F-6635-441E-1AB8-416E08453B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Load config.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agents.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files.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package.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View reports.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D5FE5-D7F9-E0F6-E449-761F72EEA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7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2266-355B-6FEC-553E-B4F5DEF9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EBBE-7FB7-B6BC-D562-0F7507CA78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YARA-rule scanning.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 GUI dashboard.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Cloud-based remote agents.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Automated chain-verification API.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53035-1641-5436-24F6-1FE2BE8B0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8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97011-528E-17E7-FFE8-1160543C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 — Conclusion &amp;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150E8-530E-A341-6AE7-C99C47991E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Summary of contributions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Reflection on learning outcomes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D454E-DF84-3384-28D3-021C7F23EDB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4" y="2018119"/>
            <a:ext cx="4224526" cy="3931919"/>
          </a:xfrm>
        </p:spPr>
        <p:txBody>
          <a:bodyPr>
            <a:normAutofit/>
          </a:bodyPr>
          <a:lstStyle/>
          <a:p>
            <a:r>
              <a:rPr lang="en-US" dirty="0"/>
              <a:t>Key references:</a:t>
            </a:r>
          </a:p>
          <a:p>
            <a:r>
              <a:rPr lang="en-US" dirty="0"/>
              <a:t>Rao &amp; Georgeff (1995) BDI Agents: From Theory to Practice.</a:t>
            </a:r>
          </a:p>
          <a:p>
            <a:r>
              <a:rPr lang="en-US" dirty="0"/>
              <a:t>Wooldridge (2009) An Introduction to </a:t>
            </a:r>
            <a:r>
              <a:rPr lang="en-US" dirty="0" err="1"/>
              <a:t>MultiAgent</a:t>
            </a:r>
            <a:r>
              <a:rPr lang="en-US" dirty="0"/>
              <a:t> Systems.</a:t>
            </a:r>
          </a:p>
          <a:p>
            <a:r>
              <a:rPr lang="en-US" dirty="0"/>
              <a:t>ISO/IEC 27037 (2012).</a:t>
            </a:r>
          </a:p>
          <a:p>
            <a:r>
              <a:rPr lang="en-US" dirty="0"/>
              <a:t>NIST SP 800-86 (2006)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75840-3574-1CFB-73AC-5F5B5DE55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8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Name: Majed </a:t>
            </a:r>
            <a:r>
              <a:rPr lang="en-US" dirty="0" err="1"/>
              <a:t>ALZaabi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163" y="459301"/>
            <a:ext cx="4805997" cy="268962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3542369"/>
            <a:ext cx="4805997" cy="255888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Title: </a:t>
            </a:r>
            <a:r>
              <a:rPr lang="en-US" dirty="0"/>
              <a:t>Digital Forensics Agent System (DFAS)</a:t>
            </a:r>
          </a:p>
          <a:p>
            <a:r>
              <a:rPr lang="en-US" b="1" dirty="0"/>
              <a:t>Subtitle: </a:t>
            </a:r>
            <a:r>
              <a:rPr lang="en-US" dirty="0"/>
              <a:t>Automating evidence collection using BDI-inspired multi-agent intelligence</a:t>
            </a:r>
          </a:p>
          <a:p>
            <a:r>
              <a:rPr lang="en-US" b="1" dirty="0"/>
              <a:t>Student Name: </a:t>
            </a:r>
            <a:r>
              <a:rPr lang="en-US" dirty="0"/>
              <a:t>Majed ALzaabi</a:t>
            </a:r>
          </a:p>
          <a:p>
            <a:r>
              <a:rPr lang="en-US" b="1" dirty="0"/>
              <a:t>Module: </a:t>
            </a:r>
            <a:r>
              <a:rPr lang="en-US" dirty="0"/>
              <a:t>Intelligent Systems Development – Unit 11</a:t>
            </a:r>
          </a:p>
        </p:txBody>
      </p:sp>
      <p:pic>
        <p:nvPicPr>
          <p:cNvPr id="16" name="Picture 15" descr="A robot with people around it&#10;&#10;AI-generated content may be incorrect.">
            <a:extLst>
              <a:ext uri="{FF2B5EF4-FFF2-40B4-BE49-F238E27FC236}">
                <a16:creationId xmlns:a16="http://schemas.microsoft.com/office/drawing/2014/main" id="{82AE349C-33F1-1F54-C259-8B0E134EE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549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Research Background &amp; Problem Context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cap="none" dirty="0"/>
              <a:t>Increasing digital evidence volume</a:t>
            </a:r>
            <a:r>
              <a:rPr lang="en-US" sz="2400" dirty="0"/>
              <a:t>.</a:t>
            </a:r>
          </a:p>
          <a:p>
            <a:r>
              <a:rPr lang="en-US" sz="2400" dirty="0"/>
              <a:t>Manual forensics = time-consuming.</a:t>
            </a:r>
          </a:p>
          <a:p>
            <a:r>
              <a:rPr lang="en-US" sz="2400" cap="none" dirty="0"/>
              <a:t>Need for automation with integrity assurance</a:t>
            </a:r>
          </a:p>
          <a:p>
            <a:r>
              <a:rPr lang="en-US" sz="2400" cap="none" dirty="0"/>
              <a:t>The BDI model as an intelligent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System Architecture: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726274-9454-4CE1-6F49-BB6F807E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31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Four core agents: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Discovery Agent.</a:t>
            </a:r>
          </a:p>
          <a:p>
            <a:r>
              <a:rPr lang="en-US" noProof="1"/>
              <a:t>Processing Agent.</a:t>
            </a:r>
          </a:p>
          <a:p>
            <a:r>
              <a:rPr lang="en-US" noProof="1"/>
              <a:t>Packaging Agent.</a:t>
            </a:r>
          </a:p>
          <a:p>
            <a:r>
              <a:rPr lang="en-US" noProof="1"/>
              <a:t>Orchestrator Agent</a:t>
            </a:r>
          </a:p>
        </p:txBody>
      </p:sp>
      <p:pic>
        <p:nvPicPr>
          <p:cNvPr id="7" name="Content Placeholder 6" descr="A diagram of a company&#10;&#10;AI-generated content may be incorrect.">
            <a:extLst>
              <a:ext uri="{FF2B5EF4-FFF2-40B4-BE49-F238E27FC236}">
                <a16:creationId xmlns:a16="http://schemas.microsoft.com/office/drawing/2014/main" id="{2A9ECD1F-C13A-FCE1-A6C9-AF13BA2E627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828302" y="1766887"/>
            <a:ext cx="5363697" cy="387716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01FF94-D4FC-F599-5B29-D4C1FC03F6C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398" y="2025125"/>
            <a:ext cx="6751489" cy="3747180"/>
          </a:xfrm>
        </p:spPr>
        <p:txBody>
          <a:bodyPr/>
          <a:lstStyle/>
          <a:p>
            <a:r>
              <a:rPr lang="en-US" dirty="0"/>
              <a:t>Automated evidence discovery.</a:t>
            </a:r>
          </a:p>
          <a:p>
            <a:r>
              <a:rPr lang="en-US" dirty="0"/>
              <a:t>SHA-256 integrity verification.</a:t>
            </a:r>
          </a:p>
          <a:p>
            <a:r>
              <a:rPr lang="en-US" dirty="0"/>
              <a:t>AES-GCM encrypted packaging.</a:t>
            </a:r>
          </a:p>
          <a:p>
            <a:r>
              <a:rPr lang="en-US" dirty="0"/>
              <a:t>Multi-format reports (CSV, JSON, SQLite).</a:t>
            </a:r>
          </a:p>
          <a:p>
            <a:r>
              <a:rPr lang="en-US" dirty="0"/>
              <a:t>Standards-based chain of custody.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Implementation &amp; 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dirty="0"/>
              <a:t>Language: Python 3.11+.</a:t>
            </a:r>
          </a:p>
          <a:p>
            <a:r>
              <a:rPr lang="en-US" dirty="0"/>
              <a:t>Libraries: PyYAML, cryptography, python-magic.</a:t>
            </a:r>
          </a:p>
          <a:p>
            <a:r>
              <a:rPr lang="en-US" dirty="0"/>
              <a:t>Multithreading + queues</a:t>
            </a:r>
          </a:p>
          <a:p>
            <a:r>
              <a:rPr lang="en-US" dirty="0"/>
              <a:t>Self-documenting code with “why” comments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Placeholder 7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DCEDCADF-077F-04DC-CBC6-87382A68E3A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5489" r="5489"/>
          <a:stretch>
            <a:fillRect/>
          </a:stretch>
        </p:blipFill>
        <p:spPr>
          <a:xfrm>
            <a:off x="6076950" y="0"/>
            <a:ext cx="5510705" cy="6858000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Compliance &amp;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pPr lvl="1"/>
            <a:r>
              <a:rPr lang="en-US" dirty="0"/>
              <a:t>ISO/IEC 27037 &amp; 27043.</a:t>
            </a:r>
          </a:p>
          <a:p>
            <a:pPr lvl="1"/>
            <a:r>
              <a:rPr lang="en-US" dirty="0"/>
              <a:t>NIST SP 800-86.</a:t>
            </a:r>
          </a:p>
          <a:p>
            <a:pPr lvl="1"/>
            <a:r>
              <a:rPr lang="en-US" dirty="0"/>
              <a:t>ACPO Principles (2012).</a:t>
            </a:r>
          </a:p>
          <a:p>
            <a:pPr lvl="1"/>
            <a:r>
              <a:rPr lang="en-US" dirty="0"/>
              <a:t>Legal admissibility focus.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34B3AB-E1EA-1F4E-A2CD-1A7012C50991}"/>
              </a:ext>
            </a:extLst>
          </p:cNvPr>
          <p:cNvSpPr txBox="1">
            <a:spLocks/>
          </p:cNvSpPr>
          <p:nvPr/>
        </p:nvSpPr>
        <p:spPr>
          <a:xfrm>
            <a:off x="6379779" y="1471545"/>
            <a:ext cx="6257366" cy="3914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8D94-362F-F0DF-88DA-81C2CF9F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9DA17-87F7-90AC-59ED-1DF922979A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Unit and functional testing checklist.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evidence: .</a:t>
            </a:r>
            <a:r>
              <a:rPr lang="en-US" dirty="0" err="1"/>
              <a:t>db</a:t>
            </a:r>
            <a:r>
              <a:rPr lang="en-US" dirty="0"/>
              <a:t>, .csv, .</a:t>
            </a:r>
            <a:r>
              <a:rPr lang="en-US" dirty="0" err="1"/>
              <a:t>json</a:t>
            </a:r>
            <a:r>
              <a:rPr lang="en-US" dirty="0"/>
              <a:t>, .zip.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 screenshot (3817…jpg).</a:t>
            </a:r>
          </a:p>
        </p:txBody>
      </p:sp>
      <p:pic>
        <p:nvPicPr>
          <p:cNvPr id="7" name="Content Placeholder 6" descr="A group of icons on a colorful background&#10;&#10;AI-generated content may be incorrect.">
            <a:extLst>
              <a:ext uri="{FF2B5EF4-FFF2-40B4-BE49-F238E27FC236}">
                <a16:creationId xmlns:a16="http://schemas.microsoft.com/office/drawing/2014/main" id="{05DF8943-5EBB-6467-9812-85CB3FAF9C2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967475" y="1933852"/>
            <a:ext cx="3310125" cy="13590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EF122-4DB0-0A95-4E9D-2ABBC6BB1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1800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{D98F3937-0D04-4A17-9476-B939298CE927}TF44172dc5-d19e-4d2a-aaf3-e2c69a283fd81f4275d0_win32-950e754c5494</Template>
  <TotalTime>31</TotalTime>
  <Words>322</Words>
  <Application>Microsoft Office PowerPoint</Application>
  <PresentationFormat>Widescreen</PresentationFormat>
  <Paragraphs>76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Digital Forensics Agent System (DFAS)  Student Name: Majed Alzaabi Student ID: 12698105</vt:lpstr>
      <vt:lpstr>Introduction</vt:lpstr>
      <vt:lpstr>Research Background &amp; Problem Context </vt:lpstr>
      <vt:lpstr>System Architecture:</vt:lpstr>
      <vt:lpstr>Four core agents:</vt:lpstr>
      <vt:lpstr>Key Features</vt:lpstr>
      <vt:lpstr>Implementation &amp; Design Decisions</vt:lpstr>
      <vt:lpstr>Compliance &amp; Standards</vt:lpstr>
      <vt:lpstr>Testing &amp; Validation</vt:lpstr>
      <vt:lpstr>Demonstration of Execution</vt:lpstr>
      <vt:lpstr>Limitations &amp; Future Work</vt:lpstr>
      <vt:lpstr>Slide 10 — Conclusion &amp;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Majed ALzaabi</dc:creator>
  <cp:lastModifiedBy>Majed ALzaabi</cp:lastModifiedBy>
  <cp:revision>1</cp:revision>
  <dcterms:created xsi:type="dcterms:W3CDTF">2025-10-13T13:34:31Z</dcterms:created>
  <dcterms:modified xsi:type="dcterms:W3CDTF">2025-10-19T13:28:54Z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